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335" r:id="rId2"/>
    <p:sldId id="336" r:id="rId3"/>
    <p:sldId id="337" r:id="rId4"/>
    <p:sldId id="338" r:id="rId5"/>
    <p:sldId id="339" r:id="rId6"/>
    <p:sldId id="340" r:id="rId7"/>
    <p:sldId id="341" r:id="rId8"/>
    <p:sldId id="342" r:id="rId9"/>
    <p:sldId id="343" r:id="rId10"/>
    <p:sldId id="344" r:id="rId11"/>
    <p:sldId id="345" r:id="rId12"/>
    <p:sldId id="346" r:id="rId13"/>
    <p:sldId id="347" r:id="rId14"/>
    <p:sldId id="348" r:id="rId15"/>
    <p:sldId id="349" r:id="rId16"/>
    <p:sldId id="350" r:id="rId17"/>
    <p:sldId id="351" r:id="rId18"/>
    <p:sldId id="352" r:id="rId19"/>
    <p:sldId id="353" r:id="rId20"/>
    <p:sldId id="354" r:id="rId21"/>
    <p:sldId id="355" r:id="rId22"/>
    <p:sldId id="356" r:id="rId23"/>
    <p:sldId id="357" r:id="rId24"/>
    <p:sldId id="256" r:id="rId25"/>
    <p:sldId id="257" r:id="rId26"/>
    <p:sldId id="308" r:id="rId27"/>
    <p:sldId id="333" r:id="rId28"/>
    <p:sldId id="274" r:id="rId29"/>
    <p:sldId id="327" r:id="rId30"/>
    <p:sldId id="328" r:id="rId31"/>
    <p:sldId id="334" r:id="rId32"/>
    <p:sldId id="276" r:id="rId33"/>
    <p:sldId id="310" r:id="rId34"/>
    <p:sldId id="280" r:id="rId35"/>
    <p:sldId id="281" r:id="rId36"/>
    <p:sldId id="260" r:id="rId37"/>
    <p:sldId id="305" r:id="rId38"/>
    <p:sldId id="325" r:id="rId39"/>
    <p:sldId id="306" r:id="rId40"/>
    <p:sldId id="322" r:id="rId41"/>
    <p:sldId id="282" r:id="rId42"/>
    <p:sldId id="329" r:id="rId43"/>
    <p:sldId id="330" r:id="rId44"/>
    <p:sldId id="331" r:id="rId45"/>
    <p:sldId id="332" r:id="rId46"/>
    <p:sldId id="297" r:id="rId47"/>
    <p:sldId id="298" r:id="rId48"/>
    <p:sldId id="320"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73"/>
    <a:srgbClr val="0082BF"/>
    <a:srgbClr val="005F8D"/>
    <a:srgbClr val="E235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104" autoAdjust="0"/>
    <p:restoredTop sz="86426" autoAdjust="0"/>
  </p:normalViewPr>
  <p:slideViewPr>
    <p:cSldViewPr>
      <p:cViewPr varScale="1">
        <p:scale>
          <a:sx n="92" d="100"/>
          <a:sy n="92" d="100"/>
        </p:scale>
        <p:origin x="1698" y="90"/>
      </p:cViewPr>
      <p:guideLst>
        <p:guide orient="horz" pos="2160"/>
        <p:guide pos="2880"/>
      </p:guideLst>
    </p:cSldViewPr>
  </p:slideViewPr>
  <p:outlineViewPr>
    <p:cViewPr>
      <p:scale>
        <a:sx n="33" d="100"/>
        <a:sy n="33" d="100"/>
      </p:scale>
      <p:origin x="0" y="-19901"/>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3EED83-C7CD-4A51-AD18-F75F6A5F0735}" type="datetimeFigureOut">
              <a:rPr lang="en-US" smtClean="0"/>
              <a:t>1/2/2023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3F59C7-89E7-44A2-98DA-E364E355267A}" type="slidenum">
              <a:rPr lang="en-US" smtClean="0"/>
              <a:t>‹#›</a:t>
            </a:fld>
            <a:endParaRPr lang="en-US" dirty="0"/>
          </a:p>
        </p:txBody>
      </p:sp>
    </p:spTree>
    <p:extLst>
      <p:ext uri="{BB962C8B-B14F-4D97-AF65-F5344CB8AC3E}">
        <p14:creationId xmlns:p14="http://schemas.microsoft.com/office/powerpoint/2010/main" val="3158319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4: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9" name="Google Shape;179;p4:notes"/>
          <p:cNvSpPr txBox="1">
            <a:spLocks noGrp="1"/>
          </p:cNvSpPr>
          <p:nvPr>
            <p:ph type="body" idx="1"/>
          </p:nvPr>
        </p:nvSpPr>
        <p:spPr>
          <a:xfrm>
            <a:off x="710248" y="4459526"/>
            <a:ext cx="5681980" cy="4224814"/>
          </a:xfrm>
          <a:prstGeom prst="rect">
            <a:avLst/>
          </a:prstGeom>
          <a:noFill/>
          <a:ln>
            <a:noFill/>
          </a:ln>
        </p:spPr>
        <p:txBody>
          <a:bodyPr spcFirstLastPara="1" wrap="square" lIns="94213" tIns="47094" rIns="94213" bIns="47094" anchor="t" anchorCtr="0">
            <a:noAutofit/>
          </a:bodyPr>
          <a:lstStyle/>
          <a:p>
            <a:pPr>
              <a:spcBef>
                <a:spcPts val="0"/>
              </a:spcBef>
              <a:spcAft>
                <a:spcPts val="0"/>
              </a:spcAft>
            </a:pPr>
            <a:r>
              <a:rPr lang="en-US"/>
              <a:t>Long Description:  The diagram is titled EXHIBIT 1.2, primary HR activities. The primary activities are shown in three overlapping circles. The activities mentioned in the circles are given as follows: Work Design and Workforce Planning, Managing Employee Competencies, Managing Employee Attitudes and Behaviors.</a:t>
            </a:r>
            <a:endParaRPr/>
          </a:p>
        </p:txBody>
      </p:sp>
      <p:sp>
        <p:nvSpPr>
          <p:cNvPr id="180" name="Google Shape;180;p4:notes"/>
          <p:cNvSpPr txBox="1">
            <a:spLocks noGrp="1"/>
          </p:cNvSpPr>
          <p:nvPr>
            <p:ph type="sldNum" idx="12"/>
          </p:nvPr>
        </p:nvSpPr>
        <p:spPr>
          <a:xfrm>
            <a:off x="4023092" y="8917422"/>
            <a:ext cx="3077739" cy="469424"/>
          </a:xfrm>
          <a:prstGeom prst="rect">
            <a:avLst/>
          </a:prstGeom>
          <a:noFill/>
          <a:ln>
            <a:noFill/>
          </a:ln>
        </p:spPr>
        <p:txBody>
          <a:bodyPr spcFirstLastPara="1" wrap="square" lIns="94213" tIns="47094" rIns="94213" bIns="47094" anchor="b" anchorCtr="0">
            <a:noAutofit/>
          </a:bodyPr>
          <a:lstStyle/>
          <a:p>
            <a:pPr>
              <a:spcBef>
                <a:spcPts val="0"/>
              </a:spcBef>
              <a:spcAft>
                <a:spcPts val="0"/>
              </a:spcAft>
            </a:pPr>
            <a:fld id="{00000000-1234-1234-1234-123412341234}" type="slidenum">
              <a:rPr lang="en-US"/>
              <a:pPr>
                <a:spcBef>
                  <a:spcPts val="0"/>
                </a:spcBef>
                <a:spcAft>
                  <a:spcPts val="0"/>
                </a:spcAft>
              </a:pPr>
              <a:t>1</a:t>
            </a:fld>
            <a:endParaRPr/>
          </a:p>
        </p:txBody>
      </p:sp>
    </p:spTree>
    <p:extLst>
      <p:ext uri="{BB962C8B-B14F-4D97-AF65-F5344CB8AC3E}">
        <p14:creationId xmlns:p14="http://schemas.microsoft.com/office/powerpoint/2010/main" val="17849456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p15: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67" name="Google Shape;267;p15:notes"/>
          <p:cNvSpPr txBox="1">
            <a:spLocks noGrp="1"/>
          </p:cNvSpPr>
          <p:nvPr>
            <p:ph type="body" idx="1"/>
          </p:nvPr>
        </p:nvSpPr>
        <p:spPr>
          <a:xfrm>
            <a:off x="710248" y="4459526"/>
            <a:ext cx="5681980" cy="4224814"/>
          </a:xfrm>
          <a:prstGeom prst="rect">
            <a:avLst/>
          </a:prstGeom>
          <a:noFill/>
          <a:ln>
            <a:noFill/>
          </a:ln>
        </p:spPr>
        <p:txBody>
          <a:bodyPr spcFirstLastPara="1" wrap="square" lIns="94213" tIns="47094" rIns="94213" bIns="47094" anchor="t" anchorCtr="0">
            <a:noAutofit/>
          </a:bodyPr>
          <a:lstStyle/>
          <a:p>
            <a:pPr>
              <a:spcBef>
                <a:spcPts val="0"/>
              </a:spcBef>
              <a:spcAft>
                <a:spcPts val="0"/>
              </a:spcAft>
            </a:pPr>
            <a:endParaRPr/>
          </a:p>
        </p:txBody>
      </p:sp>
    </p:spTree>
    <p:extLst>
      <p:ext uri="{BB962C8B-B14F-4D97-AF65-F5344CB8AC3E}">
        <p14:creationId xmlns:p14="http://schemas.microsoft.com/office/powerpoint/2010/main" val="2181206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p16: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74" name="Google Shape;274;p16:notes"/>
          <p:cNvSpPr txBox="1">
            <a:spLocks noGrp="1"/>
          </p:cNvSpPr>
          <p:nvPr>
            <p:ph type="body" idx="1"/>
          </p:nvPr>
        </p:nvSpPr>
        <p:spPr>
          <a:xfrm>
            <a:off x="710248" y="4459526"/>
            <a:ext cx="5681980" cy="4224814"/>
          </a:xfrm>
          <a:prstGeom prst="rect">
            <a:avLst/>
          </a:prstGeom>
          <a:noFill/>
          <a:ln>
            <a:noFill/>
          </a:ln>
        </p:spPr>
        <p:txBody>
          <a:bodyPr spcFirstLastPara="1" wrap="square" lIns="94213" tIns="47094" rIns="94213" bIns="47094" anchor="t" anchorCtr="0">
            <a:noAutofit/>
          </a:bodyPr>
          <a:lstStyle/>
          <a:p>
            <a:pPr>
              <a:spcBef>
                <a:spcPts val="0"/>
              </a:spcBef>
              <a:spcAft>
                <a:spcPts val="0"/>
              </a:spcAft>
            </a:pPr>
            <a:endParaRPr/>
          </a:p>
        </p:txBody>
      </p:sp>
    </p:spTree>
    <p:extLst>
      <p:ext uri="{BB962C8B-B14F-4D97-AF65-F5344CB8AC3E}">
        <p14:creationId xmlns:p14="http://schemas.microsoft.com/office/powerpoint/2010/main" val="1815122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p17: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81" name="Google Shape;281;p17:notes"/>
          <p:cNvSpPr txBox="1">
            <a:spLocks noGrp="1"/>
          </p:cNvSpPr>
          <p:nvPr>
            <p:ph type="body" idx="1"/>
          </p:nvPr>
        </p:nvSpPr>
        <p:spPr>
          <a:xfrm>
            <a:off x="710248" y="4459526"/>
            <a:ext cx="5681980" cy="4224814"/>
          </a:xfrm>
          <a:prstGeom prst="rect">
            <a:avLst/>
          </a:prstGeom>
          <a:noFill/>
          <a:ln>
            <a:noFill/>
          </a:ln>
        </p:spPr>
        <p:txBody>
          <a:bodyPr spcFirstLastPara="1" wrap="square" lIns="94213" tIns="47094" rIns="94213" bIns="47094" anchor="t" anchorCtr="0">
            <a:noAutofit/>
          </a:bodyPr>
          <a:lstStyle/>
          <a:p>
            <a:pPr>
              <a:spcBef>
                <a:spcPts val="0"/>
              </a:spcBef>
              <a:spcAft>
                <a:spcPts val="0"/>
              </a:spcAft>
            </a:pPr>
            <a:endParaRPr/>
          </a:p>
        </p:txBody>
      </p:sp>
    </p:spTree>
    <p:extLst>
      <p:ext uri="{BB962C8B-B14F-4D97-AF65-F5344CB8AC3E}">
        <p14:creationId xmlns:p14="http://schemas.microsoft.com/office/powerpoint/2010/main" val="41618437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p19: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5" name="Google Shape;295;p19:notes"/>
          <p:cNvSpPr txBox="1">
            <a:spLocks noGrp="1"/>
          </p:cNvSpPr>
          <p:nvPr>
            <p:ph type="body" idx="1"/>
          </p:nvPr>
        </p:nvSpPr>
        <p:spPr>
          <a:xfrm>
            <a:off x="710248" y="4459526"/>
            <a:ext cx="5681980" cy="4224814"/>
          </a:xfrm>
          <a:prstGeom prst="rect">
            <a:avLst/>
          </a:prstGeom>
          <a:noFill/>
          <a:ln>
            <a:noFill/>
          </a:ln>
        </p:spPr>
        <p:txBody>
          <a:bodyPr spcFirstLastPara="1" wrap="square" lIns="94213" tIns="47094" rIns="94213" bIns="47094" anchor="t" anchorCtr="0">
            <a:noAutofit/>
          </a:bodyPr>
          <a:lstStyle/>
          <a:p>
            <a:pPr>
              <a:spcBef>
                <a:spcPts val="0"/>
              </a:spcBef>
              <a:spcAft>
                <a:spcPts val="0"/>
              </a:spcAft>
            </a:pPr>
            <a:r>
              <a:rPr lang="en-US"/>
              <a:t>Long Description: The diagram consists of six circles. Three circles are overlapping at the center and are given as follows: Work Design and Workforce Planning, Managing Employee Competencies, Managing Employee Attitudes, and Behaviors. Each circle is connected to the other using double-headed curved arrows. An arrow from the circle labeled Recruitment Selection Learning and Development points to Managing Employee Attitudes and Behaviors. Another arrow from the circle labeled Performance Management Compensation, Incentives, and Rewards points to Managing Employee Attitudes and Behaviors. An arrow from the circle labeled Job Design Workforce Planning points to Work Design and Workforce Planning.</a:t>
            </a:r>
            <a:endParaRPr/>
          </a:p>
        </p:txBody>
      </p:sp>
      <p:sp>
        <p:nvSpPr>
          <p:cNvPr id="296" name="Google Shape;296;p19:notes"/>
          <p:cNvSpPr txBox="1">
            <a:spLocks noGrp="1"/>
          </p:cNvSpPr>
          <p:nvPr>
            <p:ph type="sldNum" idx="12"/>
          </p:nvPr>
        </p:nvSpPr>
        <p:spPr>
          <a:xfrm>
            <a:off x="4023092" y="8917422"/>
            <a:ext cx="3077739" cy="469424"/>
          </a:xfrm>
          <a:prstGeom prst="rect">
            <a:avLst/>
          </a:prstGeom>
          <a:noFill/>
          <a:ln>
            <a:noFill/>
          </a:ln>
        </p:spPr>
        <p:txBody>
          <a:bodyPr spcFirstLastPara="1" wrap="square" lIns="94213" tIns="47094" rIns="94213" bIns="47094" anchor="b" anchorCtr="0">
            <a:noAutofit/>
          </a:bodyPr>
          <a:lstStyle/>
          <a:p>
            <a:pPr>
              <a:spcBef>
                <a:spcPts val="0"/>
              </a:spcBef>
              <a:spcAft>
                <a:spcPts val="0"/>
              </a:spcAft>
            </a:pPr>
            <a:fld id="{00000000-1234-1234-1234-123412341234}" type="slidenum">
              <a:rPr lang="en-US"/>
              <a:pPr>
                <a:spcBef>
                  <a:spcPts val="0"/>
                </a:spcBef>
                <a:spcAft>
                  <a:spcPts val="0"/>
                </a:spcAft>
              </a:pPr>
              <a:t>14</a:t>
            </a:fld>
            <a:endParaRPr/>
          </a:p>
        </p:txBody>
      </p:sp>
    </p:spTree>
    <p:extLst>
      <p:ext uri="{BB962C8B-B14F-4D97-AF65-F5344CB8AC3E}">
        <p14:creationId xmlns:p14="http://schemas.microsoft.com/office/powerpoint/2010/main" val="14834385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p20: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2" name="Google Shape;302;p20:notes"/>
          <p:cNvSpPr txBox="1">
            <a:spLocks noGrp="1"/>
          </p:cNvSpPr>
          <p:nvPr>
            <p:ph type="body" idx="1"/>
          </p:nvPr>
        </p:nvSpPr>
        <p:spPr>
          <a:xfrm>
            <a:off x="710248" y="4459526"/>
            <a:ext cx="5681980" cy="4224814"/>
          </a:xfrm>
          <a:prstGeom prst="rect">
            <a:avLst/>
          </a:prstGeom>
          <a:noFill/>
          <a:ln>
            <a:noFill/>
          </a:ln>
        </p:spPr>
        <p:txBody>
          <a:bodyPr spcFirstLastPara="1" wrap="square" lIns="94213" tIns="47094" rIns="94213" bIns="47094" anchor="t" anchorCtr="0">
            <a:noAutofit/>
          </a:bodyPr>
          <a:lstStyle/>
          <a:p>
            <a:pPr>
              <a:spcBef>
                <a:spcPts val="0"/>
              </a:spcBef>
              <a:spcAft>
                <a:spcPts val="0"/>
              </a:spcAft>
            </a:pPr>
            <a:r>
              <a:rPr lang="en-US"/>
              <a:t>Long Description: The diagram is titled EXHIBIT 1.4. Four rectangular blocks labeled Strategy, Company Characteristics, Organizational Culture, and Employee Concerns are shown. Arrows from each block point to a block labeled Organizational Demand at the right end.</a:t>
            </a:r>
            <a:endParaRPr/>
          </a:p>
        </p:txBody>
      </p:sp>
      <p:sp>
        <p:nvSpPr>
          <p:cNvPr id="303" name="Google Shape;303;p20:notes"/>
          <p:cNvSpPr txBox="1">
            <a:spLocks noGrp="1"/>
          </p:cNvSpPr>
          <p:nvPr>
            <p:ph type="sldNum" idx="12"/>
          </p:nvPr>
        </p:nvSpPr>
        <p:spPr>
          <a:xfrm>
            <a:off x="4023092" y="8917422"/>
            <a:ext cx="3077739" cy="469424"/>
          </a:xfrm>
          <a:prstGeom prst="rect">
            <a:avLst/>
          </a:prstGeom>
          <a:noFill/>
          <a:ln>
            <a:noFill/>
          </a:ln>
        </p:spPr>
        <p:txBody>
          <a:bodyPr spcFirstLastPara="1" wrap="square" lIns="94213" tIns="47094" rIns="94213" bIns="47094" anchor="b" anchorCtr="0">
            <a:noAutofit/>
          </a:bodyPr>
          <a:lstStyle/>
          <a:p>
            <a:pPr>
              <a:spcBef>
                <a:spcPts val="0"/>
              </a:spcBef>
              <a:spcAft>
                <a:spcPts val="0"/>
              </a:spcAft>
            </a:pPr>
            <a:fld id="{00000000-1234-1234-1234-123412341234}" type="slidenum">
              <a:rPr lang="en-US"/>
              <a:pPr>
                <a:spcBef>
                  <a:spcPts val="0"/>
                </a:spcBef>
                <a:spcAft>
                  <a:spcPts val="0"/>
                </a:spcAft>
              </a:pPr>
              <a:t>15</a:t>
            </a:fld>
            <a:endParaRPr/>
          </a:p>
        </p:txBody>
      </p:sp>
    </p:spTree>
    <p:extLst>
      <p:ext uri="{BB962C8B-B14F-4D97-AF65-F5344CB8AC3E}">
        <p14:creationId xmlns:p14="http://schemas.microsoft.com/office/powerpoint/2010/main" val="42130047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p22:notes"/>
          <p:cNvSpPr txBox="1">
            <a:spLocks noGrp="1"/>
          </p:cNvSpPr>
          <p:nvPr>
            <p:ph type="body" idx="1"/>
          </p:nvPr>
        </p:nvSpPr>
        <p:spPr>
          <a:xfrm>
            <a:off x="710248" y="4459526"/>
            <a:ext cx="5681980" cy="4224814"/>
          </a:xfrm>
          <a:prstGeom prst="rect">
            <a:avLst/>
          </a:prstGeom>
        </p:spPr>
        <p:txBody>
          <a:bodyPr spcFirstLastPara="1" wrap="square" lIns="94213" tIns="47094" rIns="94213" bIns="47094" anchor="t" anchorCtr="0">
            <a:noAutofit/>
          </a:bodyPr>
          <a:lstStyle/>
          <a:p>
            <a:pPr>
              <a:spcBef>
                <a:spcPts val="0"/>
              </a:spcBef>
              <a:spcAft>
                <a:spcPts val="0"/>
              </a:spcAft>
            </a:pPr>
            <a:endParaRPr/>
          </a:p>
        </p:txBody>
      </p:sp>
      <p:sp>
        <p:nvSpPr>
          <p:cNvPr id="316" name="Google Shape;316;p22: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908368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p23:notes"/>
          <p:cNvSpPr txBox="1">
            <a:spLocks noGrp="1"/>
          </p:cNvSpPr>
          <p:nvPr>
            <p:ph type="body" idx="1"/>
          </p:nvPr>
        </p:nvSpPr>
        <p:spPr>
          <a:xfrm>
            <a:off x="710248" y="4459526"/>
            <a:ext cx="5681980" cy="4224814"/>
          </a:xfrm>
          <a:prstGeom prst="rect">
            <a:avLst/>
          </a:prstGeom>
        </p:spPr>
        <p:txBody>
          <a:bodyPr spcFirstLastPara="1" wrap="square" lIns="94213" tIns="47094" rIns="94213" bIns="47094" anchor="t" anchorCtr="0">
            <a:noAutofit/>
          </a:bodyPr>
          <a:lstStyle/>
          <a:p>
            <a:pPr>
              <a:spcBef>
                <a:spcPts val="0"/>
              </a:spcBef>
              <a:spcAft>
                <a:spcPts val="0"/>
              </a:spcAft>
            </a:pPr>
            <a:endParaRPr/>
          </a:p>
        </p:txBody>
      </p:sp>
      <p:sp>
        <p:nvSpPr>
          <p:cNvPr id="323" name="Google Shape;323;p23: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296484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p24:notes"/>
          <p:cNvSpPr txBox="1">
            <a:spLocks noGrp="1"/>
          </p:cNvSpPr>
          <p:nvPr>
            <p:ph type="body" idx="1"/>
          </p:nvPr>
        </p:nvSpPr>
        <p:spPr>
          <a:xfrm>
            <a:off x="710248" y="4459526"/>
            <a:ext cx="5681980" cy="4224814"/>
          </a:xfrm>
          <a:prstGeom prst="rect">
            <a:avLst/>
          </a:prstGeom>
        </p:spPr>
        <p:txBody>
          <a:bodyPr spcFirstLastPara="1" wrap="square" lIns="94213" tIns="47094" rIns="94213" bIns="47094" anchor="t" anchorCtr="0">
            <a:noAutofit/>
          </a:bodyPr>
          <a:lstStyle/>
          <a:p>
            <a:pPr>
              <a:spcBef>
                <a:spcPts val="0"/>
              </a:spcBef>
              <a:spcAft>
                <a:spcPts val="0"/>
              </a:spcAft>
            </a:pPr>
            <a:endParaRPr/>
          </a:p>
        </p:txBody>
      </p:sp>
      <p:sp>
        <p:nvSpPr>
          <p:cNvPr id="330" name="Google Shape;330;p24: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35134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p25: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7" name="Google Shape;337;p25:notes"/>
          <p:cNvSpPr txBox="1">
            <a:spLocks noGrp="1"/>
          </p:cNvSpPr>
          <p:nvPr>
            <p:ph type="body" idx="1"/>
          </p:nvPr>
        </p:nvSpPr>
        <p:spPr>
          <a:xfrm>
            <a:off x="710248" y="4459526"/>
            <a:ext cx="5681980" cy="4224814"/>
          </a:xfrm>
          <a:prstGeom prst="rect">
            <a:avLst/>
          </a:prstGeom>
          <a:noFill/>
          <a:ln>
            <a:noFill/>
          </a:ln>
        </p:spPr>
        <p:txBody>
          <a:bodyPr spcFirstLastPara="1" wrap="square" lIns="94213" tIns="47094" rIns="94213" bIns="47094" anchor="t" anchorCtr="0">
            <a:noAutofit/>
          </a:bodyPr>
          <a:lstStyle/>
          <a:p>
            <a:pPr>
              <a:spcBef>
                <a:spcPts val="0"/>
              </a:spcBef>
              <a:spcAft>
                <a:spcPts val="0"/>
              </a:spcAft>
            </a:pPr>
            <a:r>
              <a:rPr lang="en-US"/>
              <a:t>Long Description: The diagram is titled EXHIBIT 1.5, environmental influences. Four rectangular blocks labeled Labor Force Trends, Technology, Globalization, Ethics, and Social Responsibility are shown. Arrows from each block point to a block labeled Environmental Influences at the right end.</a:t>
            </a:r>
            <a:endParaRPr/>
          </a:p>
        </p:txBody>
      </p:sp>
      <p:sp>
        <p:nvSpPr>
          <p:cNvPr id="338" name="Google Shape;338;p25:notes"/>
          <p:cNvSpPr txBox="1">
            <a:spLocks noGrp="1"/>
          </p:cNvSpPr>
          <p:nvPr>
            <p:ph type="sldNum" idx="12"/>
          </p:nvPr>
        </p:nvSpPr>
        <p:spPr>
          <a:xfrm>
            <a:off x="4023092" y="8917422"/>
            <a:ext cx="3077739" cy="469424"/>
          </a:xfrm>
          <a:prstGeom prst="rect">
            <a:avLst/>
          </a:prstGeom>
          <a:noFill/>
          <a:ln>
            <a:noFill/>
          </a:ln>
        </p:spPr>
        <p:txBody>
          <a:bodyPr spcFirstLastPara="1" wrap="square" lIns="94213" tIns="47094" rIns="94213" bIns="47094" anchor="b" anchorCtr="0">
            <a:noAutofit/>
          </a:bodyPr>
          <a:lstStyle/>
          <a:p>
            <a:pPr>
              <a:spcBef>
                <a:spcPts val="0"/>
              </a:spcBef>
              <a:spcAft>
                <a:spcPts val="0"/>
              </a:spcAft>
            </a:pPr>
            <a:fld id="{00000000-1234-1234-1234-123412341234}" type="slidenum">
              <a:rPr lang="en-US"/>
              <a:pPr>
                <a:spcBef>
                  <a:spcPts val="0"/>
                </a:spcBef>
                <a:spcAft>
                  <a:spcPts val="0"/>
                </a:spcAft>
              </a:pPr>
              <a:t>19</a:t>
            </a:fld>
            <a:endParaRPr/>
          </a:p>
        </p:txBody>
      </p:sp>
    </p:spTree>
    <p:extLst>
      <p:ext uri="{BB962C8B-B14F-4D97-AF65-F5344CB8AC3E}">
        <p14:creationId xmlns:p14="http://schemas.microsoft.com/office/powerpoint/2010/main" val="12120406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2"/>
        <p:cNvGrpSpPr/>
        <p:nvPr/>
      </p:nvGrpSpPr>
      <p:grpSpPr>
        <a:xfrm>
          <a:off x="0" y="0"/>
          <a:ext cx="0" cy="0"/>
          <a:chOff x="0" y="0"/>
          <a:chExt cx="0" cy="0"/>
        </a:xfrm>
      </p:grpSpPr>
      <p:sp>
        <p:nvSpPr>
          <p:cNvPr id="343" name="Google Shape;343;p26:notes"/>
          <p:cNvSpPr txBox="1">
            <a:spLocks noGrp="1"/>
          </p:cNvSpPr>
          <p:nvPr>
            <p:ph type="body" idx="1"/>
          </p:nvPr>
        </p:nvSpPr>
        <p:spPr>
          <a:xfrm>
            <a:off x="710248" y="4459526"/>
            <a:ext cx="5681980" cy="4224814"/>
          </a:xfrm>
          <a:prstGeom prst="rect">
            <a:avLst/>
          </a:prstGeom>
        </p:spPr>
        <p:txBody>
          <a:bodyPr spcFirstLastPara="1" wrap="square" lIns="94213" tIns="47094" rIns="94213" bIns="47094" anchor="t" anchorCtr="0">
            <a:noAutofit/>
          </a:bodyPr>
          <a:lstStyle/>
          <a:p>
            <a:pPr>
              <a:spcBef>
                <a:spcPts val="0"/>
              </a:spcBef>
              <a:spcAft>
                <a:spcPts val="0"/>
              </a:spcAft>
            </a:pPr>
            <a:endParaRPr/>
          </a:p>
        </p:txBody>
      </p:sp>
      <p:sp>
        <p:nvSpPr>
          <p:cNvPr id="344" name="Google Shape;344;p26: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99442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5: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6" name="Google Shape;186;p5:notes"/>
          <p:cNvSpPr txBox="1">
            <a:spLocks noGrp="1"/>
          </p:cNvSpPr>
          <p:nvPr>
            <p:ph type="body" idx="1"/>
          </p:nvPr>
        </p:nvSpPr>
        <p:spPr>
          <a:xfrm>
            <a:off x="710248" y="4459526"/>
            <a:ext cx="5681980" cy="4224814"/>
          </a:xfrm>
          <a:prstGeom prst="rect">
            <a:avLst/>
          </a:prstGeom>
          <a:noFill/>
          <a:ln>
            <a:noFill/>
          </a:ln>
        </p:spPr>
        <p:txBody>
          <a:bodyPr spcFirstLastPara="1" wrap="square" lIns="94213" tIns="47094" rIns="94213" bIns="47094" anchor="t" anchorCtr="0">
            <a:noAutofit/>
          </a:bodyPr>
          <a:lstStyle/>
          <a:p>
            <a:pPr>
              <a:spcBef>
                <a:spcPts val="0"/>
              </a:spcBef>
              <a:spcAft>
                <a:spcPts val="0"/>
              </a:spcAft>
            </a:pPr>
            <a:r>
              <a:rPr lang="en-US"/>
              <a:t>Long Description:  The primary activities are shown in three overlapping circles. The activities mentioned in the circles are given as follows: Work Design and Workforce Planning, Managing Employee Competencies, Managing Employee Attitudes and Behaviors.</a:t>
            </a:r>
            <a:endParaRPr/>
          </a:p>
        </p:txBody>
      </p:sp>
      <p:sp>
        <p:nvSpPr>
          <p:cNvPr id="187" name="Google Shape;187;p5:notes"/>
          <p:cNvSpPr txBox="1">
            <a:spLocks noGrp="1"/>
          </p:cNvSpPr>
          <p:nvPr>
            <p:ph type="sldNum" idx="12"/>
          </p:nvPr>
        </p:nvSpPr>
        <p:spPr>
          <a:xfrm>
            <a:off x="4023092" y="8917422"/>
            <a:ext cx="3077739" cy="469424"/>
          </a:xfrm>
          <a:prstGeom prst="rect">
            <a:avLst/>
          </a:prstGeom>
          <a:noFill/>
          <a:ln>
            <a:noFill/>
          </a:ln>
        </p:spPr>
        <p:txBody>
          <a:bodyPr spcFirstLastPara="1" wrap="square" lIns="94213" tIns="47094" rIns="94213" bIns="47094" anchor="b" anchorCtr="0">
            <a:noAutofit/>
          </a:bodyPr>
          <a:lstStyle/>
          <a:p>
            <a:pPr>
              <a:spcBef>
                <a:spcPts val="0"/>
              </a:spcBef>
              <a:spcAft>
                <a:spcPts val="0"/>
              </a:spcAft>
            </a:pPr>
            <a:fld id="{00000000-1234-1234-1234-123412341234}" type="slidenum">
              <a:rPr lang="en-US"/>
              <a:pPr>
                <a:spcBef>
                  <a:spcPts val="0"/>
                </a:spcBef>
                <a:spcAft>
                  <a:spcPts val="0"/>
                </a:spcAft>
              </a:pPr>
              <a:t>2</a:t>
            </a:fld>
            <a:endParaRPr/>
          </a:p>
        </p:txBody>
      </p:sp>
    </p:spTree>
    <p:extLst>
      <p:ext uri="{BB962C8B-B14F-4D97-AF65-F5344CB8AC3E}">
        <p14:creationId xmlns:p14="http://schemas.microsoft.com/office/powerpoint/2010/main" val="19549715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p27:notes"/>
          <p:cNvSpPr txBox="1">
            <a:spLocks noGrp="1"/>
          </p:cNvSpPr>
          <p:nvPr>
            <p:ph type="body" idx="1"/>
          </p:nvPr>
        </p:nvSpPr>
        <p:spPr>
          <a:xfrm>
            <a:off x="710248" y="4459526"/>
            <a:ext cx="5681980" cy="4224814"/>
          </a:xfrm>
          <a:prstGeom prst="rect">
            <a:avLst/>
          </a:prstGeom>
        </p:spPr>
        <p:txBody>
          <a:bodyPr spcFirstLastPara="1" wrap="square" lIns="94213" tIns="47094" rIns="94213" bIns="47094" anchor="t" anchorCtr="0">
            <a:noAutofit/>
          </a:bodyPr>
          <a:lstStyle/>
          <a:p>
            <a:pPr>
              <a:spcBef>
                <a:spcPts val="0"/>
              </a:spcBef>
              <a:spcAft>
                <a:spcPts val="0"/>
              </a:spcAft>
            </a:pPr>
            <a:endParaRPr/>
          </a:p>
        </p:txBody>
      </p:sp>
      <p:sp>
        <p:nvSpPr>
          <p:cNvPr id="351" name="Google Shape;351;p27: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7996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p28:notes"/>
          <p:cNvSpPr txBox="1">
            <a:spLocks noGrp="1"/>
          </p:cNvSpPr>
          <p:nvPr>
            <p:ph type="body" idx="1"/>
          </p:nvPr>
        </p:nvSpPr>
        <p:spPr>
          <a:xfrm>
            <a:off x="710248" y="4459526"/>
            <a:ext cx="5681980" cy="4224814"/>
          </a:xfrm>
          <a:prstGeom prst="rect">
            <a:avLst/>
          </a:prstGeom>
        </p:spPr>
        <p:txBody>
          <a:bodyPr spcFirstLastPara="1" wrap="square" lIns="94213" tIns="47094" rIns="94213" bIns="47094" anchor="t" anchorCtr="0">
            <a:noAutofit/>
          </a:bodyPr>
          <a:lstStyle/>
          <a:p>
            <a:pPr>
              <a:spcBef>
                <a:spcPts val="0"/>
              </a:spcBef>
              <a:spcAft>
                <a:spcPts val="0"/>
              </a:spcAft>
            </a:pPr>
            <a:endParaRPr/>
          </a:p>
        </p:txBody>
      </p:sp>
      <p:sp>
        <p:nvSpPr>
          <p:cNvPr id="358" name="Google Shape;358;p28: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02626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Google Shape;364;p29:notes"/>
          <p:cNvSpPr txBox="1">
            <a:spLocks noGrp="1"/>
          </p:cNvSpPr>
          <p:nvPr>
            <p:ph type="body" idx="1"/>
          </p:nvPr>
        </p:nvSpPr>
        <p:spPr>
          <a:xfrm>
            <a:off x="710248" y="4459526"/>
            <a:ext cx="5681980" cy="4224814"/>
          </a:xfrm>
          <a:prstGeom prst="rect">
            <a:avLst/>
          </a:prstGeom>
        </p:spPr>
        <p:txBody>
          <a:bodyPr spcFirstLastPara="1" wrap="square" lIns="94213" tIns="47094" rIns="94213" bIns="47094" anchor="t" anchorCtr="0">
            <a:noAutofit/>
          </a:bodyPr>
          <a:lstStyle/>
          <a:p>
            <a:pPr>
              <a:spcBef>
                <a:spcPts val="0"/>
              </a:spcBef>
              <a:spcAft>
                <a:spcPts val="0"/>
              </a:spcAft>
            </a:pPr>
            <a:endParaRPr/>
          </a:p>
        </p:txBody>
      </p:sp>
      <p:sp>
        <p:nvSpPr>
          <p:cNvPr id="365" name="Google Shape;365;p29: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636357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2A3F59C7-89E7-44A2-98DA-E364E355267A}" type="slidenum">
              <a:rPr lang="en-US" smtClean="0"/>
              <a:t>24</a:t>
            </a:fld>
            <a:endParaRPr lang="en-US" dirty="0"/>
          </a:p>
        </p:txBody>
      </p:sp>
    </p:spTree>
    <p:extLst>
      <p:ext uri="{BB962C8B-B14F-4D97-AF65-F5344CB8AC3E}">
        <p14:creationId xmlns:p14="http://schemas.microsoft.com/office/powerpoint/2010/main" val="12398083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874" eaLnBrk="0" hangingPunct="0">
              <a:defRPr>
                <a:solidFill>
                  <a:schemeClr val="tx1"/>
                </a:solidFill>
                <a:latin typeface="Arial" charset="0"/>
              </a:defRPr>
            </a:lvl1pPr>
            <a:lvl2pPr marL="728165" indent="-280064" defTabSz="914874" eaLnBrk="0" hangingPunct="0">
              <a:defRPr>
                <a:solidFill>
                  <a:schemeClr val="tx1"/>
                </a:solidFill>
                <a:latin typeface="Arial" charset="0"/>
              </a:defRPr>
            </a:lvl2pPr>
            <a:lvl3pPr marL="1120254" indent="-224051" defTabSz="914874" eaLnBrk="0" hangingPunct="0">
              <a:defRPr>
                <a:solidFill>
                  <a:schemeClr val="tx1"/>
                </a:solidFill>
                <a:latin typeface="Arial" charset="0"/>
              </a:defRPr>
            </a:lvl3pPr>
            <a:lvl4pPr marL="1568356" indent="-224051" defTabSz="914874" eaLnBrk="0" hangingPunct="0">
              <a:defRPr>
                <a:solidFill>
                  <a:schemeClr val="tx1"/>
                </a:solidFill>
                <a:latin typeface="Arial" charset="0"/>
              </a:defRPr>
            </a:lvl4pPr>
            <a:lvl5pPr marL="2016458" indent="-224051" defTabSz="914874" eaLnBrk="0" hangingPunct="0">
              <a:defRPr>
                <a:solidFill>
                  <a:schemeClr val="tx1"/>
                </a:solidFill>
                <a:latin typeface="Arial" charset="0"/>
              </a:defRPr>
            </a:lvl5pPr>
            <a:lvl6pPr marL="2464559" indent="-224051" defTabSz="914874" eaLnBrk="0" fontAlgn="base" hangingPunct="0">
              <a:spcBef>
                <a:spcPct val="0"/>
              </a:spcBef>
              <a:spcAft>
                <a:spcPct val="0"/>
              </a:spcAft>
              <a:defRPr>
                <a:solidFill>
                  <a:schemeClr val="tx1"/>
                </a:solidFill>
                <a:latin typeface="Arial" charset="0"/>
              </a:defRPr>
            </a:lvl6pPr>
            <a:lvl7pPr marL="2912661" indent="-224051" defTabSz="914874" eaLnBrk="0" fontAlgn="base" hangingPunct="0">
              <a:spcBef>
                <a:spcPct val="0"/>
              </a:spcBef>
              <a:spcAft>
                <a:spcPct val="0"/>
              </a:spcAft>
              <a:defRPr>
                <a:solidFill>
                  <a:schemeClr val="tx1"/>
                </a:solidFill>
                <a:latin typeface="Arial" charset="0"/>
              </a:defRPr>
            </a:lvl7pPr>
            <a:lvl8pPr marL="3360763" indent="-224051" defTabSz="914874" eaLnBrk="0" fontAlgn="base" hangingPunct="0">
              <a:spcBef>
                <a:spcPct val="0"/>
              </a:spcBef>
              <a:spcAft>
                <a:spcPct val="0"/>
              </a:spcAft>
              <a:defRPr>
                <a:solidFill>
                  <a:schemeClr val="tx1"/>
                </a:solidFill>
                <a:latin typeface="Arial" charset="0"/>
              </a:defRPr>
            </a:lvl8pPr>
            <a:lvl9pPr marL="3808865" indent="-224051" defTabSz="914874" eaLnBrk="0" fontAlgn="base" hangingPunct="0">
              <a:spcBef>
                <a:spcPct val="0"/>
              </a:spcBef>
              <a:spcAft>
                <a:spcPct val="0"/>
              </a:spcAft>
              <a:defRPr>
                <a:solidFill>
                  <a:schemeClr val="tx1"/>
                </a:solidFill>
                <a:latin typeface="Arial" charset="0"/>
              </a:defRPr>
            </a:lvl9pPr>
          </a:lstStyle>
          <a:p>
            <a:pPr eaLnBrk="1" hangingPunct="1"/>
            <a:fld id="{F53AC083-F568-4663-976F-F98B025C86BE}" type="datetime1">
              <a:rPr lang="en-US" altLang="en-US" smtClean="0"/>
              <a:pPr eaLnBrk="1" hangingPunct="1"/>
              <a:t>1/2/2023</a:t>
            </a:fld>
            <a:endParaRPr lang="en-US" altLang="en-US" dirty="0"/>
          </a:p>
        </p:txBody>
      </p:sp>
      <p:sp>
        <p:nvSpPr>
          <p:cNvPr id="501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874" eaLnBrk="0" hangingPunct="0">
              <a:defRPr>
                <a:solidFill>
                  <a:schemeClr val="tx1"/>
                </a:solidFill>
                <a:latin typeface="Arial" charset="0"/>
              </a:defRPr>
            </a:lvl1pPr>
            <a:lvl2pPr marL="728165" indent="-280064" defTabSz="914874" eaLnBrk="0" hangingPunct="0">
              <a:defRPr>
                <a:solidFill>
                  <a:schemeClr val="tx1"/>
                </a:solidFill>
                <a:latin typeface="Arial" charset="0"/>
              </a:defRPr>
            </a:lvl2pPr>
            <a:lvl3pPr marL="1120254" indent="-224051" defTabSz="914874" eaLnBrk="0" hangingPunct="0">
              <a:defRPr>
                <a:solidFill>
                  <a:schemeClr val="tx1"/>
                </a:solidFill>
                <a:latin typeface="Arial" charset="0"/>
              </a:defRPr>
            </a:lvl3pPr>
            <a:lvl4pPr marL="1568356" indent="-224051" defTabSz="914874" eaLnBrk="0" hangingPunct="0">
              <a:defRPr>
                <a:solidFill>
                  <a:schemeClr val="tx1"/>
                </a:solidFill>
                <a:latin typeface="Arial" charset="0"/>
              </a:defRPr>
            </a:lvl4pPr>
            <a:lvl5pPr marL="2016458" indent="-224051" defTabSz="914874" eaLnBrk="0" hangingPunct="0">
              <a:defRPr>
                <a:solidFill>
                  <a:schemeClr val="tx1"/>
                </a:solidFill>
                <a:latin typeface="Arial" charset="0"/>
              </a:defRPr>
            </a:lvl5pPr>
            <a:lvl6pPr marL="2464559" indent="-224051" defTabSz="914874" eaLnBrk="0" fontAlgn="base" hangingPunct="0">
              <a:spcBef>
                <a:spcPct val="0"/>
              </a:spcBef>
              <a:spcAft>
                <a:spcPct val="0"/>
              </a:spcAft>
              <a:defRPr>
                <a:solidFill>
                  <a:schemeClr val="tx1"/>
                </a:solidFill>
                <a:latin typeface="Arial" charset="0"/>
              </a:defRPr>
            </a:lvl6pPr>
            <a:lvl7pPr marL="2912661" indent="-224051" defTabSz="914874" eaLnBrk="0" fontAlgn="base" hangingPunct="0">
              <a:spcBef>
                <a:spcPct val="0"/>
              </a:spcBef>
              <a:spcAft>
                <a:spcPct val="0"/>
              </a:spcAft>
              <a:defRPr>
                <a:solidFill>
                  <a:schemeClr val="tx1"/>
                </a:solidFill>
                <a:latin typeface="Arial" charset="0"/>
              </a:defRPr>
            </a:lvl7pPr>
            <a:lvl8pPr marL="3360763" indent="-224051" defTabSz="914874" eaLnBrk="0" fontAlgn="base" hangingPunct="0">
              <a:spcBef>
                <a:spcPct val="0"/>
              </a:spcBef>
              <a:spcAft>
                <a:spcPct val="0"/>
              </a:spcAft>
              <a:defRPr>
                <a:solidFill>
                  <a:schemeClr val="tx1"/>
                </a:solidFill>
                <a:latin typeface="Arial" charset="0"/>
              </a:defRPr>
            </a:lvl8pPr>
            <a:lvl9pPr marL="3808865" indent="-224051" defTabSz="914874" eaLnBrk="0" fontAlgn="base" hangingPunct="0">
              <a:spcBef>
                <a:spcPct val="0"/>
              </a:spcBef>
              <a:spcAft>
                <a:spcPct val="0"/>
              </a:spcAft>
              <a:defRPr>
                <a:solidFill>
                  <a:schemeClr val="tx1"/>
                </a:solidFill>
                <a:latin typeface="Arial" charset="0"/>
              </a:defRPr>
            </a:lvl9pPr>
          </a:lstStyle>
          <a:p>
            <a:pPr eaLnBrk="1" hangingPunct="1"/>
            <a:fld id="{B81D2B23-9D99-4290-B69C-2111414A30F5}" type="slidenum">
              <a:rPr lang="en-US" altLang="en-US" smtClean="0"/>
              <a:pPr eaLnBrk="1" hangingPunct="1"/>
              <a:t>28</a:t>
            </a:fld>
            <a:endParaRPr lang="en-US" altLang="en-US" dirty="0"/>
          </a:p>
        </p:txBody>
      </p:sp>
      <p:sp>
        <p:nvSpPr>
          <p:cNvPr id="50180" name="Rectangle 2"/>
          <p:cNvSpPr>
            <a:spLocks noGrp="1" noRot="1" noChangeAspect="1" noChangeArrowheads="1" noTextEdit="1"/>
          </p:cNvSpPr>
          <p:nvPr>
            <p:ph type="sldImg"/>
          </p:nvPr>
        </p:nvSpPr>
        <p:spPr>
          <a:ln/>
        </p:spPr>
      </p:sp>
      <p:sp>
        <p:nvSpPr>
          <p:cNvPr id="5018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6101478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9710646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0479218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2662417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Long Description: Three rectangular blocks labeled Core job Dimensions, Critical Psychological States, Personal and Work Outcomes are shown. The contents below the Core job Dimensions block are as follows: Skill variety, Tank identity, Tank Significance, Autonomy, Feedback. The contents below the Critical Psychological States block are written within curly braces and are as follows: Experienced meaningfulness of the work, Experienced responsibility for outcomes of the work, Knowledge of the actual results of the work activities. A rectangular block labeled Employee Growth Need Strength is arranged below these contents. The block consists of two upward arrows on the left and right. An arrow from Autonomy points to Experienced responsibility for outcomes of the work. Another arrow from Feedback points to Knowledge of the actual results of the work activities. The contents below the Personal and work outcomes block are as follows: High internal work motivation, High quality work performance, High satisfaction with the work, Low absenteeism and turnover. Skill variety, Tank identity, Tank Significance are written within curly braces.</a:t>
            </a:r>
            <a:endParaRPr lang="en-IN" dirty="0"/>
          </a:p>
        </p:txBody>
      </p:sp>
      <p:sp>
        <p:nvSpPr>
          <p:cNvPr id="4" name="Slide Number Placeholder 3"/>
          <p:cNvSpPr>
            <a:spLocks noGrp="1"/>
          </p:cNvSpPr>
          <p:nvPr>
            <p:ph type="sldNum" sz="quarter" idx="5"/>
          </p:nvPr>
        </p:nvSpPr>
        <p:spPr/>
        <p:txBody>
          <a:bodyPr/>
          <a:lstStyle/>
          <a:p>
            <a:fld id="{2A3F59C7-89E7-44A2-98DA-E364E355267A}" type="slidenum">
              <a:rPr lang="en-US" smtClean="0"/>
              <a:t>36</a:t>
            </a:fld>
            <a:endParaRPr lang="en-US" dirty="0"/>
          </a:p>
        </p:txBody>
      </p:sp>
    </p:spTree>
    <p:extLst>
      <p:ext uri="{BB962C8B-B14F-4D97-AF65-F5344CB8AC3E}">
        <p14:creationId xmlns:p14="http://schemas.microsoft.com/office/powerpoint/2010/main" val="5706121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3F59C7-89E7-44A2-98DA-E364E355267A}" type="slidenum">
              <a:rPr lang="en-US" smtClean="0"/>
              <a:t>39</a:t>
            </a:fld>
            <a:endParaRPr lang="en-US" dirty="0"/>
          </a:p>
        </p:txBody>
      </p:sp>
    </p:spTree>
    <p:extLst>
      <p:ext uri="{BB962C8B-B14F-4D97-AF65-F5344CB8AC3E}">
        <p14:creationId xmlns:p14="http://schemas.microsoft.com/office/powerpoint/2010/main" val="1651690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7: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04" name="Google Shape;204;p7:notes"/>
          <p:cNvSpPr txBox="1">
            <a:spLocks noGrp="1"/>
          </p:cNvSpPr>
          <p:nvPr>
            <p:ph type="body" idx="1"/>
          </p:nvPr>
        </p:nvSpPr>
        <p:spPr>
          <a:xfrm>
            <a:off x="710248" y="4459526"/>
            <a:ext cx="5681980" cy="4224814"/>
          </a:xfrm>
          <a:prstGeom prst="rect">
            <a:avLst/>
          </a:prstGeom>
          <a:noFill/>
          <a:ln>
            <a:noFill/>
          </a:ln>
        </p:spPr>
        <p:txBody>
          <a:bodyPr spcFirstLastPara="1" wrap="square" lIns="94213" tIns="47094" rIns="94213" bIns="47094" anchor="t" anchorCtr="0">
            <a:noAutofit/>
          </a:bodyPr>
          <a:lstStyle/>
          <a:p>
            <a:pPr>
              <a:spcBef>
                <a:spcPts val="0"/>
              </a:spcBef>
              <a:spcAft>
                <a:spcPts val="0"/>
              </a:spcAft>
            </a:pPr>
            <a:endParaRPr/>
          </a:p>
        </p:txBody>
      </p:sp>
    </p:spTree>
    <p:extLst>
      <p:ext uri="{BB962C8B-B14F-4D97-AF65-F5344CB8AC3E}">
        <p14:creationId xmlns:p14="http://schemas.microsoft.com/office/powerpoint/2010/main" val="319472086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958651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01178398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226532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8:notes"/>
          <p:cNvSpPr txBox="1">
            <a:spLocks noGrp="1"/>
          </p:cNvSpPr>
          <p:nvPr>
            <p:ph type="body" idx="1"/>
          </p:nvPr>
        </p:nvSpPr>
        <p:spPr>
          <a:xfrm>
            <a:off x="710248" y="4459526"/>
            <a:ext cx="5681980" cy="4224814"/>
          </a:xfrm>
          <a:prstGeom prst="rect">
            <a:avLst/>
          </a:prstGeom>
        </p:spPr>
        <p:txBody>
          <a:bodyPr spcFirstLastPara="1" wrap="square" lIns="94213" tIns="47094" rIns="94213" bIns="47094" anchor="t" anchorCtr="0">
            <a:noAutofit/>
          </a:bodyPr>
          <a:lstStyle/>
          <a:p>
            <a:pPr>
              <a:spcBef>
                <a:spcPts val="0"/>
              </a:spcBef>
              <a:spcAft>
                <a:spcPts val="0"/>
              </a:spcAft>
            </a:pPr>
            <a:endParaRPr/>
          </a:p>
        </p:txBody>
      </p:sp>
      <p:sp>
        <p:nvSpPr>
          <p:cNvPr id="211" name="Google Shape;211;p8: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53710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9: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18" name="Google Shape;218;p9:notes"/>
          <p:cNvSpPr txBox="1">
            <a:spLocks noGrp="1"/>
          </p:cNvSpPr>
          <p:nvPr>
            <p:ph type="body" idx="1"/>
          </p:nvPr>
        </p:nvSpPr>
        <p:spPr>
          <a:xfrm>
            <a:off x="710248" y="4459526"/>
            <a:ext cx="5681980" cy="4224814"/>
          </a:xfrm>
          <a:prstGeom prst="rect">
            <a:avLst/>
          </a:prstGeom>
          <a:noFill/>
          <a:ln>
            <a:noFill/>
          </a:ln>
        </p:spPr>
        <p:txBody>
          <a:bodyPr spcFirstLastPara="1" wrap="square" lIns="94213" tIns="47094" rIns="94213" bIns="47094" anchor="t" anchorCtr="0">
            <a:noAutofit/>
          </a:bodyPr>
          <a:lstStyle/>
          <a:p>
            <a:pPr>
              <a:spcBef>
                <a:spcPts val="0"/>
              </a:spcBef>
              <a:spcAft>
                <a:spcPts val="0"/>
              </a:spcAft>
            </a:pPr>
            <a:r>
              <a:rPr lang="en-US"/>
              <a:t>Long Description: The primary activities are shown in three overlapping circles. The activities mentioned in the circles are given as follows: Work Design and Workforce Planning, Managing Employee Competencies, Managing Employee Attitudes and Behaviors.</a:t>
            </a:r>
            <a:endParaRPr/>
          </a:p>
        </p:txBody>
      </p:sp>
    </p:spTree>
    <p:extLst>
      <p:ext uri="{BB962C8B-B14F-4D97-AF65-F5344CB8AC3E}">
        <p14:creationId xmlns:p14="http://schemas.microsoft.com/office/powerpoint/2010/main" val="850471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10: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28" name="Google Shape;228;p10:notes"/>
          <p:cNvSpPr txBox="1">
            <a:spLocks noGrp="1"/>
          </p:cNvSpPr>
          <p:nvPr>
            <p:ph type="body" idx="1"/>
          </p:nvPr>
        </p:nvSpPr>
        <p:spPr>
          <a:xfrm>
            <a:off x="710248" y="4459526"/>
            <a:ext cx="5681980" cy="4224814"/>
          </a:xfrm>
          <a:prstGeom prst="rect">
            <a:avLst/>
          </a:prstGeom>
          <a:noFill/>
          <a:ln>
            <a:noFill/>
          </a:ln>
        </p:spPr>
        <p:txBody>
          <a:bodyPr spcFirstLastPara="1" wrap="square" lIns="94213" tIns="47094" rIns="94213" bIns="47094" anchor="t" anchorCtr="0">
            <a:noAutofit/>
          </a:bodyPr>
          <a:lstStyle/>
          <a:p>
            <a:pPr>
              <a:spcBef>
                <a:spcPts val="0"/>
              </a:spcBef>
              <a:spcAft>
                <a:spcPts val="0"/>
              </a:spcAft>
            </a:pPr>
            <a:endParaRPr/>
          </a:p>
        </p:txBody>
      </p:sp>
    </p:spTree>
    <p:extLst>
      <p:ext uri="{BB962C8B-B14F-4D97-AF65-F5344CB8AC3E}">
        <p14:creationId xmlns:p14="http://schemas.microsoft.com/office/powerpoint/2010/main" val="578163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11:notes"/>
          <p:cNvSpPr txBox="1">
            <a:spLocks noGrp="1"/>
          </p:cNvSpPr>
          <p:nvPr>
            <p:ph type="body" idx="1"/>
          </p:nvPr>
        </p:nvSpPr>
        <p:spPr>
          <a:xfrm>
            <a:off x="710248" y="4459526"/>
            <a:ext cx="5681980" cy="4224814"/>
          </a:xfrm>
          <a:prstGeom prst="rect">
            <a:avLst/>
          </a:prstGeom>
        </p:spPr>
        <p:txBody>
          <a:bodyPr spcFirstLastPara="1" wrap="square" lIns="94213" tIns="47094" rIns="94213" bIns="47094" anchor="t" anchorCtr="0">
            <a:noAutofit/>
          </a:bodyPr>
          <a:lstStyle/>
          <a:p>
            <a:pPr>
              <a:spcBef>
                <a:spcPts val="0"/>
              </a:spcBef>
              <a:spcAft>
                <a:spcPts val="0"/>
              </a:spcAft>
            </a:pPr>
            <a:endParaRPr/>
          </a:p>
        </p:txBody>
      </p:sp>
      <p:sp>
        <p:nvSpPr>
          <p:cNvPr id="235" name="Google Shape;235;p11: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9681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12: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2" name="Google Shape;242;p12:notes"/>
          <p:cNvSpPr txBox="1">
            <a:spLocks noGrp="1"/>
          </p:cNvSpPr>
          <p:nvPr>
            <p:ph type="body" idx="1"/>
          </p:nvPr>
        </p:nvSpPr>
        <p:spPr>
          <a:xfrm>
            <a:off x="710248" y="4459526"/>
            <a:ext cx="5681980" cy="4224814"/>
          </a:xfrm>
          <a:prstGeom prst="rect">
            <a:avLst/>
          </a:prstGeom>
          <a:noFill/>
          <a:ln>
            <a:noFill/>
          </a:ln>
        </p:spPr>
        <p:txBody>
          <a:bodyPr spcFirstLastPara="1" wrap="square" lIns="94213" tIns="47094" rIns="94213" bIns="47094" anchor="t" anchorCtr="0">
            <a:noAutofit/>
          </a:bodyPr>
          <a:lstStyle/>
          <a:p>
            <a:pPr>
              <a:spcBef>
                <a:spcPts val="0"/>
              </a:spcBef>
              <a:spcAft>
                <a:spcPts val="0"/>
              </a:spcAft>
            </a:pPr>
            <a:endParaRPr/>
          </a:p>
        </p:txBody>
      </p:sp>
    </p:spTree>
    <p:extLst>
      <p:ext uri="{BB962C8B-B14F-4D97-AF65-F5344CB8AC3E}">
        <p14:creationId xmlns:p14="http://schemas.microsoft.com/office/powerpoint/2010/main" val="29841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p13: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9" name="Google Shape;249;p13:notes"/>
          <p:cNvSpPr txBox="1">
            <a:spLocks noGrp="1"/>
          </p:cNvSpPr>
          <p:nvPr>
            <p:ph type="body" idx="1"/>
          </p:nvPr>
        </p:nvSpPr>
        <p:spPr>
          <a:xfrm>
            <a:off x="710248" y="4459526"/>
            <a:ext cx="5681980" cy="4224814"/>
          </a:xfrm>
          <a:prstGeom prst="rect">
            <a:avLst/>
          </a:prstGeom>
          <a:noFill/>
          <a:ln>
            <a:noFill/>
          </a:ln>
        </p:spPr>
        <p:txBody>
          <a:bodyPr spcFirstLastPara="1" wrap="square" lIns="94213" tIns="47094" rIns="94213" bIns="47094" anchor="t" anchorCtr="0">
            <a:noAutofit/>
          </a:bodyPr>
          <a:lstStyle/>
          <a:p>
            <a:pPr>
              <a:spcBef>
                <a:spcPts val="0"/>
              </a:spcBef>
              <a:spcAft>
                <a:spcPts val="0"/>
              </a:spcAft>
            </a:pPr>
            <a:endParaRPr/>
          </a:p>
        </p:txBody>
      </p:sp>
    </p:spTree>
    <p:extLst>
      <p:ext uri="{BB962C8B-B14F-4D97-AF65-F5344CB8AC3E}">
        <p14:creationId xmlns:p14="http://schemas.microsoft.com/office/powerpoint/2010/main" val="4243672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4600"/>
            <a:ext cx="7096125" cy="1470025"/>
          </a:xfrm>
        </p:spPr>
        <p:txBody>
          <a:bodyPr/>
          <a:lstStyle>
            <a:lvl1pPr>
              <a:defRPr>
                <a:solidFill>
                  <a:schemeClr val="tx1"/>
                </a:solidFill>
              </a:defRPr>
            </a:lvl1pPr>
          </a:lstStyle>
          <a:p>
            <a:r>
              <a:rPr lang="en-US" dirty="0"/>
              <a:t>Click to edit Master title style</a:t>
            </a:r>
          </a:p>
        </p:txBody>
      </p:sp>
      <p:sp>
        <p:nvSpPr>
          <p:cNvPr id="10" name="Slide Number Placeholder 5">
            <a:extLst>
              <a:ext uri="{FF2B5EF4-FFF2-40B4-BE49-F238E27FC236}">
                <a16:creationId xmlns="" xmlns:a16="http://schemas.microsoft.com/office/drawing/2014/main" id="{57BFDF41-9AE2-45E0-9594-FDC966F120CA}"/>
              </a:ext>
            </a:extLst>
          </p:cNvPr>
          <p:cNvSpPr>
            <a:spLocks noGrp="1"/>
          </p:cNvSpPr>
          <p:nvPr>
            <p:ph type="sldNum" sz="quarter" idx="4"/>
          </p:nvPr>
        </p:nvSpPr>
        <p:spPr>
          <a:xfrm>
            <a:off x="8350135" y="6492875"/>
            <a:ext cx="457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08CA4-33CB-4B3E-B188-9314E3308F96}" type="slidenum">
              <a:rPr lang="en-US" smtClean="0"/>
              <a:t>‹#›</a:t>
            </a:fld>
            <a:endParaRPr lang="en-US" dirty="0"/>
          </a:p>
        </p:txBody>
      </p:sp>
    </p:spTree>
    <p:extLst>
      <p:ext uri="{BB962C8B-B14F-4D97-AF65-F5344CB8AC3E}">
        <p14:creationId xmlns:p14="http://schemas.microsoft.com/office/powerpoint/2010/main" val="2475471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B5C08CA4-33CB-4B3E-B188-9314E3308F96}" type="slidenum">
              <a:rPr lang="en-US" smtClean="0"/>
              <a:t>‹#›</a:t>
            </a:fld>
            <a:endParaRPr lang="en-US" dirty="0"/>
          </a:p>
        </p:txBody>
      </p:sp>
    </p:spTree>
    <p:extLst>
      <p:ext uri="{BB962C8B-B14F-4D97-AF65-F5344CB8AC3E}">
        <p14:creationId xmlns:p14="http://schemas.microsoft.com/office/powerpoint/2010/main" val="1395283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B5C08CA4-33CB-4B3E-B188-9314E3308F96}" type="slidenum">
              <a:rPr lang="en-US" smtClean="0"/>
              <a:t>‹#›</a:t>
            </a:fld>
            <a:endParaRPr lang="en-US" dirty="0"/>
          </a:p>
        </p:txBody>
      </p:sp>
    </p:spTree>
    <p:extLst>
      <p:ext uri="{BB962C8B-B14F-4D97-AF65-F5344CB8AC3E}">
        <p14:creationId xmlns:p14="http://schemas.microsoft.com/office/powerpoint/2010/main" val="1312526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402" y="296771"/>
            <a:ext cx="7848600" cy="1143000"/>
          </a:xfrm>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838200" y="1600201"/>
            <a:ext cx="7848600" cy="4191000"/>
          </a:xfrm>
        </p:spPr>
        <p:txBody>
          <a:bodyPr/>
          <a:lstStyle>
            <a:lvl1pPr>
              <a:defRPr>
                <a:solidFill>
                  <a:srgbClr val="0082BF"/>
                </a:solidFill>
              </a:defRPr>
            </a:lvl1pPr>
            <a:lvl2pPr>
              <a:defRPr>
                <a:solidFill>
                  <a:srgbClr val="0082BF"/>
                </a:solidFill>
              </a:defRPr>
            </a:lvl2pPr>
            <a:lvl3pPr>
              <a:defRPr>
                <a:solidFill>
                  <a:srgbClr val="0082BF"/>
                </a:solidFill>
              </a:defRPr>
            </a:lvl3pPr>
            <a:lvl4pPr>
              <a:defRPr>
                <a:solidFill>
                  <a:srgbClr val="0082BF"/>
                </a:solidFill>
              </a:defRPr>
            </a:lvl4pPr>
            <a:lvl5pPr>
              <a:defRPr>
                <a:solidFill>
                  <a:srgbClr val="0082B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5">
            <a:extLst>
              <a:ext uri="{FF2B5EF4-FFF2-40B4-BE49-F238E27FC236}">
                <a16:creationId xmlns="" xmlns:a16="http://schemas.microsoft.com/office/drawing/2014/main" id="{683886D0-095E-40BD-8E12-25017688A064}"/>
              </a:ext>
            </a:extLst>
          </p:cNvPr>
          <p:cNvSpPr>
            <a:spLocks noGrp="1"/>
          </p:cNvSpPr>
          <p:nvPr>
            <p:ph type="sldNum" sz="quarter" idx="4"/>
          </p:nvPr>
        </p:nvSpPr>
        <p:spPr>
          <a:xfrm>
            <a:off x="8458200" y="6407726"/>
            <a:ext cx="457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08CA4-33CB-4B3E-B188-9314E3308F96}" type="slidenum">
              <a:rPr lang="en-US" smtClean="0"/>
              <a:t>‹#›</a:t>
            </a:fld>
            <a:endParaRPr lang="en-US" dirty="0"/>
          </a:p>
        </p:txBody>
      </p:sp>
    </p:spTree>
    <p:extLst>
      <p:ext uri="{BB962C8B-B14F-4D97-AF65-F5344CB8AC3E}">
        <p14:creationId xmlns:p14="http://schemas.microsoft.com/office/powerpoint/2010/main" val="325951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B5C08CA4-33CB-4B3E-B188-9314E3308F96}" type="slidenum">
              <a:rPr lang="en-US" smtClean="0"/>
              <a:t>‹#›</a:t>
            </a:fld>
            <a:endParaRPr lang="en-US" dirty="0"/>
          </a:p>
        </p:txBody>
      </p:sp>
    </p:spTree>
    <p:extLst>
      <p:ext uri="{BB962C8B-B14F-4D97-AF65-F5344CB8AC3E}">
        <p14:creationId xmlns:p14="http://schemas.microsoft.com/office/powerpoint/2010/main" val="2007801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B5C08CA4-33CB-4B3E-B188-9314E3308F96}" type="slidenum">
              <a:rPr lang="en-US" smtClean="0"/>
              <a:t>‹#›</a:t>
            </a:fld>
            <a:endParaRPr lang="en-US" dirty="0"/>
          </a:p>
        </p:txBody>
      </p:sp>
    </p:spTree>
    <p:extLst>
      <p:ext uri="{BB962C8B-B14F-4D97-AF65-F5344CB8AC3E}">
        <p14:creationId xmlns:p14="http://schemas.microsoft.com/office/powerpoint/2010/main" val="3479527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B5C08CA4-33CB-4B3E-B188-9314E3308F96}" type="slidenum">
              <a:rPr lang="en-US" smtClean="0"/>
              <a:t>‹#›</a:t>
            </a:fld>
            <a:endParaRPr lang="en-US" dirty="0"/>
          </a:p>
        </p:txBody>
      </p:sp>
    </p:spTree>
    <p:extLst>
      <p:ext uri="{BB962C8B-B14F-4D97-AF65-F5344CB8AC3E}">
        <p14:creationId xmlns:p14="http://schemas.microsoft.com/office/powerpoint/2010/main" val="1001729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B5C08CA4-33CB-4B3E-B188-9314E3308F96}" type="slidenum">
              <a:rPr lang="en-US" smtClean="0"/>
              <a:t>‹#›</a:t>
            </a:fld>
            <a:endParaRPr lang="en-US" dirty="0"/>
          </a:p>
        </p:txBody>
      </p:sp>
      <p:sp>
        <p:nvSpPr>
          <p:cNvPr id="6" name="Content Placeholder 5">
            <a:extLst>
              <a:ext uri="{FF2B5EF4-FFF2-40B4-BE49-F238E27FC236}">
                <a16:creationId xmlns="" xmlns:a16="http://schemas.microsoft.com/office/drawing/2014/main" id="{DDD45244-23D1-4C7D-9FCB-1748BBCB1A5E}"/>
              </a:ext>
            </a:extLst>
          </p:cNvPr>
          <p:cNvSpPr>
            <a:spLocks noGrp="1"/>
          </p:cNvSpPr>
          <p:nvPr>
            <p:ph sz="quarter" idx="13"/>
          </p:nvPr>
        </p:nvSpPr>
        <p:spPr>
          <a:xfrm>
            <a:off x="838200" y="1877882"/>
            <a:ext cx="7391400" cy="1539875"/>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8" name="Content Placeholder 7">
            <a:extLst>
              <a:ext uri="{FF2B5EF4-FFF2-40B4-BE49-F238E27FC236}">
                <a16:creationId xmlns="" xmlns:a16="http://schemas.microsoft.com/office/drawing/2014/main" id="{C9A4AF74-F082-42FE-85E3-AB7C9B55F777}"/>
              </a:ext>
            </a:extLst>
          </p:cNvPr>
          <p:cNvSpPr>
            <a:spLocks noGrp="1"/>
          </p:cNvSpPr>
          <p:nvPr>
            <p:ph sz="quarter" idx="14"/>
          </p:nvPr>
        </p:nvSpPr>
        <p:spPr>
          <a:xfrm>
            <a:off x="228600" y="4356231"/>
            <a:ext cx="7391400" cy="91440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Tree>
    <p:extLst>
      <p:ext uri="{BB962C8B-B14F-4D97-AF65-F5344CB8AC3E}">
        <p14:creationId xmlns:p14="http://schemas.microsoft.com/office/powerpoint/2010/main" val="3377591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B5C08CA4-33CB-4B3E-B188-9314E3308F96}" type="slidenum">
              <a:rPr lang="en-US" smtClean="0"/>
              <a:t>‹#›</a:t>
            </a:fld>
            <a:endParaRPr lang="en-US" dirty="0"/>
          </a:p>
        </p:txBody>
      </p:sp>
    </p:spTree>
    <p:extLst>
      <p:ext uri="{BB962C8B-B14F-4D97-AF65-F5344CB8AC3E}">
        <p14:creationId xmlns:p14="http://schemas.microsoft.com/office/powerpoint/2010/main" val="615362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B5C08CA4-33CB-4B3E-B188-9314E3308F96}" type="slidenum">
              <a:rPr lang="en-US" smtClean="0"/>
              <a:t>‹#›</a:t>
            </a:fld>
            <a:endParaRPr lang="en-US" dirty="0"/>
          </a:p>
        </p:txBody>
      </p:sp>
    </p:spTree>
    <p:extLst>
      <p:ext uri="{BB962C8B-B14F-4D97-AF65-F5344CB8AC3E}">
        <p14:creationId xmlns:p14="http://schemas.microsoft.com/office/powerpoint/2010/main" val="2128124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B5C08CA4-33CB-4B3E-B188-9314E3308F96}" type="slidenum">
              <a:rPr lang="en-US" smtClean="0"/>
              <a:t>‹#›</a:t>
            </a:fld>
            <a:endParaRPr lang="en-US" dirty="0"/>
          </a:p>
        </p:txBody>
      </p:sp>
    </p:spTree>
    <p:extLst>
      <p:ext uri="{BB962C8B-B14F-4D97-AF65-F5344CB8AC3E}">
        <p14:creationId xmlns:p14="http://schemas.microsoft.com/office/powerpoint/2010/main" val="1517186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229600" y="6356350"/>
            <a:ext cx="457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08CA4-33CB-4B3E-B188-9314E3308F96}" type="slidenum">
              <a:rPr lang="en-US" smtClean="0"/>
              <a:t>‹#›</a:t>
            </a:fld>
            <a:endParaRPr lang="en-US" dirty="0"/>
          </a:p>
        </p:txBody>
      </p:sp>
      <p:pic>
        <p:nvPicPr>
          <p:cNvPr id="4" name="Picture 3">
            <a:extLst>
              <a:ext uri="{FF2B5EF4-FFF2-40B4-BE49-F238E27FC236}">
                <a16:creationId xmlns="" xmlns:a16="http://schemas.microsoft.com/office/drawing/2014/main" id="{3C4C5A7E-D470-458E-B3A7-BEF162E26F9D}"/>
              </a:ext>
            </a:extLst>
          </p:cNvPr>
          <p:cNvPicPr>
            <a:picLocks noChangeAspect="1"/>
          </p:cNvPicPr>
          <p:nvPr userDrawn="1"/>
        </p:nvPicPr>
        <p:blipFill>
          <a:blip r:embed="rId13"/>
          <a:stretch>
            <a:fillRect/>
          </a:stretch>
        </p:blipFill>
        <p:spPr>
          <a:xfrm>
            <a:off x="0" y="6473952"/>
            <a:ext cx="9144000" cy="384048"/>
          </a:xfrm>
          <a:prstGeom prst="rect">
            <a:avLst/>
          </a:prstGeom>
        </p:spPr>
      </p:pic>
    </p:spTree>
    <p:extLst>
      <p:ext uri="{BB962C8B-B14F-4D97-AF65-F5344CB8AC3E}">
        <p14:creationId xmlns:p14="http://schemas.microsoft.com/office/powerpoint/2010/main" val="994728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www.online.onecenter.org)of/" TargetMode="Externa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pic>
        <p:nvPicPr>
          <p:cNvPr id="182" name="Google Shape;182;p4" descr="The figure illustrates the diagram of primary HR activities."/>
          <p:cNvPicPr preferRelativeResize="0"/>
          <p:nvPr/>
        </p:nvPicPr>
        <p:blipFill rotWithShape="1">
          <a:blip r:embed="rId3">
            <a:alphaModFix/>
          </a:blip>
          <a:srcRect/>
          <a:stretch/>
        </p:blipFill>
        <p:spPr>
          <a:xfrm>
            <a:off x="110411" y="228600"/>
            <a:ext cx="8229600" cy="5416935"/>
          </a:xfrm>
          <a:prstGeom prst="rect">
            <a:avLst/>
          </a:prstGeom>
          <a:noFill/>
          <a:ln>
            <a:noFill/>
          </a:ln>
        </p:spPr>
      </p:pic>
      <p:sp>
        <p:nvSpPr>
          <p:cNvPr id="183" name="Google Shape;183;p4"/>
          <p:cNvSpPr txBox="1">
            <a:spLocks noGrp="1"/>
          </p:cNvSpPr>
          <p:nvPr>
            <p:ph type="sldNum" idx="4294967295"/>
          </p:nvPr>
        </p:nvSpPr>
        <p:spPr>
          <a:xfrm>
            <a:off x="8305799" y="6220802"/>
            <a:ext cx="681247" cy="36256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a:t>
            </a:fld>
            <a:endParaRPr/>
          </a:p>
        </p:txBody>
      </p:sp>
    </p:spTree>
    <p:extLst>
      <p:ext uri="{BB962C8B-B14F-4D97-AF65-F5344CB8AC3E}">
        <p14:creationId xmlns:p14="http://schemas.microsoft.com/office/powerpoint/2010/main" val="6810592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13"/>
          <p:cNvSpPr txBox="1">
            <a:spLocks noGrp="1"/>
          </p:cNvSpPr>
          <p:nvPr>
            <p:ph type="title"/>
          </p:nvPr>
        </p:nvSpPr>
        <p:spPr>
          <a:xfrm>
            <a:off x="800100" y="201003"/>
            <a:ext cx="7543800" cy="560997"/>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sz="3600" b="1" dirty="0">
                <a:solidFill>
                  <a:srgbClr val="FF0000"/>
                </a:solidFill>
                <a:latin typeface="Calibri" panose="020F0502020204030204" pitchFamily="34" charset="0"/>
                <a:cs typeface="Calibri" panose="020F0502020204030204" pitchFamily="34" charset="0"/>
              </a:rPr>
              <a:t>Learning and Development</a:t>
            </a:r>
            <a:endParaRPr b="1" dirty="0">
              <a:solidFill>
                <a:srgbClr val="FF0000"/>
              </a:solidFill>
              <a:latin typeface="Calibri" panose="020F0502020204030204" pitchFamily="34" charset="0"/>
              <a:cs typeface="Calibri" panose="020F0502020204030204" pitchFamily="34" charset="0"/>
            </a:endParaRPr>
          </a:p>
        </p:txBody>
      </p:sp>
      <p:sp>
        <p:nvSpPr>
          <p:cNvPr id="252" name="Google Shape;252;p13"/>
          <p:cNvSpPr txBox="1">
            <a:spLocks noGrp="1"/>
          </p:cNvSpPr>
          <p:nvPr>
            <p:ph type="body" idx="1"/>
          </p:nvPr>
        </p:nvSpPr>
        <p:spPr>
          <a:xfrm>
            <a:off x="0" y="990600"/>
            <a:ext cx="9144000" cy="52578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rgbClr val="0082BF"/>
              </a:buClr>
              <a:buSzPts val="2400"/>
              <a:buChar char="•"/>
            </a:pPr>
            <a:r>
              <a:rPr lang="en-US" sz="2000" b="1" dirty="0">
                <a:solidFill>
                  <a:srgbClr val="002060"/>
                </a:solidFill>
                <a:latin typeface="Calibri" panose="020F0502020204030204" pitchFamily="34" charset="0"/>
                <a:cs typeface="Calibri" panose="020F0502020204030204" pitchFamily="34" charset="0"/>
              </a:rPr>
              <a:t>Ensuring new and current employees know the ins and outs of the organization and have the necessary skills to perform their jobs</a:t>
            </a:r>
            <a:endParaRPr sz="2000" b="1" dirty="0">
              <a:solidFill>
                <a:srgbClr val="002060"/>
              </a:solidFill>
              <a:latin typeface="Calibri" panose="020F0502020204030204" pitchFamily="34" charset="0"/>
              <a:cs typeface="Calibri" panose="020F0502020204030204" pitchFamily="34" charset="0"/>
            </a:endParaRPr>
          </a:p>
          <a:p>
            <a:pPr marL="342900" lvl="0" indent="-342900" algn="l" rtl="0">
              <a:lnSpc>
                <a:spcPct val="90000"/>
              </a:lnSpc>
              <a:spcBef>
                <a:spcPts val="480"/>
              </a:spcBef>
              <a:spcAft>
                <a:spcPts val="0"/>
              </a:spcAft>
              <a:buClr>
                <a:srgbClr val="0082BF"/>
              </a:buClr>
              <a:buSzPts val="2400"/>
              <a:buChar char="•"/>
            </a:pPr>
            <a:r>
              <a:rPr lang="en-US" sz="2000" b="1" dirty="0">
                <a:solidFill>
                  <a:srgbClr val="002060"/>
                </a:solidFill>
                <a:latin typeface="Calibri" panose="020F0502020204030204" pitchFamily="34" charset="0"/>
                <a:cs typeface="Calibri" panose="020F0502020204030204" pitchFamily="34" charset="0"/>
              </a:rPr>
              <a:t>Includes activities to develop individuals for future positions</a:t>
            </a:r>
            <a:endParaRPr sz="2000" b="1" dirty="0">
              <a:solidFill>
                <a:srgbClr val="002060"/>
              </a:solidFill>
              <a:latin typeface="Calibri" panose="020F0502020204030204" pitchFamily="34" charset="0"/>
              <a:cs typeface="Calibri" panose="020F0502020204030204" pitchFamily="34" charset="0"/>
            </a:endParaRPr>
          </a:p>
          <a:p>
            <a:pPr marL="342900" lvl="0" indent="-342900" algn="l" rtl="0">
              <a:lnSpc>
                <a:spcPct val="90000"/>
              </a:lnSpc>
              <a:spcBef>
                <a:spcPts val="480"/>
              </a:spcBef>
              <a:spcAft>
                <a:spcPts val="0"/>
              </a:spcAft>
              <a:buClr>
                <a:srgbClr val="0082BF"/>
              </a:buClr>
              <a:buSzPts val="2400"/>
              <a:buChar char="•"/>
            </a:pPr>
            <a:endParaRPr lang="en-US" sz="2000" b="1" dirty="0">
              <a:solidFill>
                <a:srgbClr val="002060"/>
              </a:solidFill>
              <a:latin typeface="Calibri" panose="020F0502020204030204" pitchFamily="34" charset="0"/>
              <a:cs typeface="Calibri" panose="020F0502020204030204" pitchFamily="34" charset="0"/>
            </a:endParaRPr>
          </a:p>
          <a:p>
            <a:pPr marL="342900" lvl="0" indent="-342900" algn="l" rtl="0">
              <a:lnSpc>
                <a:spcPct val="90000"/>
              </a:lnSpc>
              <a:spcBef>
                <a:spcPts val="480"/>
              </a:spcBef>
              <a:spcAft>
                <a:spcPts val="0"/>
              </a:spcAft>
              <a:buClr>
                <a:srgbClr val="0082BF"/>
              </a:buClr>
              <a:buSzPts val="2400"/>
              <a:buChar char="•"/>
            </a:pPr>
            <a:endParaRPr lang="en-US" sz="2000" b="1" dirty="0">
              <a:solidFill>
                <a:srgbClr val="002060"/>
              </a:solidFill>
              <a:latin typeface="Calibri" panose="020F0502020204030204" pitchFamily="34" charset="0"/>
              <a:cs typeface="Calibri" panose="020F0502020204030204" pitchFamily="34" charset="0"/>
            </a:endParaRPr>
          </a:p>
          <a:p>
            <a:pPr marL="342900" lvl="0" indent="-342900" algn="l" rtl="0">
              <a:lnSpc>
                <a:spcPct val="90000"/>
              </a:lnSpc>
              <a:spcBef>
                <a:spcPts val="480"/>
              </a:spcBef>
              <a:spcAft>
                <a:spcPts val="0"/>
              </a:spcAft>
              <a:buClr>
                <a:srgbClr val="0082BF"/>
              </a:buClr>
              <a:buSzPts val="2400"/>
              <a:buChar char="•"/>
            </a:pPr>
            <a:r>
              <a:rPr lang="en-US" sz="2000" b="1" dirty="0">
                <a:solidFill>
                  <a:srgbClr val="002060"/>
                </a:solidFill>
                <a:latin typeface="Calibri" panose="020F0502020204030204" pitchFamily="34" charset="0"/>
                <a:cs typeface="Calibri" panose="020F0502020204030204" pitchFamily="34" charset="0"/>
              </a:rPr>
              <a:t>Important decisions:</a:t>
            </a:r>
            <a:endParaRPr sz="2000" b="1" dirty="0">
              <a:solidFill>
                <a:srgbClr val="002060"/>
              </a:solidFill>
              <a:latin typeface="Calibri" panose="020F0502020204030204" pitchFamily="34" charset="0"/>
              <a:cs typeface="Calibri" panose="020F0502020204030204" pitchFamily="34" charset="0"/>
            </a:endParaRPr>
          </a:p>
          <a:p>
            <a:pPr marL="746125" lvl="2" indent="-400050" algn="l" rtl="0">
              <a:lnSpc>
                <a:spcPct val="90000"/>
              </a:lnSpc>
              <a:spcBef>
                <a:spcPts val="480"/>
              </a:spcBef>
              <a:spcAft>
                <a:spcPts val="0"/>
              </a:spcAft>
              <a:buClr>
                <a:srgbClr val="0082BF"/>
              </a:buClr>
              <a:buSzPts val="2400"/>
              <a:buChar char="•"/>
            </a:pPr>
            <a:r>
              <a:rPr lang="en-US" sz="2000" b="1" dirty="0">
                <a:solidFill>
                  <a:srgbClr val="002060"/>
                </a:solidFill>
                <a:latin typeface="Calibri" panose="020F0502020204030204" pitchFamily="34" charset="0"/>
                <a:cs typeface="Calibri" panose="020F0502020204030204" pitchFamily="34" charset="0"/>
              </a:rPr>
              <a:t>How do you know which employees need to be trained?</a:t>
            </a:r>
            <a:endParaRPr sz="2000" b="1" dirty="0">
              <a:solidFill>
                <a:srgbClr val="002060"/>
              </a:solidFill>
              <a:latin typeface="Calibri" panose="020F0502020204030204" pitchFamily="34" charset="0"/>
              <a:cs typeface="Calibri" panose="020F0502020204030204" pitchFamily="34" charset="0"/>
            </a:endParaRPr>
          </a:p>
          <a:p>
            <a:pPr marL="746125" lvl="2" indent="-400050" algn="l" rtl="0">
              <a:lnSpc>
                <a:spcPct val="90000"/>
              </a:lnSpc>
              <a:spcBef>
                <a:spcPts val="480"/>
              </a:spcBef>
              <a:spcAft>
                <a:spcPts val="0"/>
              </a:spcAft>
              <a:buClr>
                <a:srgbClr val="0082BF"/>
              </a:buClr>
              <a:buSzPts val="2400"/>
              <a:buChar char="•"/>
            </a:pPr>
            <a:r>
              <a:rPr lang="en-US" sz="2000" b="1" dirty="0">
                <a:solidFill>
                  <a:srgbClr val="002060"/>
                </a:solidFill>
                <a:latin typeface="Calibri" panose="020F0502020204030204" pitchFamily="34" charset="0"/>
                <a:cs typeface="Calibri" panose="020F0502020204030204" pitchFamily="34" charset="0"/>
              </a:rPr>
              <a:t>How do you design an effective training program?</a:t>
            </a:r>
            <a:endParaRPr sz="2000" b="1" dirty="0">
              <a:solidFill>
                <a:srgbClr val="002060"/>
              </a:solidFill>
              <a:latin typeface="Calibri" panose="020F0502020204030204" pitchFamily="34" charset="0"/>
              <a:cs typeface="Calibri" panose="020F0502020204030204" pitchFamily="34" charset="0"/>
            </a:endParaRPr>
          </a:p>
          <a:p>
            <a:pPr marL="746125" lvl="2" indent="-400050" algn="l" rtl="0">
              <a:lnSpc>
                <a:spcPct val="90000"/>
              </a:lnSpc>
              <a:spcBef>
                <a:spcPts val="480"/>
              </a:spcBef>
              <a:spcAft>
                <a:spcPts val="0"/>
              </a:spcAft>
              <a:buClr>
                <a:srgbClr val="0082BF"/>
              </a:buClr>
              <a:buSzPts val="2400"/>
              <a:buChar char="•"/>
            </a:pPr>
            <a:r>
              <a:rPr lang="en-US" sz="2000" b="1" dirty="0">
                <a:solidFill>
                  <a:srgbClr val="002060"/>
                </a:solidFill>
                <a:latin typeface="Calibri" panose="020F0502020204030204" pitchFamily="34" charset="0"/>
                <a:cs typeface="Calibri" panose="020F0502020204030204" pitchFamily="34" charset="0"/>
              </a:rPr>
              <a:t>Which training methods are most effective to meet your needs?</a:t>
            </a:r>
            <a:endParaRPr sz="2000" b="1" dirty="0">
              <a:solidFill>
                <a:srgbClr val="002060"/>
              </a:solidFill>
              <a:latin typeface="Calibri" panose="020F0502020204030204" pitchFamily="34" charset="0"/>
              <a:cs typeface="Calibri" panose="020F0502020204030204" pitchFamily="34" charset="0"/>
            </a:endParaRPr>
          </a:p>
          <a:p>
            <a:pPr marL="746125" lvl="2" indent="-400050" algn="l" rtl="0">
              <a:lnSpc>
                <a:spcPct val="90000"/>
              </a:lnSpc>
              <a:spcBef>
                <a:spcPts val="480"/>
              </a:spcBef>
              <a:spcAft>
                <a:spcPts val="0"/>
              </a:spcAft>
              <a:buClr>
                <a:srgbClr val="0082BF"/>
              </a:buClr>
              <a:buSzPts val="2400"/>
              <a:buChar char="•"/>
            </a:pPr>
            <a:r>
              <a:rPr lang="en-US" sz="2000" b="1" dirty="0">
                <a:solidFill>
                  <a:srgbClr val="002060"/>
                </a:solidFill>
                <a:latin typeface="Calibri" panose="020F0502020204030204" pitchFamily="34" charset="0"/>
                <a:cs typeface="Calibri" panose="020F0502020204030204" pitchFamily="34" charset="0"/>
              </a:rPr>
              <a:t>What do professional development plans involve for employees in different roles?</a:t>
            </a:r>
            <a:endParaRPr sz="2000" b="1" dirty="0">
              <a:solidFill>
                <a:srgbClr val="002060"/>
              </a:solidFill>
              <a:latin typeface="Calibri" panose="020F0502020204030204" pitchFamily="34" charset="0"/>
              <a:cs typeface="Calibri" panose="020F0502020204030204" pitchFamily="34" charset="0"/>
            </a:endParaRPr>
          </a:p>
          <a:p>
            <a:pPr marL="746125" lvl="2" indent="-400050" algn="l" rtl="0">
              <a:lnSpc>
                <a:spcPct val="90000"/>
              </a:lnSpc>
              <a:spcBef>
                <a:spcPts val="480"/>
              </a:spcBef>
              <a:spcAft>
                <a:spcPts val="0"/>
              </a:spcAft>
              <a:buClr>
                <a:srgbClr val="0082BF"/>
              </a:buClr>
              <a:buSzPts val="2400"/>
              <a:buChar char="•"/>
            </a:pPr>
            <a:r>
              <a:rPr lang="en-US" sz="2000" b="1" dirty="0">
                <a:solidFill>
                  <a:srgbClr val="002060"/>
                </a:solidFill>
                <a:latin typeface="Calibri" panose="020F0502020204030204" pitchFamily="34" charset="0"/>
                <a:cs typeface="Calibri" panose="020F0502020204030204" pitchFamily="34" charset="0"/>
              </a:rPr>
              <a:t>How do you build a culture of learning in the organization?</a:t>
            </a:r>
            <a:endParaRPr sz="2000" b="1" dirty="0">
              <a:solidFill>
                <a:srgbClr val="002060"/>
              </a:solidFill>
              <a:latin typeface="Calibri" panose="020F0502020204030204" pitchFamily="34" charset="0"/>
              <a:cs typeface="Calibri" panose="020F0502020204030204" pitchFamily="34" charset="0"/>
            </a:endParaRPr>
          </a:p>
          <a:p>
            <a:pPr marL="746125" lvl="2" indent="-400050" algn="l" rtl="0">
              <a:lnSpc>
                <a:spcPct val="90000"/>
              </a:lnSpc>
              <a:spcBef>
                <a:spcPts val="480"/>
              </a:spcBef>
              <a:spcAft>
                <a:spcPts val="0"/>
              </a:spcAft>
              <a:buClr>
                <a:srgbClr val="0082BF"/>
              </a:buClr>
              <a:buSzPts val="2400"/>
              <a:buChar char="•"/>
            </a:pPr>
            <a:r>
              <a:rPr lang="en-US" sz="2000" b="1" dirty="0">
                <a:solidFill>
                  <a:srgbClr val="002060"/>
                </a:solidFill>
                <a:latin typeface="Calibri" panose="020F0502020204030204" pitchFamily="34" charset="0"/>
                <a:cs typeface="Calibri" panose="020F0502020204030204" pitchFamily="34" charset="0"/>
              </a:rPr>
              <a:t>How do you know if learning and development efforts have been successful?</a:t>
            </a:r>
            <a:endParaRPr sz="2000" b="1" dirty="0">
              <a:solidFill>
                <a:srgbClr val="002060"/>
              </a:solidFill>
              <a:latin typeface="Calibri" panose="020F0502020204030204" pitchFamily="34" charset="0"/>
              <a:cs typeface="Calibri" panose="020F0502020204030204" pitchFamily="34" charset="0"/>
            </a:endParaRPr>
          </a:p>
        </p:txBody>
      </p:sp>
      <p:sp>
        <p:nvSpPr>
          <p:cNvPr id="253" name="Google Shape;253;p13"/>
          <p:cNvSpPr txBox="1">
            <a:spLocks noGrp="1"/>
          </p:cNvSpPr>
          <p:nvPr>
            <p:ph type="sldNum" idx="4294967295"/>
          </p:nvPr>
        </p:nvSpPr>
        <p:spPr>
          <a:xfrm>
            <a:off x="8305799" y="6220802"/>
            <a:ext cx="681247" cy="36256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10</a:t>
            </a:fld>
            <a:endParaRPr/>
          </a:p>
        </p:txBody>
      </p:sp>
    </p:spTree>
    <p:extLst>
      <p:ext uri="{BB962C8B-B14F-4D97-AF65-F5344CB8AC3E}">
        <p14:creationId xmlns:p14="http://schemas.microsoft.com/office/powerpoint/2010/main" val="1318362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p15"/>
          <p:cNvSpPr txBox="1">
            <a:spLocks noGrp="1"/>
          </p:cNvSpPr>
          <p:nvPr>
            <p:ph type="title"/>
          </p:nvPr>
        </p:nvSpPr>
        <p:spPr>
          <a:xfrm>
            <a:off x="800100" y="46038"/>
            <a:ext cx="7543800" cy="715962"/>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3600"/>
              <a:buFont typeface="Calibri"/>
              <a:buNone/>
            </a:pPr>
            <a:r>
              <a:rPr lang="en-US" sz="3200" b="1" dirty="0">
                <a:solidFill>
                  <a:srgbClr val="FF0000"/>
                </a:solidFill>
                <a:latin typeface="Calibri" panose="020F0502020204030204" pitchFamily="34" charset="0"/>
                <a:cs typeface="Calibri" panose="020F0502020204030204" pitchFamily="34" charset="0"/>
              </a:rPr>
              <a:t>Performance Management</a:t>
            </a:r>
            <a:endParaRPr sz="3200" b="1" dirty="0">
              <a:solidFill>
                <a:srgbClr val="FF0000"/>
              </a:solidFill>
              <a:latin typeface="Calibri" panose="020F0502020204030204" pitchFamily="34" charset="0"/>
              <a:cs typeface="Calibri" panose="020F0502020204030204" pitchFamily="34" charset="0"/>
            </a:endParaRPr>
          </a:p>
        </p:txBody>
      </p:sp>
      <p:sp>
        <p:nvSpPr>
          <p:cNvPr id="270" name="Google Shape;270;p15"/>
          <p:cNvSpPr txBox="1">
            <a:spLocks noGrp="1"/>
          </p:cNvSpPr>
          <p:nvPr>
            <p:ph type="body" idx="1"/>
          </p:nvPr>
        </p:nvSpPr>
        <p:spPr>
          <a:xfrm>
            <a:off x="0" y="914400"/>
            <a:ext cx="9144000" cy="5897562"/>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0082BF"/>
              </a:buClr>
              <a:buSzPct val="100000"/>
              <a:buChar char="•"/>
            </a:pPr>
            <a:r>
              <a:rPr lang="en-US" sz="2200" b="1" dirty="0">
                <a:solidFill>
                  <a:srgbClr val="002060"/>
                </a:solidFill>
                <a:latin typeface="Calibri" panose="020F0502020204030204" pitchFamily="34" charset="0"/>
                <a:cs typeface="Calibri" panose="020F0502020204030204" pitchFamily="34" charset="0"/>
              </a:rPr>
              <a:t>Communicating performance expectations - Past – Present - Future</a:t>
            </a:r>
            <a:endParaRPr sz="2200" b="1" dirty="0">
              <a:solidFill>
                <a:srgbClr val="002060"/>
              </a:solidFill>
              <a:latin typeface="Calibri" panose="020F0502020204030204" pitchFamily="34" charset="0"/>
              <a:cs typeface="Calibri" panose="020F0502020204030204" pitchFamily="34" charset="0"/>
            </a:endParaRPr>
          </a:p>
          <a:p>
            <a:pPr marL="342900" lvl="0" indent="-342900" algn="l" rtl="0">
              <a:spcBef>
                <a:spcPts val="475"/>
              </a:spcBef>
              <a:spcAft>
                <a:spcPts val="0"/>
              </a:spcAft>
              <a:buClr>
                <a:srgbClr val="0082BF"/>
              </a:buClr>
              <a:buSzPct val="100000"/>
              <a:buChar char="•"/>
            </a:pPr>
            <a:r>
              <a:rPr lang="en-US" sz="2200" b="1" dirty="0">
                <a:solidFill>
                  <a:srgbClr val="002060"/>
                </a:solidFill>
                <a:latin typeface="Calibri" panose="020F0502020204030204" pitchFamily="34" charset="0"/>
                <a:cs typeface="Calibri" panose="020F0502020204030204" pitchFamily="34" charset="0"/>
              </a:rPr>
              <a:t>Evaluating employee performance relative to the expectations</a:t>
            </a:r>
            <a:endParaRPr sz="2200" b="1" dirty="0">
              <a:solidFill>
                <a:srgbClr val="002060"/>
              </a:solidFill>
              <a:latin typeface="Calibri" panose="020F0502020204030204" pitchFamily="34" charset="0"/>
              <a:cs typeface="Calibri" panose="020F0502020204030204" pitchFamily="34" charset="0"/>
            </a:endParaRPr>
          </a:p>
          <a:p>
            <a:pPr marL="342900" lvl="0" indent="-342900" algn="l" rtl="0">
              <a:spcBef>
                <a:spcPts val="475"/>
              </a:spcBef>
              <a:spcAft>
                <a:spcPts val="0"/>
              </a:spcAft>
              <a:buClr>
                <a:srgbClr val="0082BF"/>
              </a:buClr>
              <a:buSzPct val="100000"/>
              <a:buChar char="•"/>
            </a:pPr>
            <a:r>
              <a:rPr lang="en-US" sz="2200" b="1" dirty="0">
                <a:solidFill>
                  <a:srgbClr val="002060"/>
                </a:solidFill>
                <a:latin typeface="Calibri" panose="020F0502020204030204" pitchFamily="34" charset="0"/>
                <a:cs typeface="Calibri" panose="020F0502020204030204" pitchFamily="34" charset="0"/>
              </a:rPr>
              <a:t>Providing feedback to employee and professional development opportunities</a:t>
            </a:r>
            <a:endParaRPr sz="2200" b="1" dirty="0">
              <a:solidFill>
                <a:srgbClr val="002060"/>
              </a:solidFill>
              <a:latin typeface="Calibri" panose="020F0502020204030204" pitchFamily="34" charset="0"/>
              <a:cs typeface="Calibri" panose="020F0502020204030204" pitchFamily="34" charset="0"/>
            </a:endParaRPr>
          </a:p>
          <a:p>
            <a:pPr marL="342900" lvl="0" indent="-342900" algn="l" rtl="0">
              <a:spcBef>
                <a:spcPts val="475"/>
              </a:spcBef>
              <a:spcAft>
                <a:spcPts val="0"/>
              </a:spcAft>
              <a:buClr>
                <a:srgbClr val="0082BF"/>
              </a:buClr>
              <a:buSzPct val="100000"/>
              <a:buChar char="•"/>
            </a:pPr>
            <a:endParaRPr lang="en-US" sz="2200" b="1" dirty="0">
              <a:solidFill>
                <a:srgbClr val="002060"/>
              </a:solidFill>
              <a:latin typeface="Calibri" panose="020F0502020204030204" pitchFamily="34" charset="0"/>
              <a:cs typeface="Calibri" panose="020F0502020204030204" pitchFamily="34" charset="0"/>
            </a:endParaRPr>
          </a:p>
          <a:p>
            <a:pPr marL="342900" lvl="0" indent="-342900" algn="l" rtl="0">
              <a:spcBef>
                <a:spcPts val="475"/>
              </a:spcBef>
              <a:spcAft>
                <a:spcPts val="0"/>
              </a:spcAft>
              <a:buClr>
                <a:srgbClr val="0082BF"/>
              </a:buClr>
              <a:buSzPct val="100000"/>
              <a:buChar char="•"/>
            </a:pPr>
            <a:endParaRPr lang="en-US" sz="2200" b="1" dirty="0">
              <a:solidFill>
                <a:srgbClr val="002060"/>
              </a:solidFill>
              <a:latin typeface="Calibri" panose="020F0502020204030204" pitchFamily="34" charset="0"/>
              <a:cs typeface="Calibri" panose="020F0502020204030204" pitchFamily="34" charset="0"/>
            </a:endParaRPr>
          </a:p>
          <a:p>
            <a:pPr marL="342900" lvl="0" indent="-342900" algn="l" rtl="0">
              <a:spcBef>
                <a:spcPts val="475"/>
              </a:spcBef>
              <a:spcAft>
                <a:spcPts val="0"/>
              </a:spcAft>
              <a:buClr>
                <a:srgbClr val="0082BF"/>
              </a:buClr>
              <a:buSzPct val="100000"/>
              <a:buChar char="•"/>
            </a:pPr>
            <a:r>
              <a:rPr lang="en-US" sz="2200" b="1" dirty="0">
                <a:solidFill>
                  <a:srgbClr val="002060"/>
                </a:solidFill>
                <a:latin typeface="Calibri" panose="020F0502020204030204" pitchFamily="34" charset="0"/>
                <a:cs typeface="Calibri" panose="020F0502020204030204" pitchFamily="34" charset="0"/>
              </a:rPr>
              <a:t>Critical issues are:</a:t>
            </a:r>
            <a:endParaRPr sz="2200" b="1" dirty="0">
              <a:solidFill>
                <a:srgbClr val="002060"/>
              </a:solidFill>
              <a:latin typeface="Calibri" panose="020F0502020204030204" pitchFamily="34" charset="0"/>
              <a:cs typeface="Calibri" panose="020F0502020204030204" pitchFamily="34" charset="0"/>
            </a:endParaRPr>
          </a:p>
          <a:p>
            <a:pPr marL="682625" lvl="2" indent="-336550" algn="l" rtl="0">
              <a:spcBef>
                <a:spcPts val="475"/>
              </a:spcBef>
              <a:spcAft>
                <a:spcPts val="0"/>
              </a:spcAft>
              <a:buClr>
                <a:srgbClr val="0082BF"/>
              </a:buClr>
              <a:buSzPct val="100000"/>
              <a:buChar char="•"/>
            </a:pPr>
            <a:r>
              <a:rPr lang="en-US" sz="2200" b="1" dirty="0">
                <a:solidFill>
                  <a:srgbClr val="002060"/>
                </a:solidFill>
                <a:latin typeface="Calibri" panose="020F0502020204030204" pitchFamily="34" charset="0"/>
                <a:cs typeface="Calibri" panose="020F0502020204030204" pitchFamily="34" charset="0"/>
              </a:rPr>
              <a:t>What should be the focus of performance reviews?</a:t>
            </a:r>
            <a:endParaRPr sz="2200" b="1" dirty="0">
              <a:solidFill>
                <a:srgbClr val="002060"/>
              </a:solidFill>
              <a:latin typeface="Calibri" panose="020F0502020204030204" pitchFamily="34" charset="0"/>
              <a:cs typeface="Calibri" panose="020F0502020204030204" pitchFamily="34" charset="0"/>
            </a:endParaRPr>
          </a:p>
          <a:p>
            <a:pPr marL="682625" lvl="2" indent="-336550" algn="l" rtl="0">
              <a:spcBef>
                <a:spcPts val="475"/>
              </a:spcBef>
              <a:spcAft>
                <a:spcPts val="0"/>
              </a:spcAft>
              <a:buClr>
                <a:srgbClr val="0082BF"/>
              </a:buClr>
              <a:buSzPct val="100000"/>
              <a:buChar char="•"/>
            </a:pPr>
            <a:r>
              <a:rPr lang="en-US" sz="2200" b="1" dirty="0">
                <a:solidFill>
                  <a:srgbClr val="002060"/>
                </a:solidFill>
                <a:latin typeface="Calibri" panose="020F0502020204030204" pitchFamily="34" charset="0"/>
                <a:cs typeface="Calibri" panose="020F0502020204030204" pitchFamily="34" charset="0"/>
              </a:rPr>
              <a:t>What is the best way for you to measure employee performance?</a:t>
            </a:r>
            <a:endParaRPr sz="2200" b="1" dirty="0">
              <a:solidFill>
                <a:srgbClr val="002060"/>
              </a:solidFill>
              <a:latin typeface="Calibri" panose="020F0502020204030204" pitchFamily="34" charset="0"/>
              <a:cs typeface="Calibri" panose="020F0502020204030204" pitchFamily="34" charset="0"/>
            </a:endParaRPr>
          </a:p>
          <a:p>
            <a:pPr marL="682625" lvl="2" indent="-336550" algn="l" rtl="0">
              <a:spcBef>
                <a:spcPts val="475"/>
              </a:spcBef>
              <a:spcAft>
                <a:spcPts val="0"/>
              </a:spcAft>
              <a:buClr>
                <a:srgbClr val="0082BF"/>
              </a:buClr>
              <a:buSzPct val="100000"/>
              <a:buChar char="•"/>
            </a:pPr>
            <a:r>
              <a:rPr lang="en-US" sz="2200" b="1" dirty="0">
                <a:solidFill>
                  <a:srgbClr val="002060"/>
                </a:solidFill>
                <a:latin typeface="Calibri" panose="020F0502020204030204" pitchFamily="34" charset="0"/>
                <a:cs typeface="Calibri" panose="020F0502020204030204" pitchFamily="34" charset="0"/>
              </a:rPr>
              <a:t>How should you communicate that information to employees?</a:t>
            </a:r>
            <a:endParaRPr sz="2200" b="1" dirty="0">
              <a:solidFill>
                <a:srgbClr val="002060"/>
              </a:solidFill>
              <a:latin typeface="Calibri" panose="020F0502020204030204" pitchFamily="34" charset="0"/>
              <a:cs typeface="Calibri" panose="020F0502020204030204" pitchFamily="34" charset="0"/>
            </a:endParaRPr>
          </a:p>
          <a:p>
            <a:pPr marL="682625" lvl="2" indent="-336550" algn="l" rtl="0">
              <a:spcBef>
                <a:spcPts val="475"/>
              </a:spcBef>
              <a:spcAft>
                <a:spcPts val="0"/>
              </a:spcAft>
              <a:buClr>
                <a:srgbClr val="0082BF"/>
              </a:buClr>
              <a:buSzPct val="100000"/>
              <a:buChar char="•"/>
            </a:pPr>
            <a:r>
              <a:rPr lang="en-US" sz="2200" b="1" dirty="0">
                <a:solidFill>
                  <a:srgbClr val="002060"/>
                </a:solidFill>
                <a:latin typeface="Calibri" panose="020F0502020204030204" pitchFamily="34" charset="0"/>
                <a:cs typeface="Calibri" panose="020F0502020204030204" pitchFamily="34" charset="0"/>
              </a:rPr>
              <a:t>In addition to performance evaluation, how can managers give employees developmental feedback to improve their performance?</a:t>
            </a:r>
            <a:endParaRPr sz="2200" b="1" dirty="0">
              <a:solidFill>
                <a:srgbClr val="002060"/>
              </a:solidFill>
              <a:latin typeface="Calibri" panose="020F0502020204030204" pitchFamily="34" charset="0"/>
              <a:cs typeface="Calibri" panose="020F0502020204030204" pitchFamily="34" charset="0"/>
            </a:endParaRPr>
          </a:p>
          <a:p>
            <a:pPr marL="682625" lvl="2" indent="-336550" algn="l" rtl="0">
              <a:spcBef>
                <a:spcPts val="475"/>
              </a:spcBef>
              <a:spcAft>
                <a:spcPts val="0"/>
              </a:spcAft>
              <a:buClr>
                <a:srgbClr val="0082BF"/>
              </a:buClr>
              <a:buSzPct val="100000"/>
              <a:buChar char="•"/>
            </a:pPr>
            <a:r>
              <a:rPr lang="en-US" sz="2200" b="1" dirty="0">
                <a:solidFill>
                  <a:srgbClr val="002060"/>
                </a:solidFill>
                <a:latin typeface="Calibri" panose="020F0502020204030204" pitchFamily="34" charset="0"/>
                <a:cs typeface="Calibri" panose="020F0502020204030204" pitchFamily="34" charset="0"/>
              </a:rPr>
              <a:t>How should you manage poorly performing employees?</a:t>
            </a:r>
            <a:endParaRPr sz="2200" b="1" dirty="0">
              <a:solidFill>
                <a:srgbClr val="002060"/>
              </a:solidFill>
              <a:latin typeface="Calibri" panose="020F0502020204030204" pitchFamily="34" charset="0"/>
              <a:cs typeface="Calibri" panose="020F0502020204030204" pitchFamily="34" charset="0"/>
            </a:endParaRPr>
          </a:p>
        </p:txBody>
      </p:sp>
      <p:sp>
        <p:nvSpPr>
          <p:cNvPr id="271" name="Google Shape;271;p15"/>
          <p:cNvSpPr txBox="1">
            <a:spLocks noGrp="1"/>
          </p:cNvSpPr>
          <p:nvPr>
            <p:ph type="sldNum" idx="4294967295"/>
          </p:nvPr>
        </p:nvSpPr>
        <p:spPr>
          <a:xfrm>
            <a:off x="8305799" y="6220802"/>
            <a:ext cx="681247" cy="36256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11</a:t>
            </a:fld>
            <a:endParaRPr/>
          </a:p>
        </p:txBody>
      </p:sp>
    </p:spTree>
    <p:extLst>
      <p:ext uri="{BB962C8B-B14F-4D97-AF65-F5344CB8AC3E}">
        <p14:creationId xmlns:p14="http://schemas.microsoft.com/office/powerpoint/2010/main" val="1117081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16"/>
          <p:cNvSpPr txBox="1">
            <a:spLocks noGrp="1"/>
          </p:cNvSpPr>
          <p:nvPr>
            <p:ph type="title"/>
          </p:nvPr>
        </p:nvSpPr>
        <p:spPr>
          <a:xfrm>
            <a:off x="800100" y="1"/>
            <a:ext cx="7543800" cy="4572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ts val="3600"/>
              <a:buFont typeface="Calibri"/>
              <a:buNone/>
            </a:pPr>
            <a:r>
              <a:rPr lang="en-US" sz="3200" b="1" dirty="0">
                <a:solidFill>
                  <a:srgbClr val="FF0000"/>
                </a:solidFill>
                <a:latin typeface="Calibri" panose="020F0502020204030204" pitchFamily="34" charset="0"/>
                <a:cs typeface="Calibri" panose="020F0502020204030204" pitchFamily="34" charset="0"/>
              </a:rPr>
              <a:t>Compensation &amp; Incentives</a:t>
            </a:r>
            <a:endParaRPr sz="3200" b="1" dirty="0">
              <a:solidFill>
                <a:srgbClr val="FF0000"/>
              </a:solidFill>
              <a:latin typeface="Calibri" panose="020F0502020204030204" pitchFamily="34" charset="0"/>
              <a:cs typeface="Calibri" panose="020F0502020204030204" pitchFamily="34" charset="0"/>
            </a:endParaRPr>
          </a:p>
        </p:txBody>
      </p:sp>
      <p:sp>
        <p:nvSpPr>
          <p:cNvPr id="277" name="Google Shape;277;p16"/>
          <p:cNvSpPr txBox="1">
            <a:spLocks noGrp="1"/>
          </p:cNvSpPr>
          <p:nvPr>
            <p:ph type="body" idx="1"/>
          </p:nvPr>
        </p:nvSpPr>
        <p:spPr>
          <a:xfrm>
            <a:off x="76200" y="609600"/>
            <a:ext cx="8910846" cy="5536891"/>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rgbClr val="0082BF"/>
              </a:buClr>
              <a:buSzPct val="100000"/>
              <a:buChar char="•"/>
            </a:pPr>
            <a:r>
              <a:rPr lang="en-US" sz="2600" b="1" dirty="0">
                <a:solidFill>
                  <a:srgbClr val="002060"/>
                </a:solidFill>
                <a:latin typeface="Calibri" panose="020F0502020204030204" pitchFamily="34" charset="0"/>
                <a:cs typeface="Calibri" panose="020F0502020204030204" pitchFamily="34" charset="0"/>
              </a:rPr>
              <a:t>Total compensation = base pay, rewards, and incentive system</a:t>
            </a:r>
            <a:endParaRPr sz="2600" b="1" dirty="0">
              <a:solidFill>
                <a:srgbClr val="002060"/>
              </a:solidFill>
              <a:latin typeface="Calibri" panose="020F0502020204030204" pitchFamily="34" charset="0"/>
              <a:cs typeface="Calibri" panose="020F0502020204030204" pitchFamily="34" charset="0"/>
            </a:endParaRPr>
          </a:p>
          <a:p>
            <a:pPr marL="342900" lvl="0" indent="-342900" algn="l" rtl="0">
              <a:spcBef>
                <a:spcPts val="476"/>
              </a:spcBef>
              <a:spcAft>
                <a:spcPts val="0"/>
              </a:spcAft>
              <a:buClr>
                <a:srgbClr val="0082BF"/>
              </a:buClr>
              <a:buSzPct val="100000"/>
              <a:buChar char="•"/>
            </a:pPr>
            <a:endParaRPr lang="en-US" sz="2400" b="1" dirty="0" smtClean="0">
              <a:solidFill>
                <a:srgbClr val="002060"/>
              </a:solidFill>
              <a:latin typeface="Calibri" panose="020F0502020204030204" pitchFamily="34" charset="0"/>
              <a:cs typeface="Calibri" panose="020F0502020204030204" pitchFamily="34" charset="0"/>
            </a:endParaRPr>
          </a:p>
          <a:p>
            <a:pPr marL="342900" lvl="0" indent="-342900" algn="l" rtl="0">
              <a:spcBef>
                <a:spcPts val="476"/>
              </a:spcBef>
              <a:spcAft>
                <a:spcPts val="0"/>
              </a:spcAft>
              <a:buClr>
                <a:srgbClr val="0082BF"/>
              </a:buClr>
              <a:buSzPct val="100000"/>
              <a:buChar char="•"/>
            </a:pPr>
            <a:r>
              <a:rPr lang="en-US" sz="2400" b="1" dirty="0" smtClean="0">
                <a:solidFill>
                  <a:srgbClr val="002060"/>
                </a:solidFill>
                <a:latin typeface="Calibri" panose="020F0502020204030204" pitchFamily="34" charset="0"/>
                <a:cs typeface="Calibri" panose="020F0502020204030204" pitchFamily="34" charset="0"/>
              </a:rPr>
              <a:t>Some key </a:t>
            </a:r>
            <a:r>
              <a:rPr lang="en-US" sz="2400" b="1" dirty="0">
                <a:solidFill>
                  <a:srgbClr val="002060"/>
                </a:solidFill>
                <a:latin typeface="Calibri" panose="020F0502020204030204" pitchFamily="34" charset="0"/>
                <a:cs typeface="Calibri" panose="020F0502020204030204" pitchFamily="34" charset="0"/>
              </a:rPr>
              <a:t>questions are:</a:t>
            </a:r>
            <a:endParaRPr sz="2400" b="1" dirty="0">
              <a:solidFill>
                <a:srgbClr val="002060"/>
              </a:solidFill>
              <a:latin typeface="Calibri" panose="020F0502020204030204" pitchFamily="34" charset="0"/>
              <a:cs typeface="Calibri" panose="020F0502020204030204" pitchFamily="34" charset="0"/>
            </a:endParaRPr>
          </a:p>
          <a:p>
            <a:pPr marL="682625" lvl="2" indent="-282574" algn="l" rtl="0">
              <a:spcBef>
                <a:spcPts val="476"/>
              </a:spcBef>
              <a:spcAft>
                <a:spcPts val="0"/>
              </a:spcAft>
              <a:buClr>
                <a:srgbClr val="0082BF"/>
              </a:buClr>
              <a:buSzPct val="100000"/>
              <a:buChar char="•"/>
            </a:pPr>
            <a:r>
              <a:rPr lang="en-US" b="1" dirty="0">
                <a:solidFill>
                  <a:srgbClr val="002060"/>
                </a:solidFill>
                <a:latin typeface="Calibri" panose="020F0502020204030204" pitchFamily="34" charset="0"/>
                <a:cs typeface="Calibri" panose="020F0502020204030204" pitchFamily="34" charset="0"/>
              </a:rPr>
              <a:t>What factors should you consider when determining the salary range for a job?</a:t>
            </a:r>
            <a:endParaRPr b="1" dirty="0">
              <a:solidFill>
                <a:srgbClr val="002060"/>
              </a:solidFill>
              <a:latin typeface="Calibri" panose="020F0502020204030204" pitchFamily="34" charset="0"/>
              <a:cs typeface="Calibri" panose="020F0502020204030204" pitchFamily="34" charset="0"/>
            </a:endParaRPr>
          </a:p>
          <a:p>
            <a:pPr marL="746125" lvl="0" indent="-346075" algn="l" rtl="0">
              <a:spcBef>
                <a:spcPts val="476"/>
              </a:spcBef>
              <a:spcAft>
                <a:spcPts val="0"/>
              </a:spcAft>
              <a:buClr>
                <a:srgbClr val="0082BF"/>
              </a:buClr>
              <a:buSzPct val="100000"/>
              <a:buNone/>
            </a:pPr>
            <a:r>
              <a:rPr lang="en-US" sz="2400" b="1" dirty="0">
                <a:solidFill>
                  <a:srgbClr val="002060"/>
                </a:solidFill>
                <a:latin typeface="Calibri" panose="020F0502020204030204" pitchFamily="34" charset="0"/>
                <a:cs typeface="Calibri" panose="020F0502020204030204" pitchFamily="34" charset="0"/>
              </a:rPr>
              <a:t>•	What is the best way to determine how much to pay employees?</a:t>
            </a:r>
            <a:endParaRPr sz="2400" b="1" dirty="0">
              <a:solidFill>
                <a:srgbClr val="002060"/>
              </a:solidFill>
              <a:latin typeface="Calibri" panose="020F0502020204030204" pitchFamily="34" charset="0"/>
              <a:cs typeface="Calibri" panose="020F0502020204030204" pitchFamily="34" charset="0"/>
            </a:endParaRPr>
          </a:p>
          <a:p>
            <a:pPr marL="746125" lvl="0" indent="-346075" algn="l" rtl="0">
              <a:spcBef>
                <a:spcPts val="476"/>
              </a:spcBef>
              <a:spcAft>
                <a:spcPts val="0"/>
              </a:spcAft>
              <a:buClr>
                <a:srgbClr val="0082BF"/>
              </a:buClr>
              <a:buSzPct val="100000"/>
              <a:buNone/>
            </a:pPr>
            <a:r>
              <a:rPr lang="en-US" sz="2400" b="1" dirty="0">
                <a:solidFill>
                  <a:srgbClr val="002060"/>
                </a:solidFill>
                <a:latin typeface="Calibri" panose="020F0502020204030204" pitchFamily="34" charset="0"/>
                <a:cs typeface="Calibri" panose="020F0502020204030204" pitchFamily="34" charset="0"/>
              </a:rPr>
              <a:t>•	How much of that pay do you guarantee and how much should you base on incentives?</a:t>
            </a:r>
            <a:endParaRPr sz="2400" b="1" dirty="0">
              <a:solidFill>
                <a:srgbClr val="002060"/>
              </a:solidFill>
              <a:latin typeface="Calibri" panose="020F0502020204030204" pitchFamily="34" charset="0"/>
              <a:cs typeface="Calibri" panose="020F0502020204030204" pitchFamily="34" charset="0"/>
            </a:endParaRPr>
          </a:p>
          <a:p>
            <a:pPr marL="746125" lvl="0" indent="-346075" algn="l" rtl="0">
              <a:spcBef>
                <a:spcPts val="476"/>
              </a:spcBef>
              <a:spcAft>
                <a:spcPts val="0"/>
              </a:spcAft>
              <a:buClr>
                <a:srgbClr val="0082BF"/>
              </a:buClr>
              <a:buSzPct val="100000"/>
              <a:buNone/>
            </a:pPr>
            <a:r>
              <a:rPr lang="en-US" sz="2400" b="1" dirty="0">
                <a:solidFill>
                  <a:srgbClr val="002060"/>
                </a:solidFill>
                <a:latin typeface="Calibri" panose="020F0502020204030204" pitchFamily="34" charset="0"/>
                <a:cs typeface="Calibri" panose="020F0502020204030204" pitchFamily="34" charset="0"/>
              </a:rPr>
              <a:t>•	What types of incentives should you use to encourage the employee attitudes and behaviors the firm wants?</a:t>
            </a:r>
            <a:endParaRPr sz="2400" b="1" dirty="0">
              <a:solidFill>
                <a:srgbClr val="002060"/>
              </a:solidFill>
              <a:latin typeface="Calibri" panose="020F0502020204030204" pitchFamily="34" charset="0"/>
              <a:cs typeface="Calibri" panose="020F0502020204030204" pitchFamily="34" charset="0"/>
            </a:endParaRPr>
          </a:p>
        </p:txBody>
      </p:sp>
      <p:sp>
        <p:nvSpPr>
          <p:cNvPr id="278" name="Google Shape;278;p16"/>
          <p:cNvSpPr txBox="1">
            <a:spLocks noGrp="1"/>
          </p:cNvSpPr>
          <p:nvPr>
            <p:ph type="sldNum" idx="4294967295"/>
          </p:nvPr>
        </p:nvSpPr>
        <p:spPr>
          <a:xfrm>
            <a:off x="8305799" y="6220802"/>
            <a:ext cx="681247" cy="36256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12</a:t>
            </a:fld>
            <a:endParaRPr/>
          </a:p>
        </p:txBody>
      </p:sp>
    </p:spTree>
    <p:extLst>
      <p:ext uri="{BB962C8B-B14F-4D97-AF65-F5344CB8AC3E}">
        <p14:creationId xmlns:p14="http://schemas.microsoft.com/office/powerpoint/2010/main" val="2889056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17"/>
          <p:cNvSpPr txBox="1">
            <a:spLocks noGrp="1"/>
          </p:cNvSpPr>
          <p:nvPr>
            <p:ph type="title"/>
          </p:nvPr>
        </p:nvSpPr>
        <p:spPr>
          <a:xfrm>
            <a:off x="0" y="76200"/>
            <a:ext cx="9067800" cy="9906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600"/>
              <a:buFont typeface="Calibri"/>
              <a:buNone/>
            </a:pPr>
            <a:r>
              <a:rPr lang="en-US" sz="3200" b="1" dirty="0">
                <a:solidFill>
                  <a:srgbClr val="FF0000"/>
                </a:solidFill>
                <a:latin typeface="Calibri" panose="020F0502020204030204" pitchFamily="34" charset="0"/>
                <a:cs typeface="Calibri" panose="020F0502020204030204" pitchFamily="34" charset="0"/>
              </a:rPr>
              <a:t>Employee Benefits, Health, and Wellness</a:t>
            </a:r>
            <a:endParaRPr sz="3200" b="1" dirty="0">
              <a:solidFill>
                <a:srgbClr val="FF0000"/>
              </a:solidFill>
              <a:latin typeface="Calibri" panose="020F0502020204030204" pitchFamily="34" charset="0"/>
              <a:cs typeface="Calibri" panose="020F0502020204030204" pitchFamily="34" charset="0"/>
            </a:endParaRPr>
          </a:p>
        </p:txBody>
      </p:sp>
      <p:sp>
        <p:nvSpPr>
          <p:cNvPr id="284" name="Google Shape;284;p17"/>
          <p:cNvSpPr txBox="1">
            <a:spLocks noGrp="1"/>
          </p:cNvSpPr>
          <p:nvPr>
            <p:ph type="body" idx="1"/>
          </p:nvPr>
        </p:nvSpPr>
        <p:spPr>
          <a:xfrm>
            <a:off x="76200" y="1066800"/>
            <a:ext cx="9067800" cy="4987925"/>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rgbClr val="0082BF"/>
              </a:buClr>
              <a:buSzPts val="2600"/>
              <a:buChar char="•"/>
            </a:pPr>
            <a:r>
              <a:rPr lang="en-US" sz="2200" b="1" dirty="0">
                <a:solidFill>
                  <a:srgbClr val="002060"/>
                </a:solidFill>
              </a:rPr>
              <a:t>Employee benefits, health and wellness programs serve as recruitment and retention tool </a:t>
            </a:r>
            <a:endParaRPr sz="2200" b="1" dirty="0">
              <a:solidFill>
                <a:srgbClr val="002060"/>
              </a:solidFill>
            </a:endParaRPr>
          </a:p>
          <a:p>
            <a:pPr marL="342900" lvl="0" indent="-342900" algn="l" rtl="0">
              <a:spcBef>
                <a:spcPts val="520"/>
              </a:spcBef>
              <a:spcAft>
                <a:spcPts val="0"/>
              </a:spcAft>
              <a:buClr>
                <a:srgbClr val="0082BF"/>
              </a:buClr>
              <a:buSzPts val="2600"/>
              <a:buChar char="•"/>
            </a:pPr>
            <a:r>
              <a:rPr lang="en-US" sz="2200" b="1" dirty="0">
                <a:solidFill>
                  <a:srgbClr val="002060"/>
                </a:solidFill>
              </a:rPr>
              <a:t>Helps ensure the health and well-being of a company’s workforce  </a:t>
            </a:r>
            <a:endParaRPr sz="2200" b="1" dirty="0">
              <a:solidFill>
                <a:srgbClr val="002060"/>
              </a:solidFill>
            </a:endParaRPr>
          </a:p>
          <a:p>
            <a:pPr marL="342900" lvl="0" indent="-342900" algn="l" rtl="0">
              <a:spcBef>
                <a:spcPts val="520"/>
              </a:spcBef>
              <a:spcAft>
                <a:spcPts val="0"/>
              </a:spcAft>
              <a:buClr>
                <a:srgbClr val="0082BF"/>
              </a:buClr>
              <a:buSzPts val="2600"/>
              <a:buChar char="•"/>
            </a:pPr>
            <a:endParaRPr lang="en-US" sz="2200" b="1" dirty="0"/>
          </a:p>
          <a:p>
            <a:pPr marL="342900" lvl="0" indent="-342900" algn="l" rtl="0">
              <a:spcBef>
                <a:spcPts val="520"/>
              </a:spcBef>
              <a:spcAft>
                <a:spcPts val="0"/>
              </a:spcAft>
              <a:buClr>
                <a:srgbClr val="0082BF"/>
              </a:buClr>
              <a:buSzPts val="2600"/>
              <a:buChar char="•"/>
            </a:pPr>
            <a:endParaRPr lang="en-US" sz="2200" b="1" dirty="0"/>
          </a:p>
          <a:p>
            <a:pPr marL="342900" lvl="0" indent="-342900" algn="l" rtl="0">
              <a:spcBef>
                <a:spcPts val="520"/>
              </a:spcBef>
              <a:spcAft>
                <a:spcPts val="0"/>
              </a:spcAft>
              <a:buClr>
                <a:srgbClr val="0082BF"/>
              </a:buClr>
              <a:buSzPts val="2600"/>
              <a:buChar char="•"/>
            </a:pPr>
            <a:endParaRPr lang="en-US" sz="2200" b="1" dirty="0"/>
          </a:p>
          <a:p>
            <a:pPr marL="342900" lvl="0" indent="-342900" algn="l" rtl="0">
              <a:spcBef>
                <a:spcPts val="520"/>
              </a:spcBef>
              <a:spcAft>
                <a:spcPts val="0"/>
              </a:spcAft>
              <a:buClr>
                <a:srgbClr val="0082BF"/>
              </a:buClr>
              <a:buSzPts val="2600"/>
              <a:buChar char="•"/>
            </a:pPr>
            <a:endParaRPr lang="en-US" sz="2200" b="1" dirty="0"/>
          </a:p>
          <a:p>
            <a:pPr marL="342900" lvl="0" indent="-342900" algn="l" rtl="0">
              <a:spcBef>
                <a:spcPts val="520"/>
              </a:spcBef>
              <a:spcAft>
                <a:spcPts val="0"/>
              </a:spcAft>
              <a:buClr>
                <a:srgbClr val="0082BF"/>
              </a:buClr>
              <a:buSzPts val="2600"/>
              <a:buChar char="•"/>
            </a:pPr>
            <a:r>
              <a:rPr lang="en-US" sz="2200" b="1" dirty="0">
                <a:solidFill>
                  <a:srgbClr val="002060"/>
                </a:solidFill>
              </a:rPr>
              <a:t>Critical issues when considering employee benefits, health, and wellness are:</a:t>
            </a:r>
            <a:endParaRPr sz="2200" b="1" dirty="0">
              <a:solidFill>
                <a:srgbClr val="002060"/>
              </a:solidFill>
            </a:endParaRPr>
          </a:p>
          <a:p>
            <a:pPr marL="746125" lvl="0" indent="-400050" algn="l" rtl="0">
              <a:spcBef>
                <a:spcPts val="520"/>
              </a:spcBef>
              <a:spcAft>
                <a:spcPts val="0"/>
              </a:spcAft>
              <a:buClr>
                <a:srgbClr val="0082BF"/>
              </a:buClr>
              <a:buSzPts val="2600"/>
              <a:buChar char="•"/>
            </a:pPr>
            <a:r>
              <a:rPr lang="en-US" sz="2200" b="1" dirty="0">
                <a:solidFill>
                  <a:srgbClr val="002060"/>
                </a:solidFill>
              </a:rPr>
              <a:t>Which benefit programs are most appropriate for your workforce?</a:t>
            </a:r>
            <a:endParaRPr sz="2200" b="1" dirty="0">
              <a:solidFill>
                <a:srgbClr val="002060"/>
              </a:solidFill>
            </a:endParaRPr>
          </a:p>
          <a:p>
            <a:pPr marL="746125" lvl="0" indent="-400050" algn="l" rtl="0">
              <a:spcBef>
                <a:spcPts val="520"/>
              </a:spcBef>
              <a:spcAft>
                <a:spcPts val="0"/>
              </a:spcAft>
              <a:buClr>
                <a:srgbClr val="0082BF"/>
              </a:buClr>
              <a:buSzPts val="2600"/>
              <a:buChar char="•"/>
            </a:pPr>
            <a:r>
              <a:rPr lang="en-US" sz="2200" b="1" dirty="0">
                <a:solidFill>
                  <a:srgbClr val="002060"/>
                </a:solidFill>
              </a:rPr>
              <a:t>What are the legal requirements regarding benefit programs?</a:t>
            </a:r>
            <a:endParaRPr sz="2200" b="1" dirty="0">
              <a:solidFill>
                <a:srgbClr val="002060"/>
              </a:solidFill>
            </a:endParaRPr>
          </a:p>
          <a:p>
            <a:pPr marL="746125" lvl="0" indent="-400050" algn="l" rtl="0">
              <a:spcBef>
                <a:spcPts val="520"/>
              </a:spcBef>
              <a:spcAft>
                <a:spcPts val="0"/>
              </a:spcAft>
              <a:buClr>
                <a:srgbClr val="0082BF"/>
              </a:buClr>
              <a:buSzPts val="2600"/>
              <a:buChar char="•"/>
            </a:pPr>
            <a:r>
              <a:rPr lang="en-US" sz="2200" b="1" dirty="0">
                <a:solidFill>
                  <a:srgbClr val="002060"/>
                </a:solidFill>
              </a:rPr>
              <a:t>How can you ensure the safety of your employees?</a:t>
            </a:r>
            <a:endParaRPr sz="2200" b="1" dirty="0">
              <a:solidFill>
                <a:srgbClr val="002060"/>
              </a:solidFill>
            </a:endParaRPr>
          </a:p>
        </p:txBody>
      </p:sp>
      <p:sp>
        <p:nvSpPr>
          <p:cNvPr id="285" name="Google Shape;285;p17"/>
          <p:cNvSpPr txBox="1">
            <a:spLocks noGrp="1"/>
          </p:cNvSpPr>
          <p:nvPr>
            <p:ph type="sldNum" idx="4294967295"/>
          </p:nvPr>
        </p:nvSpPr>
        <p:spPr>
          <a:xfrm>
            <a:off x="8305799" y="6220802"/>
            <a:ext cx="681247" cy="36256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13</a:t>
            </a:fld>
            <a:endParaRPr/>
          </a:p>
        </p:txBody>
      </p:sp>
    </p:spTree>
    <p:extLst>
      <p:ext uri="{BB962C8B-B14F-4D97-AF65-F5344CB8AC3E}">
        <p14:creationId xmlns:p14="http://schemas.microsoft.com/office/powerpoint/2010/main" val="2957960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pic>
        <p:nvPicPr>
          <p:cNvPr id="298" name="Google Shape;298;p19" descr="The figure illustrates a diagram of the internal alignment of HR Activities. The figure illustrates the diagram of primary HR activities. "/>
          <p:cNvPicPr preferRelativeResize="0"/>
          <p:nvPr/>
        </p:nvPicPr>
        <p:blipFill rotWithShape="1">
          <a:blip r:embed="rId3">
            <a:alphaModFix/>
          </a:blip>
          <a:srcRect/>
          <a:stretch/>
        </p:blipFill>
        <p:spPr>
          <a:xfrm>
            <a:off x="689703" y="152400"/>
            <a:ext cx="7764594" cy="6019800"/>
          </a:xfrm>
          <a:prstGeom prst="rect">
            <a:avLst/>
          </a:prstGeom>
          <a:noFill/>
          <a:ln>
            <a:noFill/>
          </a:ln>
        </p:spPr>
      </p:pic>
      <p:sp>
        <p:nvSpPr>
          <p:cNvPr id="299" name="Google Shape;299;p19"/>
          <p:cNvSpPr txBox="1">
            <a:spLocks noGrp="1"/>
          </p:cNvSpPr>
          <p:nvPr>
            <p:ph type="sldNum" idx="4294967295"/>
          </p:nvPr>
        </p:nvSpPr>
        <p:spPr>
          <a:xfrm>
            <a:off x="8305799" y="6220802"/>
            <a:ext cx="681247" cy="36256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14</a:t>
            </a:fld>
            <a:endParaRPr/>
          </a:p>
        </p:txBody>
      </p:sp>
    </p:spTree>
    <p:extLst>
      <p:ext uri="{BB962C8B-B14F-4D97-AF65-F5344CB8AC3E}">
        <p14:creationId xmlns:p14="http://schemas.microsoft.com/office/powerpoint/2010/main" val="20969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pic>
        <p:nvPicPr>
          <p:cNvPr id="305" name="Google Shape;305;p20" descr="The figure illustrates the block diagram of organizational demands. The figure illustrates the diagram of primary HR activities. "/>
          <p:cNvPicPr preferRelativeResize="0">
            <a:picLocks noGrp="1"/>
          </p:cNvPicPr>
          <p:nvPr>
            <p:ph type="body" idx="1"/>
          </p:nvPr>
        </p:nvPicPr>
        <p:blipFill rotWithShape="1">
          <a:blip r:embed="rId3">
            <a:alphaModFix/>
          </a:blip>
          <a:srcRect/>
          <a:stretch/>
        </p:blipFill>
        <p:spPr>
          <a:xfrm>
            <a:off x="838200" y="914400"/>
            <a:ext cx="7848600" cy="4807933"/>
          </a:xfrm>
          <a:prstGeom prst="rect">
            <a:avLst/>
          </a:prstGeom>
          <a:noFill/>
          <a:ln>
            <a:noFill/>
          </a:ln>
        </p:spPr>
      </p:pic>
      <p:sp>
        <p:nvSpPr>
          <p:cNvPr id="306" name="Google Shape;306;p20"/>
          <p:cNvSpPr txBox="1">
            <a:spLocks noGrp="1"/>
          </p:cNvSpPr>
          <p:nvPr>
            <p:ph type="sldNum" idx="4294967295"/>
          </p:nvPr>
        </p:nvSpPr>
        <p:spPr>
          <a:xfrm>
            <a:off x="8305799" y="6220802"/>
            <a:ext cx="681247" cy="36256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15</a:t>
            </a:fld>
            <a:endParaRPr/>
          </a:p>
        </p:txBody>
      </p:sp>
    </p:spTree>
    <p:extLst>
      <p:ext uri="{BB962C8B-B14F-4D97-AF65-F5344CB8AC3E}">
        <p14:creationId xmlns:p14="http://schemas.microsoft.com/office/powerpoint/2010/main" val="35830656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p22"/>
          <p:cNvSpPr txBox="1">
            <a:spLocks noGrp="1"/>
          </p:cNvSpPr>
          <p:nvPr>
            <p:ph type="title"/>
          </p:nvPr>
        </p:nvSpPr>
        <p:spPr>
          <a:xfrm>
            <a:off x="664285" y="264478"/>
            <a:ext cx="7848600" cy="6096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600"/>
              <a:buFont typeface="Calibri"/>
              <a:buNone/>
            </a:pPr>
            <a:r>
              <a:rPr lang="en-US" sz="3200" b="1" dirty="0">
                <a:solidFill>
                  <a:srgbClr val="FF0000"/>
                </a:solidFill>
                <a:latin typeface="Calibri" panose="020F0502020204030204" pitchFamily="34" charset="0"/>
                <a:cs typeface="Calibri" panose="020F0502020204030204" pitchFamily="34" charset="0"/>
              </a:rPr>
              <a:t>Company Characteristic Impact On Strategy</a:t>
            </a:r>
            <a:endParaRPr sz="3200" b="1" dirty="0">
              <a:solidFill>
                <a:srgbClr val="FF0000"/>
              </a:solidFill>
              <a:latin typeface="Calibri" panose="020F0502020204030204" pitchFamily="34" charset="0"/>
              <a:cs typeface="Calibri" panose="020F0502020204030204" pitchFamily="34" charset="0"/>
            </a:endParaRPr>
          </a:p>
        </p:txBody>
      </p:sp>
      <p:sp>
        <p:nvSpPr>
          <p:cNvPr id="319" name="Google Shape;319;p22"/>
          <p:cNvSpPr txBox="1">
            <a:spLocks noGrp="1"/>
          </p:cNvSpPr>
          <p:nvPr>
            <p:ph type="body" idx="1"/>
          </p:nvPr>
        </p:nvSpPr>
        <p:spPr>
          <a:xfrm>
            <a:off x="511885" y="1828800"/>
            <a:ext cx="8153400" cy="4764722"/>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rgbClr val="0082BF"/>
              </a:buClr>
              <a:buSzPts val="2400"/>
              <a:buChar char="•"/>
            </a:pPr>
            <a:r>
              <a:rPr lang="en-US" sz="2400" b="1" dirty="0">
                <a:solidFill>
                  <a:srgbClr val="002060"/>
                </a:solidFill>
              </a:rPr>
              <a:t>Size – small – medium – large - gigantic</a:t>
            </a:r>
          </a:p>
          <a:p>
            <a:pPr marL="0" lvl="0" indent="0" algn="l" rtl="0">
              <a:spcBef>
                <a:spcPts val="0"/>
              </a:spcBef>
              <a:spcAft>
                <a:spcPts val="0"/>
              </a:spcAft>
              <a:buClr>
                <a:srgbClr val="0082BF"/>
              </a:buClr>
              <a:buSzPts val="2400"/>
              <a:buNone/>
            </a:pPr>
            <a:endParaRPr lang="en-US" sz="2400" b="1" dirty="0" smtClean="0">
              <a:solidFill>
                <a:srgbClr val="002060"/>
              </a:solidFill>
            </a:endParaRPr>
          </a:p>
          <a:p>
            <a:pPr marL="0" lvl="0" indent="0" algn="l" rtl="0">
              <a:spcBef>
                <a:spcPts val="0"/>
              </a:spcBef>
              <a:spcAft>
                <a:spcPts val="0"/>
              </a:spcAft>
              <a:buClr>
                <a:srgbClr val="0082BF"/>
              </a:buClr>
              <a:buSzPts val="2400"/>
              <a:buNone/>
            </a:pPr>
            <a:endParaRPr lang="en-US" sz="2400" b="1" dirty="0">
              <a:solidFill>
                <a:srgbClr val="002060"/>
              </a:solidFill>
            </a:endParaRPr>
          </a:p>
          <a:p>
            <a:pPr marL="342900" lvl="0" indent="-342900" algn="l" rtl="0">
              <a:spcBef>
                <a:spcPts val="0"/>
              </a:spcBef>
              <a:spcAft>
                <a:spcPts val="0"/>
              </a:spcAft>
              <a:buClr>
                <a:srgbClr val="0082BF"/>
              </a:buClr>
              <a:buSzPts val="2400"/>
              <a:buChar char="•"/>
            </a:pPr>
            <a:r>
              <a:rPr lang="en-US" sz="2400" b="1" dirty="0">
                <a:solidFill>
                  <a:srgbClr val="002060"/>
                </a:solidFill>
              </a:rPr>
              <a:t>Place in the life cycle, e.g. start-up – growth – maturity - decline</a:t>
            </a:r>
          </a:p>
          <a:p>
            <a:pPr marL="342900" lvl="0" indent="-342900" algn="l" rtl="0">
              <a:spcBef>
                <a:spcPts val="0"/>
              </a:spcBef>
              <a:spcAft>
                <a:spcPts val="0"/>
              </a:spcAft>
              <a:buClr>
                <a:srgbClr val="0082BF"/>
              </a:buClr>
              <a:buSzPts val="2400"/>
              <a:buChar char="•"/>
            </a:pPr>
            <a:endParaRPr b="1" dirty="0">
              <a:solidFill>
                <a:srgbClr val="002060"/>
              </a:solidFill>
            </a:endParaRPr>
          </a:p>
        </p:txBody>
      </p:sp>
      <p:sp>
        <p:nvSpPr>
          <p:cNvPr id="320" name="Google Shape;320;p22"/>
          <p:cNvSpPr txBox="1">
            <a:spLocks noGrp="1"/>
          </p:cNvSpPr>
          <p:nvPr>
            <p:ph type="sldNum" idx="4294967295"/>
          </p:nvPr>
        </p:nvSpPr>
        <p:spPr>
          <a:xfrm>
            <a:off x="8305799" y="6220802"/>
            <a:ext cx="681247" cy="36256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16</a:t>
            </a:fld>
            <a:endParaRPr/>
          </a:p>
        </p:txBody>
      </p:sp>
    </p:spTree>
    <p:extLst>
      <p:ext uri="{BB962C8B-B14F-4D97-AF65-F5344CB8AC3E}">
        <p14:creationId xmlns:p14="http://schemas.microsoft.com/office/powerpoint/2010/main" val="225055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p23"/>
          <p:cNvSpPr txBox="1">
            <a:spLocks noGrp="1"/>
          </p:cNvSpPr>
          <p:nvPr>
            <p:ph type="title"/>
          </p:nvPr>
        </p:nvSpPr>
        <p:spPr>
          <a:xfrm>
            <a:off x="647700" y="152400"/>
            <a:ext cx="7848600" cy="8382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3600"/>
              <a:buFont typeface="Calibri"/>
              <a:buNone/>
            </a:pPr>
            <a:r>
              <a:rPr lang="en-US" sz="3200" b="1" dirty="0">
                <a:solidFill>
                  <a:srgbClr val="FF0000"/>
                </a:solidFill>
                <a:latin typeface="Calibri" panose="020F0502020204030204" pitchFamily="34" charset="0"/>
                <a:cs typeface="Calibri" panose="020F0502020204030204" pitchFamily="34" charset="0"/>
              </a:rPr>
              <a:t>Company Culture</a:t>
            </a:r>
            <a:endParaRPr sz="3200" b="1" dirty="0">
              <a:solidFill>
                <a:srgbClr val="FF0000"/>
              </a:solidFill>
              <a:latin typeface="Calibri" panose="020F0502020204030204" pitchFamily="34" charset="0"/>
              <a:cs typeface="Calibri" panose="020F0502020204030204" pitchFamily="34" charset="0"/>
            </a:endParaRPr>
          </a:p>
        </p:txBody>
      </p:sp>
      <p:sp>
        <p:nvSpPr>
          <p:cNvPr id="326" name="Google Shape;326;p23"/>
          <p:cNvSpPr txBox="1">
            <a:spLocks noGrp="1"/>
          </p:cNvSpPr>
          <p:nvPr>
            <p:ph type="body" idx="1"/>
          </p:nvPr>
        </p:nvSpPr>
        <p:spPr>
          <a:xfrm>
            <a:off x="0" y="1638299"/>
            <a:ext cx="9144000" cy="4945063"/>
          </a:xfrm>
          <a:prstGeom prst="rect">
            <a:avLst/>
          </a:prstGeom>
          <a:noFill/>
          <a:ln>
            <a:noFill/>
          </a:ln>
        </p:spPr>
        <p:txBody>
          <a:bodyPr spcFirstLastPara="1" wrap="square" lIns="91425" tIns="45700" rIns="91425" bIns="45700" anchor="t" anchorCtr="0">
            <a:normAutofit/>
          </a:bodyPr>
          <a:lstStyle/>
          <a:p>
            <a:pPr marL="568325" lvl="1" indent="-336550" algn="l" rtl="0">
              <a:spcBef>
                <a:spcPts val="0"/>
              </a:spcBef>
              <a:spcAft>
                <a:spcPts val="0"/>
              </a:spcAft>
              <a:buClr>
                <a:srgbClr val="0082BF"/>
              </a:buClr>
              <a:buSzPts val="2400"/>
              <a:buFont typeface="Arial"/>
              <a:buChar char="•"/>
            </a:pPr>
            <a:r>
              <a:rPr lang="en-US" b="1" dirty="0">
                <a:solidFill>
                  <a:srgbClr val="002060"/>
                </a:solidFill>
                <a:latin typeface="Calibri" panose="020F0502020204030204" pitchFamily="34" charset="0"/>
                <a:cs typeface="Calibri" panose="020F0502020204030204" pitchFamily="34" charset="0"/>
              </a:rPr>
              <a:t>National – </a:t>
            </a:r>
            <a:r>
              <a:rPr lang="en-US" b="1" dirty="0" smtClean="0">
                <a:solidFill>
                  <a:srgbClr val="002060"/>
                </a:solidFill>
                <a:latin typeface="Calibri" panose="020F0502020204030204" pitchFamily="34" charset="0"/>
                <a:cs typeface="Calibri" panose="020F0502020204030204" pitchFamily="34" charset="0"/>
              </a:rPr>
              <a:t>Regional - Local</a:t>
            </a:r>
            <a:endParaRPr lang="en-US" b="1" dirty="0">
              <a:solidFill>
                <a:srgbClr val="002060"/>
              </a:solidFill>
              <a:latin typeface="Calibri" panose="020F0502020204030204" pitchFamily="34" charset="0"/>
              <a:cs typeface="Calibri" panose="020F0502020204030204" pitchFamily="34" charset="0"/>
            </a:endParaRPr>
          </a:p>
          <a:p>
            <a:pPr marL="568325" lvl="1" indent="-336550" algn="l" rtl="0">
              <a:spcBef>
                <a:spcPts val="0"/>
              </a:spcBef>
              <a:spcAft>
                <a:spcPts val="0"/>
              </a:spcAft>
              <a:buClr>
                <a:srgbClr val="0082BF"/>
              </a:buClr>
              <a:buSzPts val="2400"/>
              <a:buFont typeface="Arial"/>
              <a:buChar char="•"/>
            </a:pPr>
            <a:endParaRPr lang="en-US" b="1" dirty="0">
              <a:solidFill>
                <a:srgbClr val="002060"/>
              </a:solidFill>
              <a:latin typeface="Calibri" panose="020F0502020204030204" pitchFamily="34" charset="0"/>
              <a:cs typeface="Calibri" panose="020F0502020204030204" pitchFamily="34" charset="0"/>
            </a:endParaRPr>
          </a:p>
          <a:p>
            <a:pPr marL="568325" lvl="1" indent="-336550" algn="l" rtl="0">
              <a:spcBef>
                <a:spcPts val="0"/>
              </a:spcBef>
              <a:spcAft>
                <a:spcPts val="0"/>
              </a:spcAft>
              <a:buClr>
                <a:srgbClr val="0082BF"/>
              </a:buClr>
              <a:buSzPts val="2400"/>
              <a:buFont typeface="Arial"/>
              <a:buChar char="•"/>
            </a:pPr>
            <a:r>
              <a:rPr lang="en-US" b="1" dirty="0">
                <a:solidFill>
                  <a:srgbClr val="002060"/>
                </a:solidFill>
                <a:latin typeface="Calibri" panose="020F0502020204030204" pitchFamily="34" charset="0"/>
                <a:cs typeface="Calibri" panose="020F0502020204030204" pitchFamily="34" charset="0"/>
              </a:rPr>
              <a:t>Industry</a:t>
            </a:r>
          </a:p>
          <a:p>
            <a:pPr marL="568325" lvl="1" indent="-336550" algn="l" rtl="0">
              <a:spcBef>
                <a:spcPts val="0"/>
              </a:spcBef>
              <a:spcAft>
                <a:spcPts val="0"/>
              </a:spcAft>
              <a:buClr>
                <a:srgbClr val="0082BF"/>
              </a:buClr>
              <a:buSzPts val="2400"/>
              <a:buFont typeface="Arial"/>
              <a:buChar char="•"/>
            </a:pPr>
            <a:endParaRPr lang="en-US" b="1" dirty="0">
              <a:solidFill>
                <a:srgbClr val="002060"/>
              </a:solidFill>
              <a:latin typeface="Calibri" panose="020F0502020204030204" pitchFamily="34" charset="0"/>
              <a:cs typeface="Calibri" panose="020F0502020204030204" pitchFamily="34" charset="0"/>
            </a:endParaRPr>
          </a:p>
          <a:p>
            <a:pPr marL="568325" lvl="1" indent="-336550" algn="l" rtl="0">
              <a:spcBef>
                <a:spcPts val="0"/>
              </a:spcBef>
              <a:spcAft>
                <a:spcPts val="0"/>
              </a:spcAft>
              <a:buClr>
                <a:srgbClr val="0082BF"/>
              </a:buClr>
              <a:buSzPts val="2400"/>
              <a:buFont typeface="Arial"/>
              <a:buChar char="•"/>
            </a:pPr>
            <a:r>
              <a:rPr lang="en-US" b="1" dirty="0">
                <a:solidFill>
                  <a:srgbClr val="002060"/>
                </a:solidFill>
                <a:latin typeface="Calibri" panose="020F0502020204030204" pitchFamily="34" charset="0"/>
                <a:cs typeface="Calibri" panose="020F0502020204030204" pitchFamily="34" charset="0"/>
              </a:rPr>
              <a:t>Ethnic</a:t>
            </a:r>
          </a:p>
          <a:p>
            <a:pPr marL="568325" lvl="1" indent="-336550" algn="l" rtl="0">
              <a:spcBef>
                <a:spcPts val="0"/>
              </a:spcBef>
              <a:spcAft>
                <a:spcPts val="0"/>
              </a:spcAft>
              <a:buClr>
                <a:srgbClr val="0082BF"/>
              </a:buClr>
              <a:buSzPts val="2400"/>
              <a:buFont typeface="Arial"/>
              <a:buChar char="•"/>
            </a:pPr>
            <a:endParaRPr lang="en-US" b="1" dirty="0">
              <a:solidFill>
                <a:srgbClr val="002060"/>
              </a:solidFill>
              <a:latin typeface="Calibri" panose="020F0502020204030204" pitchFamily="34" charset="0"/>
              <a:cs typeface="Calibri" panose="020F0502020204030204" pitchFamily="34" charset="0"/>
            </a:endParaRPr>
          </a:p>
          <a:p>
            <a:pPr marL="568325" lvl="1" indent="-336550" algn="l" rtl="0">
              <a:spcBef>
                <a:spcPts val="0"/>
              </a:spcBef>
              <a:spcAft>
                <a:spcPts val="0"/>
              </a:spcAft>
              <a:buClr>
                <a:srgbClr val="0082BF"/>
              </a:buClr>
              <a:buSzPts val="2400"/>
              <a:buFont typeface="Arial"/>
              <a:buChar char="•"/>
            </a:pPr>
            <a:r>
              <a:rPr lang="en-US" b="1" dirty="0">
                <a:solidFill>
                  <a:srgbClr val="002060"/>
                </a:solidFill>
                <a:latin typeface="Calibri" panose="020F0502020204030204" pitchFamily="34" charset="0"/>
                <a:cs typeface="Calibri" panose="020F0502020204030204" pitchFamily="34" charset="0"/>
              </a:rPr>
              <a:t>Religious</a:t>
            </a:r>
          </a:p>
          <a:p>
            <a:pPr marL="568325" lvl="1" indent="-336550" algn="l" rtl="0">
              <a:spcBef>
                <a:spcPts val="0"/>
              </a:spcBef>
              <a:spcAft>
                <a:spcPts val="0"/>
              </a:spcAft>
              <a:buClr>
                <a:srgbClr val="0082BF"/>
              </a:buClr>
              <a:buSzPts val="2400"/>
              <a:buFont typeface="Arial"/>
              <a:buChar char="•"/>
            </a:pPr>
            <a:endParaRPr lang="en-US" b="1" dirty="0">
              <a:latin typeface="Calibri" panose="020F0502020204030204" pitchFamily="34" charset="0"/>
              <a:cs typeface="Calibri" panose="020F0502020204030204" pitchFamily="34" charset="0"/>
            </a:endParaRPr>
          </a:p>
          <a:p>
            <a:pPr marL="568325" lvl="1" indent="-336550" algn="l" rtl="0">
              <a:spcBef>
                <a:spcPts val="0"/>
              </a:spcBef>
              <a:spcAft>
                <a:spcPts val="0"/>
              </a:spcAft>
              <a:buClr>
                <a:srgbClr val="0082BF"/>
              </a:buClr>
              <a:buSzPts val="2400"/>
              <a:buFont typeface="Arial"/>
              <a:buChar char="•"/>
            </a:pPr>
            <a:r>
              <a:rPr lang="en-US" b="1" dirty="0" smtClean="0">
                <a:solidFill>
                  <a:srgbClr val="002060"/>
                </a:solidFill>
                <a:latin typeface="Calibri" panose="020F0502020204030204" pitchFamily="34" charset="0"/>
                <a:cs typeface="Calibri" panose="020F0502020204030204" pitchFamily="34" charset="0"/>
              </a:rPr>
              <a:t>Professional</a:t>
            </a:r>
            <a:endParaRPr b="1" dirty="0">
              <a:solidFill>
                <a:srgbClr val="002060"/>
              </a:solidFill>
              <a:latin typeface="Calibri" panose="020F0502020204030204" pitchFamily="34" charset="0"/>
              <a:cs typeface="Calibri" panose="020F0502020204030204" pitchFamily="34" charset="0"/>
            </a:endParaRPr>
          </a:p>
        </p:txBody>
      </p:sp>
      <p:sp>
        <p:nvSpPr>
          <p:cNvPr id="327" name="Google Shape;327;p23"/>
          <p:cNvSpPr txBox="1">
            <a:spLocks noGrp="1"/>
          </p:cNvSpPr>
          <p:nvPr>
            <p:ph type="sldNum" idx="4294967295"/>
          </p:nvPr>
        </p:nvSpPr>
        <p:spPr>
          <a:xfrm>
            <a:off x="8305799" y="6220802"/>
            <a:ext cx="681247" cy="36256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17</a:t>
            </a:fld>
            <a:endParaRPr/>
          </a:p>
        </p:txBody>
      </p:sp>
    </p:spTree>
    <p:extLst>
      <p:ext uri="{BB962C8B-B14F-4D97-AF65-F5344CB8AC3E}">
        <p14:creationId xmlns:p14="http://schemas.microsoft.com/office/powerpoint/2010/main" val="136565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sp>
        <p:nvSpPr>
          <p:cNvPr id="332" name="Google Shape;332;p24"/>
          <p:cNvSpPr txBox="1">
            <a:spLocks noGrp="1"/>
          </p:cNvSpPr>
          <p:nvPr>
            <p:ph type="title"/>
          </p:nvPr>
        </p:nvSpPr>
        <p:spPr>
          <a:xfrm>
            <a:off x="647700" y="139358"/>
            <a:ext cx="7848600" cy="729274"/>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600"/>
              <a:buFont typeface="Calibri"/>
              <a:buNone/>
            </a:pPr>
            <a:r>
              <a:rPr lang="en-US" sz="3600" b="1" dirty="0">
                <a:solidFill>
                  <a:srgbClr val="C00000"/>
                </a:solidFill>
              </a:rPr>
              <a:t>Employee Concerns</a:t>
            </a:r>
            <a:endParaRPr sz="3600" b="1" dirty="0">
              <a:solidFill>
                <a:srgbClr val="C00000"/>
              </a:solidFill>
            </a:endParaRPr>
          </a:p>
        </p:txBody>
      </p:sp>
      <p:sp>
        <p:nvSpPr>
          <p:cNvPr id="333" name="Google Shape;333;p24"/>
          <p:cNvSpPr txBox="1">
            <a:spLocks noGrp="1"/>
          </p:cNvSpPr>
          <p:nvPr>
            <p:ph type="body" idx="1"/>
          </p:nvPr>
        </p:nvSpPr>
        <p:spPr>
          <a:xfrm>
            <a:off x="156954" y="1066800"/>
            <a:ext cx="8756168" cy="5651842"/>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rgbClr val="0082BF"/>
              </a:buClr>
              <a:buSzPts val="2400"/>
              <a:buChar char="•"/>
            </a:pPr>
            <a:r>
              <a:rPr lang="en-US" sz="2400" b="1" dirty="0">
                <a:solidFill>
                  <a:srgbClr val="002060"/>
                </a:solidFill>
              </a:rPr>
              <a:t>Psychological contract between employer and employees?</a:t>
            </a:r>
            <a:endParaRPr sz="2400" b="1" dirty="0">
              <a:solidFill>
                <a:srgbClr val="002060"/>
              </a:solidFill>
            </a:endParaRPr>
          </a:p>
          <a:p>
            <a:pPr marL="342900" lvl="0" indent="-342900" algn="l" rtl="0">
              <a:spcBef>
                <a:spcPts val="480"/>
              </a:spcBef>
              <a:spcAft>
                <a:spcPts val="0"/>
              </a:spcAft>
              <a:buClr>
                <a:srgbClr val="0082BF"/>
              </a:buClr>
              <a:buSzPts val="2400"/>
              <a:buChar char="•"/>
            </a:pPr>
            <a:endParaRPr lang="en-US" sz="2400" b="1" dirty="0">
              <a:solidFill>
                <a:srgbClr val="002060"/>
              </a:solidFill>
              <a:latin typeface="Calibri" panose="020F0502020204030204" pitchFamily="34" charset="0"/>
              <a:cs typeface="Calibri" panose="020F0502020204030204" pitchFamily="34" charset="0"/>
            </a:endParaRPr>
          </a:p>
          <a:p>
            <a:pPr marL="342900" lvl="0" indent="-342900" algn="l" rtl="0">
              <a:spcBef>
                <a:spcPts val="480"/>
              </a:spcBef>
              <a:spcAft>
                <a:spcPts val="0"/>
              </a:spcAft>
              <a:buClr>
                <a:srgbClr val="0082BF"/>
              </a:buClr>
              <a:buSzPts val="2400"/>
              <a:buChar char="•"/>
            </a:pPr>
            <a:r>
              <a:rPr lang="en-US" sz="2400" b="1" dirty="0">
                <a:solidFill>
                  <a:srgbClr val="002060"/>
                </a:solidFill>
                <a:latin typeface="Calibri" panose="020F0502020204030204" pitchFamily="34" charset="0"/>
                <a:cs typeface="Calibri" panose="020F0502020204030204" pitchFamily="34" charset="0"/>
              </a:rPr>
              <a:t>Work</a:t>
            </a:r>
            <a:r>
              <a:rPr lang="en-US" sz="2400" b="1" dirty="0">
                <a:solidFill>
                  <a:srgbClr val="002060"/>
                </a:solidFill>
              </a:rPr>
              <a:t>/life balance?</a:t>
            </a:r>
          </a:p>
          <a:p>
            <a:pPr marL="342900" lvl="0" indent="-342900" algn="l" rtl="0">
              <a:spcBef>
                <a:spcPts val="480"/>
              </a:spcBef>
              <a:spcAft>
                <a:spcPts val="0"/>
              </a:spcAft>
              <a:buClr>
                <a:srgbClr val="0082BF"/>
              </a:buClr>
              <a:buSzPts val="2400"/>
              <a:buChar char="•"/>
            </a:pPr>
            <a:endParaRPr lang="en-US" sz="2400" b="1" dirty="0">
              <a:solidFill>
                <a:srgbClr val="002060"/>
              </a:solidFill>
            </a:endParaRPr>
          </a:p>
          <a:p>
            <a:pPr marL="342900" lvl="0" indent="-342900" algn="l" rtl="0">
              <a:spcBef>
                <a:spcPts val="480"/>
              </a:spcBef>
              <a:spcAft>
                <a:spcPts val="0"/>
              </a:spcAft>
              <a:buClr>
                <a:srgbClr val="0082BF"/>
              </a:buClr>
              <a:buSzPts val="2400"/>
              <a:buChar char="•"/>
            </a:pPr>
            <a:r>
              <a:rPr lang="en-US" sz="2400" b="1" dirty="0">
                <a:solidFill>
                  <a:srgbClr val="002060"/>
                </a:solidFill>
              </a:rPr>
              <a:t>Generational issues</a:t>
            </a:r>
          </a:p>
          <a:p>
            <a:pPr marL="342900" lvl="0" indent="-342900" algn="l" rtl="0">
              <a:spcBef>
                <a:spcPts val="480"/>
              </a:spcBef>
              <a:spcAft>
                <a:spcPts val="0"/>
              </a:spcAft>
              <a:buClr>
                <a:srgbClr val="0082BF"/>
              </a:buClr>
              <a:buSzPts val="2400"/>
              <a:buChar char="•"/>
            </a:pPr>
            <a:endParaRPr lang="en-US" sz="2400" b="1" dirty="0">
              <a:solidFill>
                <a:srgbClr val="002060"/>
              </a:solidFill>
            </a:endParaRPr>
          </a:p>
          <a:p>
            <a:pPr marL="342900" lvl="0" indent="-342900" algn="l" rtl="0">
              <a:spcBef>
                <a:spcPts val="480"/>
              </a:spcBef>
              <a:spcAft>
                <a:spcPts val="0"/>
              </a:spcAft>
              <a:buClr>
                <a:srgbClr val="0082BF"/>
              </a:buClr>
              <a:buSzPts val="2400"/>
              <a:buChar char="•"/>
            </a:pPr>
            <a:r>
              <a:rPr lang="en-US" sz="2400" b="1" dirty="0">
                <a:solidFill>
                  <a:srgbClr val="002060"/>
                </a:solidFill>
              </a:rPr>
              <a:t>Social issues</a:t>
            </a:r>
          </a:p>
          <a:p>
            <a:pPr marL="342900" lvl="0" indent="-342900" algn="l" rtl="0">
              <a:spcBef>
                <a:spcPts val="480"/>
              </a:spcBef>
              <a:spcAft>
                <a:spcPts val="0"/>
              </a:spcAft>
              <a:buClr>
                <a:srgbClr val="0082BF"/>
              </a:buClr>
              <a:buSzPts val="2400"/>
              <a:buChar char="•"/>
            </a:pPr>
            <a:endParaRPr lang="en-US" sz="2400" b="1" dirty="0">
              <a:solidFill>
                <a:srgbClr val="002060"/>
              </a:solidFill>
            </a:endParaRPr>
          </a:p>
          <a:p>
            <a:pPr marL="342900" lvl="0" indent="-342900" algn="l" rtl="0">
              <a:spcBef>
                <a:spcPts val="480"/>
              </a:spcBef>
              <a:spcAft>
                <a:spcPts val="0"/>
              </a:spcAft>
              <a:buClr>
                <a:srgbClr val="0082BF"/>
              </a:buClr>
              <a:buSzPts val="2400"/>
              <a:buChar char="•"/>
            </a:pPr>
            <a:r>
              <a:rPr lang="en-US" sz="2400" b="1" dirty="0">
                <a:solidFill>
                  <a:srgbClr val="002060"/>
                </a:solidFill>
              </a:rPr>
              <a:t>Perceptions of fairness</a:t>
            </a:r>
          </a:p>
          <a:p>
            <a:pPr marL="342900" lvl="0" indent="-342900" algn="l" rtl="0">
              <a:spcBef>
                <a:spcPts val="480"/>
              </a:spcBef>
              <a:spcAft>
                <a:spcPts val="0"/>
              </a:spcAft>
              <a:buClr>
                <a:srgbClr val="0082BF"/>
              </a:buClr>
              <a:buSzPts val="2400"/>
              <a:buChar char="•"/>
            </a:pPr>
            <a:endParaRPr lang="en-US" sz="2400" b="1" dirty="0">
              <a:solidFill>
                <a:srgbClr val="002060"/>
              </a:solidFill>
            </a:endParaRPr>
          </a:p>
          <a:p>
            <a:pPr marL="342900" lvl="0" indent="-342900" algn="l" rtl="0">
              <a:spcBef>
                <a:spcPts val="480"/>
              </a:spcBef>
              <a:spcAft>
                <a:spcPts val="0"/>
              </a:spcAft>
              <a:buClr>
                <a:srgbClr val="0082BF"/>
              </a:buClr>
              <a:buSzPts val="2400"/>
              <a:buChar char="•"/>
            </a:pPr>
            <a:r>
              <a:rPr lang="en-US" sz="2400" b="1" dirty="0">
                <a:solidFill>
                  <a:srgbClr val="002060"/>
                </a:solidFill>
              </a:rPr>
              <a:t>Openness to business affairs</a:t>
            </a:r>
          </a:p>
          <a:p>
            <a:pPr marL="342900" lvl="0" indent="-342900" algn="l" rtl="0">
              <a:spcBef>
                <a:spcPts val="480"/>
              </a:spcBef>
              <a:spcAft>
                <a:spcPts val="0"/>
              </a:spcAft>
              <a:buClr>
                <a:srgbClr val="0082BF"/>
              </a:buClr>
              <a:buSzPts val="2400"/>
              <a:buChar char="•"/>
            </a:pPr>
            <a:endParaRPr dirty="0"/>
          </a:p>
        </p:txBody>
      </p:sp>
      <p:sp>
        <p:nvSpPr>
          <p:cNvPr id="334" name="Google Shape;334;p24"/>
          <p:cNvSpPr txBox="1">
            <a:spLocks noGrp="1"/>
          </p:cNvSpPr>
          <p:nvPr>
            <p:ph type="sldNum" idx="4294967295"/>
          </p:nvPr>
        </p:nvSpPr>
        <p:spPr>
          <a:xfrm>
            <a:off x="8305799" y="6220802"/>
            <a:ext cx="681247" cy="36256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18</a:t>
            </a:fld>
            <a:endParaRPr/>
          </a:p>
        </p:txBody>
      </p:sp>
    </p:spTree>
    <p:extLst>
      <p:ext uri="{BB962C8B-B14F-4D97-AF65-F5344CB8AC3E}">
        <p14:creationId xmlns:p14="http://schemas.microsoft.com/office/powerpoint/2010/main" val="21937887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39"/>
        <p:cNvGrpSpPr/>
        <p:nvPr/>
      </p:nvGrpSpPr>
      <p:grpSpPr>
        <a:xfrm>
          <a:off x="0" y="0"/>
          <a:ext cx="0" cy="0"/>
          <a:chOff x="0" y="0"/>
          <a:chExt cx="0" cy="0"/>
        </a:xfrm>
      </p:grpSpPr>
      <p:pic>
        <p:nvPicPr>
          <p:cNvPr id="340" name="Google Shape;340;p25" descr="The figure illustrates the block diagram of environmental influences. The figure illustrates the diagram of primary HR activities."/>
          <p:cNvPicPr preferRelativeResize="0"/>
          <p:nvPr/>
        </p:nvPicPr>
        <p:blipFill rotWithShape="1">
          <a:blip r:embed="rId3">
            <a:alphaModFix/>
          </a:blip>
          <a:srcRect/>
          <a:stretch/>
        </p:blipFill>
        <p:spPr>
          <a:xfrm>
            <a:off x="381000" y="1524000"/>
            <a:ext cx="7800975" cy="4267200"/>
          </a:xfrm>
          <a:prstGeom prst="rect">
            <a:avLst/>
          </a:prstGeom>
          <a:noFill/>
          <a:ln>
            <a:noFill/>
          </a:ln>
        </p:spPr>
      </p:pic>
      <p:sp>
        <p:nvSpPr>
          <p:cNvPr id="341" name="Google Shape;341;p25"/>
          <p:cNvSpPr txBox="1">
            <a:spLocks noGrp="1"/>
          </p:cNvSpPr>
          <p:nvPr>
            <p:ph type="sldNum" idx="4294967295"/>
          </p:nvPr>
        </p:nvSpPr>
        <p:spPr>
          <a:xfrm>
            <a:off x="8305799" y="6220802"/>
            <a:ext cx="681247" cy="36256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19</a:t>
            </a:fld>
            <a:endParaRPr/>
          </a:p>
        </p:txBody>
      </p:sp>
    </p:spTree>
    <p:extLst>
      <p:ext uri="{BB962C8B-B14F-4D97-AF65-F5344CB8AC3E}">
        <p14:creationId xmlns:p14="http://schemas.microsoft.com/office/powerpoint/2010/main" val="468991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5"/>
          <p:cNvSpPr txBox="1">
            <a:spLocks noGrp="1"/>
          </p:cNvSpPr>
          <p:nvPr>
            <p:ph type="title"/>
          </p:nvPr>
        </p:nvSpPr>
        <p:spPr>
          <a:xfrm>
            <a:off x="533400" y="0"/>
            <a:ext cx="8153400" cy="12954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2"/>
              </a:buClr>
              <a:buSzPts val="3200"/>
              <a:buFont typeface="Calibri"/>
              <a:buNone/>
            </a:pPr>
            <a:r>
              <a:rPr lang="en-US" sz="3200" b="1" dirty="0">
                <a:solidFill>
                  <a:srgbClr val="C00000"/>
                </a:solidFill>
              </a:rPr>
              <a:t>Primary H</a:t>
            </a:r>
            <a:r>
              <a:rPr lang="en-US" sz="100" b="1" dirty="0">
                <a:solidFill>
                  <a:srgbClr val="C00000"/>
                </a:solidFill>
              </a:rPr>
              <a:t> </a:t>
            </a:r>
            <a:r>
              <a:rPr lang="en-US" sz="3200" b="1" dirty="0">
                <a:solidFill>
                  <a:srgbClr val="C00000"/>
                </a:solidFill>
              </a:rPr>
              <a:t>R Activities: </a:t>
            </a:r>
            <a:r>
              <a:rPr lang="en-US" sz="3200" b="1" dirty="0" smtClean="0">
                <a:solidFill>
                  <a:srgbClr val="C00000"/>
                </a:solidFill>
              </a:rPr>
              <a:t/>
            </a:r>
            <a:br>
              <a:rPr lang="en-US" sz="3200" b="1" dirty="0" smtClean="0">
                <a:solidFill>
                  <a:srgbClr val="C00000"/>
                </a:solidFill>
              </a:rPr>
            </a:br>
            <a:r>
              <a:rPr lang="en-US" sz="3200" b="1" dirty="0" smtClean="0">
                <a:solidFill>
                  <a:srgbClr val="C00000"/>
                </a:solidFill>
              </a:rPr>
              <a:t>Work </a:t>
            </a:r>
            <a:r>
              <a:rPr lang="en-US" sz="3200" b="1" dirty="0">
                <a:solidFill>
                  <a:srgbClr val="C00000"/>
                </a:solidFill>
              </a:rPr>
              <a:t>Design and Workforce Planning</a:t>
            </a:r>
            <a:endParaRPr sz="3200" b="1" dirty="0">
              <a:solidFill>
                <a:srgbClr val="C00000"/>
              </a:solidFill>
            </a:endParaRPr>
          </a:p>
        </p:txBody>
      </p:sp>
      <p:sp>
        <p:nvSpPr>
          <p:cNvPr id="190" name="Google Shape;190;p5"/>
          <p:cNvSpPr txBox="1">
            <a:spLocks noGrp="1"/>
          </p:cNvSpPr>
          <p:nvPr>
            <p:ph type="body" idx="1"/>
          </p:nvPr>
        </p:nvSpPr>
        <p:spPr>
          <a:xfrm>
            <a:off x="533400" y="1513741"/>
            <a:ext cx="8153400" cy="2581154"/>
          </a:xfrm>
          <a:prstGeom prst="rect">
            <a:avLst/>
          </a:prstGeom>
          <a:noFill/>
          <a:ln>
            <a:noFill/>
          </a:ln>
        </p:spPr>
        <p:txBody>
          <a:bodyPr spcFirstLastPara="1" wrap="square" lIns="91425" tIns="45700" rIns="91425" bIns="45700" anchor="t" anchorCtr="0">
            <a:normAutofit lnSpcReduction="10000"/>
          </a:bodyPr>
          <a:lstStyle/>
          <a:p>
            <a:pPr marL="0" lvl="0" indent="0" algn="l" rtl="0">
              <a:spcBef>
                <a:spcPts val="0"/>
              </a:spcBef>
              <a:spcAft>
                <a:spcPts val="0"/>
              </a:spcAft>
              <a:buClr>
                <a:srgbClr val="0070C0"/>
              </a:buClr>
              <a:buSzPts val="2400"/>
              <a:buNone/>
            </a:pPr>
            <a:r>
              <a:rPr lang="en-US" sz="2400" b="1" u="sng" dirty="0">
                <a:solidFill>
                  <a:srgbClr val="002060"/>
                </a:solidFill>
                <a:latin typeface="Arial"/>
                <a:ea typeface="Arial"/>
                <a:cs typeface="Arial"/>
                <a:sym typeface="Arial"/>
              </a:rPr>
              <a:t>Focus: </a:t>
            </a:r>
            <a:endParaRPr dirty="0">
              <a:solidFill>
                <a:srgbClr val="002060"/>
              </a:solidFill>
            </a:endParaRPr>
          </a:p>
          <a:p>
            <a:pPr marL="0" lvl="0" indent="0" algn="l" rtl="0">
              <a:spcBef>
                <a:spcPts val="0"/>
              </a:spcBef>
              <a:spcAft>
                <a:spcPts val="0"/>
              </a:spcAft>
              <a:buClr>
                <a:srgbClr val="0070C0"/>
              </a:buClr>
              <a:buSzPts val="2400"/>
              <a:buNone/>
            </a:pPr>
            <a:r>
              <a:rPr lang="en-US" sz="2400" dirty="0">
                <a:solidFill>
                  <a:srgbClr val="002060"/>
                </a:solidFill>
                <a:latin typeface="Arial"/>
                <a:ea typeface="Arial"/>
                <a:cs typeface="Arial"/>
                <a:sym typeface="Arial"/>
              </a:rPr>
              <a:t>Design jobs in a way that ensures that employees perform tasks and responsibilities that have the most potential to add value to the company </a:t>
            </a:r>
            <a:endParaRPr dirty="0">
              <a:solidFill>
                <a:srgbClr val="002060"/>
              </a:solidFill>
            </a:endParaRPr>
          </a:p>
          <a:p>
            <a:pPr marL="0" lvl="0" indent="0" algn="l" rtl="0">
              <a:spcBef>
                <a:spcPts val="0"/>
              </a:spcBef>
              <a:spcAft>
                <a:spcPts val="0"/>
              </a:spcAft>
              <a:buClr>
                <a:srgbClr val="0082BF"/>
              </a:buClr>
              <a:buSzPts val="2400"/>
              <a:buNone/>
            </a:pPr>
            <a:endParaRPr sz="2400" dirty="0">
              <a:solidFill>
                <a:srgbClr val="002060"/>
              </a:solidFill>
              <a:latin typeface="Arial"/>
              <a:ea typeface="Arial"/>
              <a:cs typeface="Arial"/>
              <a:sym typeface="Arial"/>
            </a:endParaRPr>
          </a:p>
          <a:p>
            <a:pPr marL="0" lvl="0" indent="0" algn="l" rtl="0">
              <a:spcBef>
                <a:spcPts val="0"/>
              </a:spcBef>
              <a:spcAft>
                <a:spcPts val="0"/>
              </a:spcAft>
              <a:buClr>
                <a:srgbClr val="0070C0"/>
              </a:buClr>
              <a:buSzPts val="2400"/>
              <a:buNone/>
            </a:pPr>
            <a:r>
              <a:rPr lang="en-US" sz="2400" dirty="0">
                <a:solidFill>
                  <a:srgbClr val="002060"/>
                </a:solidFill>
                <a:latin typeface="Arial"/>
                <a:ea typeface="Arial"/>
                <a:cs typeface="Arial"/>
                <a:sym typeface="Arial"/>
              </a:rPr>
              <a:t>Ensure the right people are in the right place in the company, at the right time, to meet company goals.</a:t>
            </a:r>
            <a:endParaRPr dirty="0">
              <a:solidFill>
                <a:srgbClr val="002060"/>
              </a:solidFill>
            </a:endParaRPr>
          </a:p>
        </p:txBody>
      </p:sp>
      <p:pic>
        <p:nvPicPr>
          <p:cNvPr id="191" name="Google Shape;191;p5" descr="The figure illustrates the diagram of primary HR activities. "/>
          <p:cNvPicPr preferRelativeResize="0"/>
          <p:nvPr/>
        </p:nvPicPr>
        <p:blipFill rotWithShape="1">
          <a:blip r:embed="rId3">
            <a:alphaModFix/>
          </a:blip>
          <a:srcRect/>
          <a:stretch/>
        </p:blipFill>
        <p:spPr>
          <a:xfrm>
            <a:off x="838201" y="4190998"/>
            <a:ext cx="2971800" cy="2025988"/>
          </a:xfrm>
          <a:prstGeom prst="rect">
            <a:avLst/>
          </a:prstGeom>
          <a:noFill/>
          <a:ln>
            <a:noFill/>
          </a:ln>
        </p:spPr>
      </p:pic>
      <p:sp>
        <p:nvSpPr>
          <p:cNvPr id="192" name="Google Shape;192;p5"/>
          <p:cNvSpPr/>
          <p:nvPr/>
        </p:nvSpPr>
        <p:spPr>
          <a:xfrm>
            <a:off x="4356718" y="4604979"/>
            <a:ext cx="3796682"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rgbClr val="0070C0"/>
              </a:buClr>
              <a:buSzPts val="2400"/>
              <a:buFont typeface="Arial"/>
              <a:buNone/>
            </a:pPr>
            <a:r>
              <a:rPr lang="en-US" sz="2400" b="1" i="0" u="sng" strike="noStrike" cap="none">
                <a:solidFill>
                  <a:srgbClr val="0070C0"/>
                </a:solidFill>
                <a:latin typeface="Arial"/>
                <a:ea typeface="Arial"/>
                <a:cs typeface="Arial"/>
                <a:sym typeface="Arial"/>
              </a:rPr>
              <a:t>Common H</a:t>
            </a:r>
            <a:r>
              <a:rPr lang="en-US" sz="100" b="1" i="0" u="sng" strike="noStrike" cap="none">
                <a:solidFill>
                  <a:srgbClr val="0070C0"/>
                </a:solidFill>
                <a:latin typeface="Arial"/>
                <a:ea typeface="Arial"/>
                <a:cs typeface="Arial"/>
                <a:sym typeface="Arial"/>
              </a:rPr>
              <a:t> </a:t>
            </a:r>
            <a:r>
              <a:rPr lang="en-US" sz="2400" b="1" i="0" u="sng" strike="noStrike" cap="none">
                <a:solidFill>
                  <a:srgbClr val="0070C0"/>
                </a:solidFill>
                <a:latin typeface="Arial"/>
                <a:ea typeface="Arial"/>
                <a:cs typeface="Arial"/>
                <a:sym typeface="Arial"/>
              </a:rPr>
              <a:t>R Practices:</a:t>
            </a:r>
            <a:endParaRPr/>
          </a:p>
          <a:p>
            <a:pPr marL="0" marR="0" lvl="0" indent="0" algn="l" rtl="0">
              <a:spcBef>
                <a:spcPts val="0"/>
              </a:spcBef>
              <a:spcAft>
                <a:spcPts val="0"/>
              </a:spcAft>
              <a:buClr>
                <a:srgbClr val="0070C0"/>
              </a:buClr>
              <a:buSzPts val="2400"/>
              <a:buFont typeface="Arial"/>
              <a:buNone/>
            </a:pPr>
            <a:r>
              <a:rPr lang="en-US" sz="2400" b="0" i="0" u="none" strike="noStrike" cap="none">
                <a:solidFill>
                  <a:srgbClr val="0070C0"/>
                </a:solidFill>
                <a:latin typeface="Arial"/>
                <a:ea typeface="Arial"/>
                <a:cs typeface="Arial"/>
                <a:sym typeface="Arial"/>
              </a:rPr>
              <a:t>Job Design </a:t>
            </a:r>
            <a:endParaRPr/>
          </a:p>
          <a:p>
            <a:pPr marL="0" marR="0" lvl="0" indent="0" algn="l" rtl="0">
              <a:spcBef>
                <a:spcPts val="0"/>
              </a:spcBef>
              <a:spcAft>
                <a:spcPts val="0"/>
              </a:spcAft>
              <a:buClr>
                <a:srgbClr val="0070C0"/>
              </a:buClr>
              <a:buSzPts val="2400"/>
              <a:buFont typeface="Arial"/>
              <a:buNone/>
            </a:pPr>
            <a:r>
              <a:rPr lang="en-US" sz="2400" b="0" i="0" u="none" strike="noStrike" cap="none">
                <a:solidFill>
                  <a:srgbClr val="0070C0"/>
                </a:solidFill>
                <a:latin typeface="Arial"/>
                <a:ea typeface="Arial"/>
                <a:cs typeface="Arial"/>
                <a:sym typeface="Arial"/>
              </a:rPr>
              <a:t>Workforce Planning</a:t>
            </a:r>
            <a:endParaRPr/>
          </a:p>
        </p:txBody>
      </p:sp>
      <p:sp>
        <p:nvSpPr>
          <p:cNvPr id="193" name="Google Shape;193;p5" descr="An arrow"/>
          <p:cNvSpPr/>
          <p:nvPr/>
        </p:nvSpPr>
        <p:spPr>
          <a:xfrm rot="8639609">
            <a:off x="2557244" y="4237223"/>
            <a:ext cx="381000" cy="268902"/>
          </a:xfrm>
          <a:prstGeom prst="notchedRightArrow">
            <a:avLst>
              <a:gd name="adj1" fmla="val 50000"/>
              <a:gd name="adj2" fmla="val 50000"/>
            </a:avLst>
          </a:prstGeom>
          <a:solidFill>
            <a:srgbClr val="FD8941"/>
          </a:solidFill>
          <a:ln w="25400" cap="flat" cmpd="sng">
            <a:solidFill>
              <a:srgbClr val="6A1C6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94" name="Google Shape;194;p5"/>
          <p:cNvSpPr txBox="1">
            <a:spLocks noGrp="1"/>
          </p:cNvSpPr>
          <p:nvPr>
            <p:ph type="sldNum" idx="4294967295"/>
          </p:nvPr>
        </p:nvSpPr>
        <p:spPr>
          <a:xfrm>
            <a:off x="8305799" y="6220802"/>
            <a:ext cx="681247" cy="36256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a:t>
            </a:fld>
            <a:endParaRPr/>
          </a:p>
        </p:txBody>
      </p:sp>
    </p:spTree>
    <p:extLst>
      <p:ext uri="{BB962C8B-B14F-4D97-AF65-F5344CB8AC3E}">
        <p14:creationId xmlns:p14="http://schemas.microsoft.com/office/powerpoint/2010/main" val="28633684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45"/>
        <p:cNvGrpSpPr/>
        <p:nvPr/>
      </p:nvGrpSpPr>
      <p:grpSpPr>
        <a:xfrm>
          <a:off x="0" y="0"/>
          <a:ext cx="0" cy="0"/>
          <a:chOff x="0" y="0"/>
          <a:chExt cx="0" cy="0"/>
        </a:xfrm>
      </p:grpSpPr>
      <p:sp>
        <p:nvSpPr>
          <p:cNvPr id="346" name="Google Shape;346;p26"/>
          <p:cNvSpPr txBox="1">
            <a:spLocks noGrp="1"/>
          </p:cNvSpPr>
          <p:nvPr>
            <p:ph type="title"/>
          </p:nvPr>
        </p:nvSpPr>
        <p:spPr>
          <a:xfrm>
            <a:off x="839096" y="471000"/>
            <a:ext cx="7848600" cy="6858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3600"/>
              <a:buFont typeface="Calibri"/>
              <a:buNone/>
            </a:pPr>
            <a:r>
              <a:rPr lang="en-US" sz="3200" b="1" dirty="0">
                <a:solidFill>
                  <a:srgbClr val="FF0000"/>
                </a:solidFill>
                <a:latin typeface="Calibri" panose="020F0502020204030204" pitchFamily="34" charset="0"/>
                <a:cs typeface="Calibri" panose="020F0502020204030204" pitchFamily="34" charset="0"/>
              </a:rPr>
              <a:t>Labor Force Trends</a:t>
            </a:r>
            <a:endParaRPr sz="3200" b="1" dirty="0">
              <a:solidFill>
                <a:srgbClr val="FF0000"/>
              </a:solidFill>
              <a:latin typeface="Calibri" panose="020F0502020204030204" pitchFamily="34" charset="0"/>
              <a:cs typeface="Calibri" panose="020F0502020204030204" pitchFamily="34" charset="0"/>
            </a:endParaRPr>
          </a:p>
        </p:txBody>
      </p:sp>
      <p:sp>
        <p:nvSpPr>
          <p:cNvPr id="347" name="Google Shape;347;p26"/>
          <p:cNvSpPr txBox="1">
            <a:spLocks noGrp="1"/>
          </p:cNvSpPr>
          <p:nvPr>
            <p:ph type="body" idx="1"/>
          </p:nvPr>
        </p:nvSpPr>
        <p:spPr>
          <a:xfrm>
            <a:off x="76200" y="1905000"/>
            <a:ext cx="8910846" cy="5029200"/>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rgbClr val="0082BF"/>
              </a:buClr>
              <a:buSzPts val="2400"/>
              <a:buChar char="•"/>
            </a:pPr>
            <a:r>
              <a:rPr lang="en-US" b="1" dirty="0">
                <a:solidFill>
                  <a:srgbClr val="002060"/>
                </a:solidFill>
                <a:latin typeface="Calibri" panose="020F0502020204030204" pitchFamily="34" charset="0"/>
                <a:cs typeface="Calibri" panose="020F0502020204030204" pitchFamily="34" charset="0"/>
              </a:rPr>
              <a:t>Generational </a:t>
            </a:r>
            <a:r>
              <a:rPr lang="en-US" b="1" dirty="0" smtClean="0">
                <a:solidFill>
                  <a:srgbClr val="002060"/>
                </a:solidFill>
                <a:latin typeface="Calibri" panose="020F0502020204030204" pitchFamily="34" charset="0"/>
                <a:cs typeface="Calibri" panose="020F0502020204030204" pitchFamily="34" charset="0"/>
              </a:rPr>
              <a:t>issues</a:t>
            </a:r>
          </a:p>
          <a:p>
            <a:pPr marL="0" lvl="0" indent="0" algn="l" rtl="0">
              <a:spcBef>
                <a:spcPts val="0"/>
              </a:spcBef>
              <a:spcAft>
                <a:spcPts val="0"/>
              </a:spcAft>
              <a:buClr>
                <a:srgbClr val="0082BF"/>
              </a:buClr>
              <a:buSzPts val="2400"/>
              <a:buNone/>
            </a:pPr>
            <a:endParaRPr lang="en-US" b="1" dirty="0">
              <a:solidFill>
                <a:srgbClr val="002060"/>
              </a:solidFill>
              <a:latin typeface="Calibri" panose="020F0502020204030204" pitchFamily="34" charset="0"/>
              <a:cs typeface="Calibri" panose="020F0502020204030204" pitchFamily="34" charset="0"/>
            </a:endParaRPr>
          </a:p>
          <a:p>
            <a:pPr marL="342900" lvl="0" indent="-342900" algn="l" rtl="0">
              <a:spcBef>
                <a:spcPts val="480"/>
              </a:spcBef>
              <a:spcAft>
                <a:spcPts val="0"/>
              </a:spcAft>
              <a:buClr>
                <a:srgbClr val="0082BF"/>
              </a:buClr>
              <a:buSzPts val="2400"/>
              <a:buChar char="•"/>
            </a:pPr>
            <a:r>
              <a:rPr lang="en-US" b="1" dirty="0" smtClean="0">
                <a:solidFill>
                  <a:srgbClr val="002060"/>
                </a:solidFill>
                <a:latin typeface="Calibri" panose="020F0502020204030204" pitchFamily="34" charset="0"/>
                <a:cs typeface="Calibri" panose="020F0502020204030204" pitchFamily="34" charset="0"/>
              </a:rPr>
              <a:t>Having </a:t>
            </a:r>
            <a:r>
              <a:rPr lang="en-US" b="1" dirty="0">
                <a:solidFill>
                  <a:srgbClr val="002060"/>
                </a:solidFill>
                <a:latin typeface="Calibri" panose="020F0502020204030204" pitchFamily="34" charset="0"/>
                <a:cs typeface="Calibri" panose="020F0502020204030204" pitchFamily="34" charset="0"/>
              </a:rPr>
              <a:t>a diverse and inclusive workforce? </a:t>
            </a:r>
            <a:endParaRPr lang="en-US" b="1" dirty="0" smtClean="0">
              <a:solidFill>
                <a:srgbClr val="002060"/>
              </a:solidFill>
              <a:latin typeface="Calibri" panose="020F0502020204030204" pitchFamily="34" charset="0"/>
              <a:cs typeface="Calibri" panose="020F0502020204030204" pitchFamily="34" charset="0"/>
            </a:endParaRPr>
          </a:p>
          <a:p>
            <a:pPr marL="342900" lvl="0" indent="-342900" algn="l" rtl="0">
              <a:spcBef>
                <a:spcPts val="480"/>
              </a:spcBef>
              <a:spcAft>
                <a:spcPts val="0"/>
              </a:spcAft>
              <a:buClr>
                <a:srgbClr val="0082BF"/>
              </a:buClr>
              <a:buSzPts val="2400"/>
              <a:buChar char="•"/>
            </a:pPr>
            <a:endParaRPr lang="en-US" b="1" dirty="0">
              <a:solidFill>
                <a:srgbClr val="002060"/>
              </a:solidFill>
              <a:latin typeface="Calibri" panose="020F0502020204030204" pitchFamily="34" charset="0"/>
              <a:cs typeface="Calibri" panose="020F0502020204030204" pitchFamily="34" charset="0"/>
            </a:endParaRPr>
          </a:p>
          <a:p>
            <a:pPr marL="342900" lvl="0" indent="-342900" algn="l" rtl="0">
              <a:spcBef>
                <a:spcPts val="480"/>
              </a:spcBef>
              <a:spcAft>
                <a:spcPts val="0"/>
              </a:spcAft>
              <a:buClr>
                <a:srgbClr val="0082BF"/>
              </a:buClr>
              <a:buSzPts val="2400"/>
              <a:buChar char="•"/>
            </a:pPr>
            <a:r>
              <a:rPr lang="en-US" b="1" dirty="0" smtClean="0">
                <a:solidFill>
                  <a:srgbClr val="002060"/>
                </a:solidFill>
                <a:latin typeface="Calibri" panose="020F0502020204030204" pitchFamily="34" charset="0"/>
                <a:cs typeface="Calibri" panose="020F0502020204030204" pitchFamily="34" charset="0"/>
              </a:rPr>
              <a:t>Part time – full time – gig - contract</a:t>
            </a:r>
            <a:endParaRPr b="1" dirty="0">
              <a:solidFill>
                <a:srgbClr val="002060"/>
              </a:solidFill>
              <a:latin typeface="Calibri" panose="020F0502020204030204" pitchFamily="34" charset="0"/>
              <a:cs typeface="Calibri" panose="020F0502020204030204" pitchFamily="34" charset="0"/>
            </a:endParaRPr>
          </a:p>
        </p:txBody>
      </p:sp>
      <p:sp>
        <p:nvSpPr>
          <p:cNvPr id="348" name="Google Shape;348;p26"/>
          <p:cNvSpPr txBox="1">
            <a:spLocks noGrp="1"/>
          </p:cNvSpPr>
          <p:nvPr>
            <p:ph type="sldNum" idx="4294967295"/>
          </p:nvPr>
        </p:nvSpPr>
        <p:spPr>
          <a:xfrm>
            <a:off x="8305799" y="6220802"/>
            <a:ext cx="681247" cy="36256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20</a:t>
            </a:fld>
            <a:endParaRPr/>
          </a:p>
        </p:txBody>
      </p:sp>
    </p:spTree>
    <p:extLst>
      <p:ext uri="{BB962C8B-B14F-4D97-AF65-F5344CB8AC3E}">
        <p14:creationId xmlns:p14="http://schemas.microsoft.com/office/powerpoint/2010/main" val="8557786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52"/>
        <p:cNvGrpSpPr/>
        <p:nvPr/>
      </p:nvGrpSpPr>
      <p:grpSpPr>
        <a:xfrm>
          <a:off x="0" y="0"/>
          <a:ext cx="0" cy="0"/>
          <a:chOff x="0" y="0"/>
          <a:chExt cx="0" cy="0"/>
        </a:xfrm>
      </p:grpSpPr>
      <p:sp>
        <p:nvSpPr>
          <p:cNvPr id="353" name="Google Shape;353;p27"/>
          <p:cNvSpPr txBox="1">
            <a:spLocks noGrp="1"/>
          </p:cNvSpPr>
          <p:nvPr>
            <p:ph type="title"/>
          </p:nvPr>
        </p:nvSpPr>
        <p:spPr>
          <a:xfrm>
            <a:off x="797822" y="381000"/>
            <a:ext cx="7848600" cy="696302"/>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3600"/>
              <a:buFont typeface="Calibri"/>
              <a:buNone/>
            </a:pPr>
            <a:r>
              <a:rPr lang="en-US" sz="3200" b="1" dirty="0">
                <a:solidFill>
                  <a:srgbClr val="FF0000"/>
                </a:solidFill>
                <a:latin typeface="Calibri" panose="020F0502020204030204" pitchFamily="34" charset="0"/>
                <a:cs typeface="Calibri" panose="020F0502020204030204" pitchFamily="34" charset="0"/>
              </a:rPr>
              <a:t>Technology</a:t>
            </a:r>
            <a:endParaRPr sz="3200" b="1" dirty="0">
              <a:solidFill>
                <a:srgbClr val="FF0000"/>
              </a:solidFill>
              <a:latin typeface="Calibri" panose="020F0502020204030204" pitchFamily="34" charset="0"/>
              <a:cs typeface="Calibri" panose="020F0502020204030204" pitchFamily="34" charset="0"/>
            </a:endParaRPr>
          </a:p>
        </p:txBody>
      </p:sp>
      <p:sp>
        <p:nvSpPr>
          <p:cNvPr id="354" name="Google Shape;354;p27"/>
          <p:cNvSpPr txBox="1">
            <a:spLocks noGrp="1"/>
          </p:cNvSpPr>
          <p:nvPr>
            <p:ph type="body" idx="1"/>
          </p:nvPr>
        </p:nvSpPr>
        <p:spPr>
          <a:xfrm>
            <a:off x="0" y="1752600"/>
            <a:ext cx="9144000" cy="4830762"/>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rgbClr val="0082BF"/>
              </a:buClr>
              <a:buSzPts val="2400"/>
              <a:buChar char="•"/>
            </a:pPr>
            <a:r>
              <a:rPr lang="en-US" sz="2400" b="1" dirty="0">
                <a:solidFill>
                  <a:srgbClr val="002060"/>
                </a:solidFill>
                <a:latin typeface="Calibri" panose="020F0502020204030204" pitchFamily="34" charset="0"/>
                <a:cs typeface="Calibri" panose="020F0502020204030204" pitchFamily="34" charset="0"/>
              </a:rPr>
              <a:t>How is </a:t>
            </a:r>
            <a:r>
              <a:rPr lang="en-US" sz="2400" b="1" dirty="0" smtClean="0">
                <a:solidFill>
                  <a:srgbClr val="002060"/>
                </a:solidFill>
                <a:latin typeface="Calibri" panose="020F0502020204030204" pitchFamily="34" charset="0"/>
                <a:cs typeface="Calibri" panose="020F0502020204030204" pitchFamily="34" charset="0"/>
              </a:rPr>
              <a:t>A.I. </a:t>
            </a:r>
            <a:r>
              <a:rPr lang="en-US" sz="2400" b="1" dirty="0">
                <a:solidFill>
                  <a:srgbClr val="002060"/>
                </a:solidFill>
                <a:latin typeface="Calibri" panose="020F0502020204030204" pitchFamily="34" charset="0"/>
                <a:cs typeface="Calibri" panose="020F0502020204030204" pitchFamily="34" charset="0"/>
              </a:rPr>
              <a:t>affecting how and where work is done?</a:t>
            </a:r>
            <a:endParaRPr sz="2400" b="1" dirty="0">
              <a:solidFill>
                <a:srgbClr val="002060"/>
              </a:solidFill>
              <a:latin typeface="Calibri" panose="020F0502020204030204" pitchFamily="34" charset="0"/>
              <a:cs typeface="Calibri" panose="020F0502020204030204" pitchFamily="34" charset="0"/>
            </a:endParaRPr>
          </a:p>
          <a:p>
            <a:pPr marL="342900" lvl="0" indent="-342900" algn="l" rtl="0">
              <a:spcBef>
                <a:spcPts val="480"/>
              </a:spcBef>
              <a:spcAft>
                <a:spcPts val="0"/>
              </a:spcAft>
              <a:buClr>
                <a:srgbClr val="0082BF"/>
              </a:buClr>
              <a:buSzPts val="2400"/>
              <a:buChar char="•"/>
            </a:pPr>
            <a:endParaRPr lang="en-US" sz="2400" b="1" dirty="0">
              <a:solidFill>
                <a:srgbClr val="002060"/>
              </a:solidFill>
              <a:latin typeface="Calibri" panose="020F0502020204030204" pitchFamily="34" charset="0"/>
              <a:cs typeface="Calibri" panose="020F0502020204030204" pitchFamily="34" charset="0"/>
            </a:endParaRPr>
          </a:p>
          <a:p>
            <a:pPr marL="342900" lvl="0" indent="-342900" algn="l" rtl="0">
              <a:spcBef>
                <a:spcPts val="480"/>
              </a:spcBef>
              <a:spcAft>
                <a:spcPts val="0"/>
              </a:spcAft>
              <a:buClr>
                <a:srgbClr val="0082BF"/>
              </a:buClr>
              <a:buSzPts val="2400"/>
              <a:buChar char="•"/>
            </a:pPr>
            <a:r>
              <a:rPr lang="en-US" sz="2400" b="1" dirty="0">
                <a:solidFill>
                  <a:srgbClr val="002060"/>
                </a:solidFill>
                <a:latin typeface="Calibri" panose="020F0502020204030204" pitchFamily="34" charset="0"/>
                <a:cs typeface="Calibri" panose="020F0502020204030204" pitchFamily="34" charset="0"/>
              </a:rPr>
              <a:t>To what extent did technology enable remote work during COVID-19?</a:t>
            </a:r>
            <a:endParaRPr sz="2400" b="1" dirty="0">
              <a:solidFill>
                <a:srgbClr val="002060"/>
              </a:solidFill>
              <a:latin typeface="Calibri" panose="020F0502020204030204" pitchFamily="34" charset="0"/>
              <a:cs typeface="Calibri" panose="020F0502020204030204" pitchFamily="34" charset="0"/>
            </a:endParaRPr>
          </a:p>
          <a:p>
            <a:pPr marL="342900" lvl="0" indent="-342900" algn="l" rtl="0">
              <a:spcBef>
                <a:spcPts val="480"/>
              </a:spcBef>
              <a:spcAft>
                <a:spcPts val="0"/>
              </a:spcAft>
              <a:buClr>
                <a:srgbClr val="0082BF"/>
              </a:buClr>
              <a:buSzPts val="2400"/>
              <a:buChar char="•"/>
            </a:pPr>
            <a:endParaRPr lang="en-US" sz="2400" b="1" dirty="0">
              <a:solidFill>
                <a:srgbClr val="002060"/>
              </a:solidFill>
              <a:latin typeface="Calibri" panose="020F0502020204030204" pitchFamily="34" charset="0"/>
              <a:cs typeface="Calibri" panose="020F0502020204030204" pitchFamily="34" charset="0"/>
            </a:endParaRPr>
          </a:p>
          <a:p>
            <a:pPr marL="342900" lvl="0" indent="-342900" algn="l" rtl="0">
              <a:spcBef>
                <a:spcPts val="480"/>
              </a:spcBef>
              <a:spcAft>
                <a:spcPts val="0"/>
              </a:spcAft>
              <a:buClr>
                <a:srgbClr val="0082BF"/>
              </a:buClr>
              <a:buSzPts val="2400"/>
              <a:buChar char="•"/>
            </a:pPr>
            <a:r>
              <a:rPr lang="en-US" sz="2400" b="1" dirty="0">
                <a:solidFill>
                  <a:srgbClr val="002060"/>
                </a:solidFill>
                <a:latin typeface="Calibri" panose="020F0502020204030204" pitchFamily="34" charset="0"/>
                <a:cs typeface="Calibri" panose="020F0502020204030204" pitchFamily="34" charset="0"/>
              </a:rPr>
              <a:t>Is teleworking the new mode of working for the long-term future?  And, if so, what are the pros and cons?</a:t>
            </a:r>
            <a:endParaRPr sz="2400" b="1" dirty="0">
              <a:solidFill>
                <a:srgbClr val="002060"/>
              </a:solidFill>
              <a:latin typeface="Calibri" panose="020F0502020204030204" pitchFamily="34" charset="0"/>
              <a:cs typeface="Calibri" panose="020F0502020204030204" pitchFamily="34" charset="0"/>
            </a:endParaRPr>
          </a:p>
          <a:p>
            <a:pPr marL="342900" lvl="0" indent="-342900" algn="l" rtl="0">
              <a:spcBef>
                <a:spcPts val="480"/>
              </a:spcBef>
              <a:spcAft>
                <a:spcPts val="0"/>
              </a:spcAft>
              <a:buClr>
                <a:srgbClr val="0082BF"/>
              </a:buClr>
              <a:buSzPts val="2400"/>
              <a:buChar char="•"/>
            </a:pPr>
            <a:endParaRPr lang="en-US" sz="2400" b="1" dirty="0">
              <a:solidFill>
                <a:srgbClr val="002060"/>
              </a:solidFill>
              <a:latin typeface="Calibri" panose="020F0502020204030204" pitchFamily="34" charset="0"/>
              <a:cs typeface="Calibri" panose="020F0502020204030204" pitchFamily="34" charset="0"/>
            </a:endParaRPr>
          </a:p>
          <a:p>
            <a:pPr marL="342900" lvl="0" indent="-342900" algn="l" rtl="0">
              <a:spcBef>
                <a:spcPts val="480"/>
              </a:spcBef>
              <a:spcAft>
                <a:spcPts val="0"/>
              </a:spcAft>
              <a:buClr>
                <a:srgbClr val="0082BF"/>
              </a:buClr>
              <a:buSzPts val="2400"/>
              <a:buChar char="•"/>
            </a:pPr>
            <a:r>
              <a:rPr lang="en-US" sz="2400" b="1" dirty="0">
                <a:solidFill>
                  <a:srgbClr val="002060"/>
                </a:solidFill>
                <a:latin typeface="Calibri" panose="020F0502020204030204" pitchFamily="34" charset="0"/>
                <a:cs typeface="Calibri" panose="020F0502020204030204" pitchFamily="34" charset="0"/>
              </a:rPr>
              <a:t>How does technology affect the workforce?</a:t>
            </a:r>
            <a:endParaRPr sz="2400" b="1" dirty="0">
              <a:solidFill>
                <a:srgbClr val="002060"/>
              </a:solidFill>
              <a:latin typeface="Calibri" panose="020F0502020204030204" pitchFamily="34" charset="0"/>
              <a:cs typeface="Calibri" panose="020F0502020204030204" pitchFamily="34" charset="0"/>
            </a:endParaRPr>
          </a:p>
        </p:txBody>
      </p:sp>
      <p:sp>
        <p:nvSpPr>
          <p:cNvPr id="355" name="Google Shape;355;p27"/>
          <p:cNvSpPr txBox="1">
            <a:spLocks noGrp="1"/>
          </p:cNvSpPr>
          <p:nvPr>
            <p:ph type="sldNum" idx="4294967295"/>
          </p:nvPr>
        </p:nvSpPr>
        <p:spPr>
          <a:xfrm>
            <a:off x="8305799" y="6220802"/>
            <a:ext cx="681247" cy="36256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21</a:t>
            </a:fld>
            <a:endParaRPr/>
          </a:p>
        </p:txBody>
      </p:sp>
    </p:spTree>
    <p:extLst>
      <p:ext uri="{BB962C8B-B14F-4D97-AF65-F5344CB8AC3E}">
        <p14:creationId xmlns:p14="http://schemas.microsoft.com/office/powerpoint/2010/main" val="40751950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28"/>
          <p:cNvSpPr txBox="1">
            <a:spLocks noGrp="1"/>
          </p:cNvSpPr>
          <p:nvPr>
            <p:ph type="title"/>
          </p:nvPr>
        </p:nvSpPr>
        <p:spPr>
          <a:xfrm>
            <a:off x="838200" y="0"/>
            <a:ext cx="7848600" cy="4572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ts val="3600"/>
              <a:buFont typeface="Calibri"/>
              <a:buNone/>
            </a:pPr>
            <a:r>
              <a:rPr lang="en-US" sz="3200" b="1" dirty="0">
                <a:solidFill>
                  <a:srgbClr val="FF0000"/>
                </a:solidFill>
                <a:latin typeface="Calibri" panose="020F0502020204030204" pitchFamily="34" charset="0"/>
                <a:cs typeface="Calibri" panose="020F0502020204030204" pitchFamily="34" charset="0"/>
              </a:rPr>
              <a:t>Globalization</a:t>
            </a:r>
            <a:endParaRPr sz="3200" b="1" dirty="0">
              <a:solidFill>
                <a:srgbClr val="FF0000"/>
              </a:solidFill>
              <a:latin typeface="Calibri" panose="020F0502020204030204" pitchFamily="34" charset="0"/>
              <a:cs typeface="Calibri" panose="020F0502020204030204" pitchFamily="34" charset="0"/>
            </a:endParaRPr>
          </a:p>
        </p:txBody>
      </p:sp>
      <p:sp>
        <p:nvSpPr>
          <p:cNvPr id="361" name="Google Shape;361;p28"/>
          <p:cNvSpPr txBox="1">
            <a:spLocks noGrp="1"/>
          </p:cNvSpPr>
          <p:nvPr>
            <p:ph type="body" idx="1"/>
          </p:nvPr>
        </p:nvSpPr>
        <p:spPr>
          <a:xfrm>
            <a:off x="76200" y="762000"/>
            <a:ext cx="8991600" cy="6248400"/>
          </a:xfrm>
          <a:prstGeom prst="rect">
            <a:avLst/>
          </a:prstGeom>
          <a:noFill/>
          <a:ln>
            <a:noFill/>
          </a:ln>
        </p:spPr>
        <p:txBody>
          <a:bodyPr spcFirstLastPara="1" wrap="square" lIns="91425" tIns="45700" rIns="91425" bIns="45700" anchor="t" anchorCtr="0">
            <a:normAutofit/>
          </a:bodyPr>
          <a:lstStyle/>
          <a:p>
            <a:pPr marL="342900" lvl="0" indent="-342900" algn="l" rtl="0">
              <a:lnSpc>
                <a:spcPct val="90000"/>
              </a:lnSpc>
              <a:spcBef>
                <a:spcPts val="0"/>
              </a:spcBef>
              <a:spcAft>
                <a:spcPts val="0"/>
              </a:spcAft>
              <a:buClr>
                <a:srgbClr val="0082BF"/>
              </a:buClr>
              <a:buSzPts val="2400"/>
              <a:buChar char="•"/>
            </a:pPr>
            <a:r>
              <a:rPr lang="en-US" sz="2800" b="1" dirty="0">
                <a:solidFill>
                  <a:srgbClr val="002060"/>
                </a:solidFill>
                <a:latin typeface="Calibri" panose="020F0502020204030204" pitchFamily="34" charset="0"/>
                <a:cs typeface="Calibri" panose="020F0502020204030204" pitchFamily="34" charset="0"/>
              </a:rPr>
              <a:t>Blurs country boundaries and standards in business activities</a:t>
            </a:r>
            <a:endParaRPr sz="2800" b="1" dirty="0">
              <a:solidFill>
                <a:srgbClr val="002060"/>
              </a:solidFill>
              <a:latin typeface="Calibri" panose="020F0502020204030204" pitchFamily="34" charset="0"/>
              <a:cs typeface="Calibri" panose="020F0502020204030204" pitchFamily="34" charset="0"/>
            </a:endParaRPr>
          </a:p>
          <a:p>
            <a:pPr marL="342900" lvl="0" indent="-342900" algn="l" rtl="0">
              <a:lnSpc>
                <a:spcPct val="90000"/>
              </a:lnSpc>
              <a:spcBef>
                <a:spcPts val="480"/>
              </a:spcBef>
              <a:spcAft>
                <a:spcPts val="0"/>
              </a:spcAft>
              <a:buClr>
                <a:srgbClr val="0082BF"/>
              </a:buClr>
              <a:buSzPts val="2400"/>
              <a:buChar char="•"/>
            </a:pPr>
            <a:endParaRPr lang="en-US" sz="2800" b="1" dirty="0">
              <a:solidFill>
                <a:srgbClr val="002060"/>
              </a:solidFill>
              <a:latin typeface="Calibri" panose="020F0502020204030204" pitchFamily="34" charset="0"/>
              <a:cs typeface="Calibri" panose="020F0502020204030204" pitchFamily="34" charset="0"/>
            </a:endParaRPr>
          </a:p>
          <a:p>
            <a:pPr marL="342900" lvl="0" indent="-342900" algn="l" rtl="0">
              <a:lnSpc>
                <a:spcPct val="90000"/>
              </a:lnSpc>
              <a:spcBef>
                <a:spcPts val="480"/>
              </a:spcBef>
              <a:spcAft>
                <a:spcPts val="0"/>
              </a:spcAft>
              <a:buClr>
                <a:srgbClr val="0082BF"/>
              </a:buClr>
              <a:buSzPts val="2400"/>
              <a:buChar char="•"/>
            </a:pPr>
            <a:r>
              <a:rPr lang="en-US" sz="2800" b="1" dirty="0">
                <a:solidFill>
                  <a:srgbClr val="002060"/>
                </a:solidFill>
                <a:latin typeface="Calibri" panose="020F0502020204030204" pitchFamily="34" charset="0"/>
                <a:cs typeface="Calibri" panose="020F0502020204030204" pitchFamily="34" charset="0"/>
              </a:rPr>
              <a:t>Enables international joint ventures and partnerships</a:t>
            </a:r>
            <a:endParaRPr sz="2800" b="1" dirty="0">
              <a:solidFill>
                <a:srgbClr val="002060"/>
              </a:solidFill>
              <a:latin typeface="Calibri" panose="020F0502020204030204" pitchFamily="34" charset="0"/>
              <a:cs typeface="Calibri" panose="020F0502020204030204" pitchFamily="34" charset="0"/>
            </a:endParaRPr>
          </a:p>
          <a:p>
            <a:pPr marL="342900" lvl="0" indent="-342900" algn="l" rtl="0">
              <a:lnSpc>
                <a:spcPct val="90000"/>
              </a:lnSpc>
              <a:spcBef>
                <a:spcPts val="480"/>
              </a:spcBef>
              <a:spcAft>
                <a:spcPts val="0"/>
              </a:spcAft>
              <a:buClr>
                <a:srgbClr val="0082BF"/>
              </a:buClr>
              <a:buSzPts val="2400"/>
              <a:buChar char="•"/>
            </a:pPr>
            <a:endParaRPr lang="en-US" sz="2800" b="1" dirty="0">
              <a:solidFill>
                <a:srgbClr val="002060"/>
              </a:solidFill>
              <a:latin typeface="Calibri" panose="020F0502020204030204" pitchFamily="34" charset="0"/>
              <a:cs typeface="Calibri" panose="020F0502020204030204" pitchFamily="34" charset="0"/>
            </a:endParaRPr>
          </a:p>
          <a:p>
            <a:pPr marL="342900" lvl="0" indent="-342900" algn="l" rtl="0">
              <a:lnSpc>
                <a:spcPct val="90000"/>
              </a:lnSpc>
              <a:spcBef>
                <a:spcPts val="480"/>
              </a:spcBef>
              <a:spcAft>
                <a:spcPts val="0"/>
              </a:spcAft>
              <a:buClr>
                <a:srgbClr val="0082BF"/>
              </a:buClr>
              <a:buSzPts val="2400"/>
              <a:buChar char="•"/>
            </a:pPr>
            <a:r>
              <a:rPr lang="en-US" sz="2800" b="1" dirty="0">
                <a:solidFill>
                  <a:srgbClr val="002060"/>
                </a:solidFill>
                <a:latin typeface="Calibri" panose="020F0502020204030204" pitchFamily="34" charset="0"/>
                <a:cs typeface="Calibri" panose="020F0502020204030204" pitchFamily="34" charset="0"/>
              </a:rPr>
              <a:t>Challenges companies with differences in values and beliefs</a:t>
            </a:r>
            <a:endParaRPr sz="2800" b="1" dirty="0">
              <a:solidFill>
                <a:srgbClr val="002060"/>
              </a:solidFill>
              <a:latin typeface="Calibri" panose="020F0502020204030204" pitchFamily="34" charset="0"/>
              <a:cs typeface="Calibri" panose="020F0502020204030204" pitchFamily="34" charset="0"/>
            </a:endParaRPr>
          </a:p>
          <a:p>
            <a:pPr marL="342900" lvl="0" indent="-342900" algn="l" rtl="0">
              <a:lnSpc>
                <a:spcPct val="90000"/>
              </a:lnSpc>
              <a:spcBef>
                <a:spcPts val="480"/>
              </a:spcBef>
              <a:spcAft>
                <a:spcPts val="0"/>
              </a:spcAft>
              <a:buClr>
                <a:srgbClr val="0082BF"/>
              </a:buClr>
              <a:buSzPts val="2400"/>
              <a:buChar char="•"/>
            </a:pPr>
            <a:endParaRPr lang="en-US" sz="2800" b="1" dirty="0">
              <a:solidFill>
                <a:srgbClr val="002060"/>
              </a:solidFill>
              <a:latin typeface="Calibri" panose="020F0502020204030204" pitchFamily="34" charset="0"/>
              <a:cs typeface="Calibri" panose="020F0502020204030204" pitchFamily="34" charset="0"/>
            </a:endParaRPr>
          </a:p>
          <a:p>
            <a:pPr marL="342900" lvl="0" indent="-342900" algn="l" rtl="0">
              <a:lnSpc>
                <a:spcPct val="90000"/>
              </a:lnSpc>
              <a:spcBef>
                <a:spcPts val="480"/>
              </a:spcBef>
              <a:spcAft>
                <a:spcPts val="0"/>
              </a:spcAft>
              <a:buClr>
                <a:srgbClr val="0082BF"/>
              </a:buClr>
              <a:buSzPts val="2400"/>
              <a:buChar char="•"/>
            </a:pPr>
            <a:r>
              <a:rPr lang="en-US" sz="2800" b="1" dirty="0">
                <a:solidFill>
                  <a:srgbClr val="002060"/>
                </a:solidFill>
                <a:latin typeface="Calibri" panose="020F0502020204030204" pitchFamily="34" charset="0"/>
                <a:cs typeface="Calibri" panose="020F0502020204030204" pitchFamily="34" charset="0"/>
              </a:rPr>
              <a:t>Encourages offshoring—sending work once performed domestically to other countries for lower costs</a:t>
            </a:r>
          </a:p>
          <a:p>
            <a:pPr marL="342900" lvl="0" indent="-342900" algn="l" rtl="0">
              <a:lnSpc>
                <a:spcPct val="90000"/>
              </a:lnSpc>
              <a:spcBef>
                <a:spcPts val="480"/>
              </a:spcBef>
              <a:spcAft>
                <a:spcPts val="0"/>
              </a:spcAft>
              <a:buClr>
                <a:srgbClr val="0082BF"/>
              </a:buClr>
              <a:buSzPts val="2400"/>
              <a:buChar char="•"/>
            </a:pPr>
            <a:endParaRPr lang="en-US" sz="2800" b="1" dirty="0">
              <a:solidFill>
                <a:srgbClr val="002060"/>
              </a:solidFill>
              <a:latin typeface="Calibri" panose="020F0502020204030204" pitchFamily="34" charset="0"/>
              <a:cs typeface="Calibri" panose="020F0502020204030204" pitchFamily="34" charset="0"/>
            </a:endParaRPr>
          </a:p>
          <a:p>
            <a:pPr marL="342900" lvl="0" indent="-342900" algn="l" rtl="0">
              <a:lnSpc>
                <a:spcPct val="90000"/>
              </a:lnSpc>
              <a:spcBef>
                <a:spcPts val="480"/>
              </a:spcBef>
              <a:spcAft>
                <a:spcPts val="0"/>
              </a:spcAft>
              <a:buClr>
                <a:srgbClr val="0082BF"/>
              </a:buClr>
              <a:buSzPts val="2400"/>
              <a:buChar char="•"/>
            </a:pPr>
            <a:r>
              <a:rPr lang="en-US" sz="2800" b="1" dirty="0">
                <a:solidFill>
                  <a:srgbClr val="002060"/>
                </a:solidFill>
                <a:latin typeface="Calibri" panose="020F0502020204030204" pitchFamily="34" charset="0"/>
                <a:cs typeface="Calibri" panose="020F0502020204030204" pitchFamily="34" charset="0"/>
              </a:rPr>
              <a:t>Competing on an uneven playing field and brutally competitive competition</a:t>
            </a:r>
            <a:endParaRPr sz="2800" b="1" dirty="0">
              <a:solidFill>
                <a:srgbClr val="002060"/>
              </a:solidFill>
              <a:latin typeface="Calibri" panose="020F0502020204030204" pitchFamily="34" charset="0"/>
              <a:cs typeface="Calibri" panose="020F0502020204030204" pitchFamily="34" charset="0"/>
            </a:endParaRPr>
          </a:p>
        </p:txBody>
      </p:sp>
      <p:sp>
        <p:nvSpPr>
          <p:cNvPr id="362" name="Google Shape;362;p28"/>
          <p:cNvSpPr txBox="1">
            <a:spLocks noGrp="1"/>
          </p:cNvSpPr>
          <p:nvPr>
            <p:ph type="sldNum" idx="4294967295"/>
          </p:nvPr>
        </p:nvSpPr>
        <p:spPr>
          <a:xfrm>
            <a:off x="8305799" y="6220802"/>
            <a:ext cx="681247" cy="36256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22</a:t>
            </a:fld>
            <a:endParaRPr/>
          </a:p>
        </p:txBody>
      </p:sp>
    </p:spTree>
    <p:extLst>
      <p:ext uri="{BB962C8B-B14F-4D97-AF65-F5344CB8AC3E}">
        <p14:creationId xmlns:p14="http://schemas.microsoft.com/office/powerpoint/2010/main" val="22276168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7" name="Google Shape;367;p29"/>
          <p:cNvSpPr txBox="1">
            <a:spLocks noGrp="1"/>
          </p:cNvSpPr>
          <p:nvPr>
            <p:ph type="title"/>
          </p:nvPr>
        </p:nvSpPr>
        <p:spPr>
          <a:xfrm>
            <a:off x="838200" y="381000"/>
            <a:ext cx="7848600" cy="6858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3600"/>
              <a:buFont typeface="Calibri"/>
              <a:buNone/>
            </a:pPr>
            <a:r>
              <a:rPr lang="en-US" sz="3200" b="1" dirty="0">
                <a:solidFill>
                  <a:srgbClr val="FF0000"/>
                </a:solidFill>
                <a:latin typeface="Calibri" panose="020F0502020204030204" pitchFamily="34" charset="0"/>
                <a:cs typeface="Calibri" panose="020F0502020204030204" pitchFamily="34" charset="0"/>
              </a:rPr>
              <a:t>Ethics and Social Responsibility</a:t>
            </a:r>
            <a:endParaRPr sz="3200" b="1" dirty="0">
              <a:solidFill>
                <a:srgbClr val="FF0000"/>
              </a:solidFill>
              <a:latin typeface="Calibri" panose="020F0502020204030204" pitchFamily="34" charset="0"/>
              <a:cs typeface="Calibri" panose="020F0502020204030204" pitchFamily="34" charset="0"/>
            </a:endParaRPr>
          </a:p>
        </p:txBody>
      </p:sp>
      <p:sp>
        <p:nvSpPr>
          <p:cNvPr id="368" name="Google Shape;368;p29"/>
          <p:cNvSpPr txBox="1">
            <a:spLocks noGrp="1"/>
          </p:cNvSpPr>
          <p:nvPr>
            <p:ph type="body" idx="1"/>
          </p:nvPr>
        </p:nvSpPr>
        <p:spPr>
          <a:xfrm>
            <a:off x="457200" y="1676400"/>
            <a:ext cx="8229600" cy="5029200"/>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rgbClr val="0082BF"/>
              </a:buClr>
              <a:buSzPts val="2400"/>
              <a:buChar char="•"/>
            </a:pPr>
            <a:r>
              <a:rPr lang="en-US" sz="2400" b="1" dirty="0">
                <a:solidFill>
                  <a:srgbClr val="002060"/>
                </a:solidFill>
                <a:latin typeface="Calibri" panose="020F0502020204030204" pitchFamily="34" charset="0"/>
                <a:cs typeface="Calibri" panose="020F0502020204030204" pitchFamily="34" charset="0"/>
              </a:rPr>
              <a:t>To what extent should a company be held accountable for employee behavior?</a:t>
            </a:r>
            <a:endParaRPr sz="2400" b="1" dirty="0">
              <a:solidFill>
                <a:srgbClr val="002060"/>
              </a:solidFill>
              <a:latin typeface="Calibri" panose="020F0502020204030204" pitchFamily="34" charset="0"/>
              <a:cs typeface="Calibri" panose="020F0502020204030204" pitchFamily="34" charset="0"/>
            </a:endParaRPr>
          </a:p>
          <a:p>
            <a:pPr marL="342900" lvl="0" indent="-342900" algn="l" rtl="0">
              <a:spcBef>
                <a:spcPts val="480"/>
              </a:spcBef>
              <a:spcAft>
                <a:spcPts val="0"/>
              </a:spcAft>
              <a:buClr>
                <a:srgbClr val="0082BF"/>
              </a:buClr>
              <a:buSzPts val="2400"/>
              <a:buChar char="•"/>
            </a:pPr>
            <a:endParaRPr lang="en-US" sz="2400" b="1" dirty="0">
              <a:solidFill>
                <a:srgbClr val="002060"/>
              </a:solidFill>
              <a:latin typeface="Calibri" panose="020F0502020204030204" pitchFamily="34" charset="0"/>
              <a:cs typeface="Calibri" panose="020F0502020204030204" pitchFamily="34" charset="0"/>
            </a:endParaRPr>
          </a:p>
          <a:p>
            <a:pPr marL="342900" lvl="0" indent="-342900" algn="l" rtl="0">
              <a:spcBef>
                <a:spcPts val="480"/>
              </a:spcBef>
              <a:spcAft>
                <a:spcPts val="0"/>
              </a:spcAft>
              <a:buClr>
                <a:srgbClr val="0082BF"/>
              </a:buClr>
              <a:buSzPts val="2400"/>
              <a:buChar char="•"/>
            </a:pPr>
            <a:r>
              <a:rPr lang="en-US" sz="2400" b="1" dirty="0">
                <a:solidFill>
                  <a:srgbClr val="002060"/>
                </a:solidFill>
                <a:latin typeface="Calibri" panose="020F0502020204030204" pitchFamily="34" charset="0"/>
                <a:cs typeface="Calibri" panose="020F0502020204030204" pitchFamily="34" charset="0"/>
              </a:rPr>
              <a:t>Why is it necessary for company policies to spell out what constitutes ethical behavior on the part of employees?</a:t>
            </a:r>
            <a:endParaRPr sz="2400" b="1" dirty="0">
              <a:solidFill>
                <a:srgbClr val="002060"/>
              </a:solidFill>
              <a:latin typeface="Calibri" panose="020F0502020204030204" pitchFamily="34" charset="0"/>
              <a:cs typeface="Calibri" panose="020F0502020204030204" pitchFamily="34" charset="0"/>
            </a:endParaRPr>
          </a:p>
          <a:p>
            <a:pPr marL="342900" lvl="0" indent="-342900" algn="l" rtl="0">
              <a:spcBef>
                <a:spcPts val="480"/>
              </a:spcBef>
              <a:spcAft>
                <a:spcPts val="0"/>
              </a:spcAft>
              <a:buClr>
                <a:srgbClr val="0082BF"/>
              </a:buClr>
              <a:buSzPts val="2400"/>
              <a:buChar char="•"/>
            </a:pPr>
            <a:endParaRPr lang="en-US" sz="2400" b="1" dirty="0">
              <a:solidFill>
                <a:srgbClr val="002060"/>
              </a:solidFill>
              <a:latin typeface="Calibri" panose="020F0502020204030204" pitchFamily="34" charset="0"/>
              <a:cs typeface="Calibri" panose="020F0502020204030204" pitchFamily="34" charset="0"/>
            </a:endParaRPr>
          </a:p>
          <a:p>
            <a:pPr marL="342900" lvl="0" indent="-342900" algn="l" rtl="0">
              <a:spcBef>
                <a:spcPts val="480"/>
              </a:spcBef>
              <a:spcAft>
                <a:spcPts val="0"/>
              </a:spcAft>
              <a:buClr>
                <a:srgbClr val="0082BF"/>
              </a:buClr>
              <a:buSzPts val="2400"/>
              <a:buChar char="•"/>
            </a:pPr>
            <a:r>
              <a:rPr lang="en-US" sz="2400" b="1" dirty="0">
                <a:solidFill>
                  <a:srgbClr val="002060"/>
                </a:solidFill>
                <a:latin typeface="Calibri" panose="020F0502020204030204" pitchFamily="34" charset="0"/>
                <a:cs typeface="Calibri" panose="020F0502020204030204" pitchFamily="34" charset="0"/>
              </a:rPr>
              <a:t>How important is a company’s focus on social responsibility in your deciding to work for the company</a:t>
            </a:r>
            <a:r>
              <a:rPr lang="en-US" sz="2400" dirty="0">
                <a:solidFill>
                  <a:srgbClr val="002060"/>
                </a:solidFill>
              </a:rPr>
              <a:t>?</a:t>
            </a:r>
            <a:endParaRPr dirty="0">
              <a:solidFill>
                <a:srgbClr val="002060"/>
              </a:solidFill>
            </a:endParaRPr>
          </a:p>
        </p:txBody>
      </p:sp>
      <p:sp>
        <p:nvSpPr>
          <p:cNvPr id="369" name="Google Shape;369;p29"/>
          <p:cNvSpPr txBox="1">
            <a:spLocks noGrp="1"/>
          </p:cNvSpPr>
          <p:nvPr>
            <p:ph type="sldNum" idx="4294967295"/>
          </p:nvPr>
        </p:nvSpPr>
        <p:spPr>
          <a:xfrm>
            <a:off x="8305799" y="6220802"/>
            <a:ext cx="681247" cy="36256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23</a:t>
            </a:fld>
            <a:endParaRPr/>
          </a:p>
        </p:txBody>
      </p:sp>
    </p:spTree>
    <p:extLst>
      <p:ext uri="{BB962C8B-B14F-4D97-AF65-F5344CB8AC3E}">
        <p14:creationId xmlns:p14="http://schemas.microsoft.com/office/powerpoint/2010/main" val="1854576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90601"/>
            <a:ext cx="6858000" cy="2819400"/>
          </a:xfrm>
        </p:spPr>
        <p:txBody>
          <a:bodyPr>
            <a:normAutofit/>
          </a:bodyPr>
          <a:lstStyle/>
          <a:p>
            <a:r>
              <a:rPr lang="en-US" sz="3600" b="1" dirty="0">
                <a:solidFill>
                  <a:srgbClr val="C00000"/>
                </a:solidFill>
                <a:latin typeface="Arial" panose="020B0604020202020204" pitchFamily="34" charset="0"/>
                <a:cs typeface="Arial" panose="020B0604020202020204" pitchFamily="34" charset="0"/>
              </a:rPr>
              <a:t>Chapter 4 </a:t>
            </a:r>
            <a:r>
              <a:rPr lang="en-US" sz="3600" dirty="0">
                <a:solidFill>
                  <a:schemeClr val="accent6"/>
                </a:solidFill>
                <a:latin typeface="Arial" panose="020B0604020202020204" pitchFamily="34" charset="0"/>
                <a:cs typeface="Arial" panose="020B0604020202020204" pitchFamily="34" charset="0"/>
              </a:rPr>
              <a:t/>
            </a:r>
            <a:br>
              <a:rPr lang="en-US" sz="3600" dirty="0">
                <a:solidFill>
                  <a:schemeClr val="accent6"/>
                </a:solidFill>
                <a:latin typeface="Arial" panose="020B0604020202020204" pitchFamily="34" charset="0"/>
                <a:cs typeface="Arial" panose="020B0604020202020204" pitchFamily="34" charset="0"/>
              </a:rPr>
            </a:br>
            <a:r>
              <a:rPr lang="en-US" sz="3200" b="1" dirty="0">
                <a:latin typeface="Arial" panose="020B0604020202020204" pitchFamily="34" charset="0"/>
                <a:cs typeface="Arial" panose="020B0604020202020204" pitchFamily="34" charset="0"/>
              </a:rPr>
              <a:t>Job Design and Job Analysis</a:t>
            </a:r>
          </a:p>
        </p:txBody>
      </p:sp>
      <p:sp>
        <p:nvSpPr>
          <p:cNvPr id="4" name="Slide Number Placeholder 3">
            <a:extLst>
              <a:ext uri="{FF2B5EF4-FFF2-40B4-BE49-F238E27FC236}">
                <a16:creationId xmlns="" xmlns:a16="http://schemas.microsoft.com/office/drawing/2014/main" id="{C2640D9A-BA18-4245-B4B6-2AFB789CCD90}"/>
              </a:ext>
            </a:extLst>
          </p:cNvPr>
          <p:cNvSpPr>
            <a:spLocks noGrp="1"/>
          </p:cNvSpPr>
          <p:nvPr>
            <p:ph type="sldNum" sz="quarter" idx="4"/>
          </p:nvPr>
        </p:nvSpPr>
        <p:spPr/>
        <p:txBody>
          <a:bodyPr/>
          <a:lstStyle/>
          <a:p>
            <a:fld id="{B5C08CA4-33CB-4B3E-B188-9314E3308F96}" type="slidenum">
              <a:rPr lang="en-US" smtClean="0"/>
              <a:t>24</a:t>
            </a:fld>
            <a:endParaRPr lang="en-US" dirty="0"/>
          </a:p>
        </p:txBody>
      </p:sp>
    </p:spTree>
    <p:extLst>
      <p:ext uri="{BB962C8B-B14F-4D97-AF65-F5344CB8AC3E}">
        <p14:creationId xmlns:p14="http://schemas.microsoft.com/office/powerpoint/2010/main" val="22085907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05883"/>
            <a:ext cx="7848600" cy="1143000"/>
          </a:xfrm>
        </p:spPr>
        <p:txBody>
          <a:bodyPr>
            <a:normAutofit/>
          </a:bodyPr>
          <a:lstStyle/>
          <a:p>
            <a:r>
              <a:rPr lang="en-US" sz="3600" b="1" dirty="0">
                <a:solidFill>
                  <a:srgbClr val="C00000"/>
                </a:solidFill>
                <a:latin typeface="Arial" panose="020B0604020202020204" pitchFamily="34" charset="0"/>
                <a:cs typeface="Arial" panose="020B0604020202020204" pitchFamily="34" charset="0"/>
              </a:rPr>
              <a:t>Learning Objectives</a:t>
            </a:r>
          </a:p>
        </p:txBody>
      </p:sp>
      <p:sp>
        <p:nvSpPr>
          <p:cNvPr id="3" name="Content Placeholder 2"/>
          <p:cNvSpPr>
            <a:spLocks noGrp="1"/>
          </p:cNvSpPr>
          <p:nvPr>
            <p:ph idx="1"/>
          </p:nvPr>
        </p:nvSpPr>
        <p:spPr>
          <a:xfrm>
            <a:off x="762000" y="1348883"/>
            <a:ext cx="7848600" cy="4974345"/>
          </a:xfrm>
        </p:spPr>
        <p:txBody>
          <a:bodyPr>
            <a:noAutofit/>
          </a:bodyPr>
          <a:lstStyle/>
          <a:p>
            <a:pPr marL="0" indent="0">
              <a:spcBef>
                <a:spcPts val="0"/>
              </a:spcBef>
              <a:buNone/>
            </a:pPr>
            <a:r>
              <a:rPr lang="en-US" sz="1800" dirty="0">
                <a:latin typeface="Arial" panose="020B0604020202020204" pitchFamily="34" charset="0"/>
                <a:cs typeface="Arial" panose="020B0604020202020204" pitchFamily="34" charset="0"/>
              </a:rPr>
              <a:t>After reading this chapter, you should be able to:</a:t>
            </a:r>
          </a:p>
          <a:p>
            <a:pPr marL="514350" indent="-514350">
              <a:spcBef>
                <a:spcPts val="0"/>
              </a:spcBef>
              <a:buFont typeface="+mj-lt"/>
              <a:buAutoNum type="arabicPeriod"/>
            </a:pPr>
            <a:endParaRPr lang="en-US" sz="1800" dirty="0">
              <a:latin typeface="Arial" panose="020B0604020202020204" pitchFamily="34" charset="0"/>
              <a:cs typeface="Arial" panose="020B0604020202020204" pitchFamily="34" charset="0"/>
            </a:endParaRPr>
          </a:p>
          <a:p>
            <a:pPr marL="514350" indent="-514350">
              <a:spcBef>
                <a:spcPts val="0"/>
              </a:spcBef>
              <a:buFont typeface="+mj-lt"/>
              <a:buAutoNum type="arabicPeriod"/>
            </a:pPr>
            <a:r>
              <a:rPr lang="en-US" sz="1800" dirty="0">
                <a:effectLst/>
                <a:latin typeface="Arial" panose="020B0604020202020204" pitchFamily="34" charset="0"/>
                <a:ea typeface="Constantia" panose="02030602050306030303" pitchFamily="18" charset="0"/>
                <a:cs typeface="Arial" panose="020B0604020202020204" pitchFamily="34" charset="0"/>
              </a:rPr>
              <a:t>Explain how job design and analysis can help an organization achieve a competitive advantage</a:t>
            </a:r>
            <a:r>
              <a:rPr lang="en-US" sz="1800" dirty="0">
                <a:latin typeface="Arial" panose="020B0604020202020204" pitchFamily="34" charset="0"/>
                <a:cs typeface="Arial" panose="020B0604020202020204" pitchFamily="34" charset="0"/>
              </a:rPr>
              <a:t>.</a:t>
            </a:r>
          </a:p>
          <a:p>
            <a:pPr marL="514350" indent="-514350">
              <a:spcBef>
                <a:spcPts val="0"/>
              </a:spcBef>
              <a:buFont typeface="+mj-lt"/>
              <a:buAutoNum type="arabicPeriod"/>
            </a:pPr>
            <a:r>
              <a:rPr lang="en-US" sz="1800" dirty="0">
                <a:effectLst/>
                <a:latin typeface="Arial" panose="020B0604020202020204" pitchFamily="34" charset="0"/>
                <a:ea typeface="Constantia" panose="02030602050306030303" pitchFamily="18" charset="0"/>
                <a:cs typeface="Arial" panose="020B0604020202020204" pitchFamily="34" charset="0"/>
              </a:rPr>
              <a:t>Explain the differences between efficiency and motivational approaches to job design</a:t>
            </a:r>
            <a:r>
              <a:rPr lang="en-US" sz="1800" dirty="0">
                <a:latin typeface="Arial" panose="020B0604020202020204" pitchFamily="34" charset="0"/>
                <a:cs typeface="Arial" panose="020B0604020202020204" pitchFamily="34" charset="0"/>
              </a:rPr>
              <a:t>.</a:t>
            </a:r>
          </a:p>
          <a:p>
            <a:pPr marL="514350" indent="-514350">
              <a:spcBef>
                <a:spcPts val="0"/>
              </a:spcBef>
              <a:buFont typeface="+mj-lt"/>
              <a:buAutoNum type="arabicPeriod"/>
            </a:pPr>
            <a:r>
              <a:rPr lang="en-US" sz="1800" dirty="0">
                <a:effectLst/>
                <a:latin typeface="Arial" panose="020B0604020202020204" pitchFamily="34" charset="0"/>
                <a:ea typeface="Constantia" panose="02030602050306030303" pitchFamily="18" charset="0"/>
                <a:cs typeface="Arial" panose="020B0604020202020204" pitchFamily="34" charset="0"/>
              </a:rPr>
              <a:t>Apply the principles of the Job Characteristics Model to design a job to increase employee motivation</a:t>
            </a:r>
            <a:r>
              <a:rPr lang="en-US" sz="1800" dirty="0">
                <a:latin typeface="Arial" panose="020B0604020202020204" pitchFamily="34" charset="0"/>
                <a:cs typeface="Arial" panose="020B0604020202020204" pitchFamily="34" charset="0"/>
              </a:rPr>
              <a:t>.</a:t>
            </a:r>
          </a:p>
          <a:p>
            <a:pPr marL="514350" indent="-514350">
              <a:spcBef>
                <a:spcPts val="0"/>
              </a:spcBef>
              <a:buFont typeface="+mj-lt"/>
              <a:buAutoNum type="arabicPeriod"/>
            </a:pPr>
            <a:r>
              <a:rPr lang="en-US" sz="1800" dirty="0">
                <a:effectLst/>
                <a:latin typeface="Arial" panose="020B0604020202020204" pitchFamily="34" charset="0"/>
                <a:ea typeface="Constantia" panose="02030602050306030303" pitchFamily="18" charset="0"/>
                <a:cs typeface="Arial" panose="020B0604020202020204" pitchFamily="34" charset="0"/>
              </a:rPr>
              <a:t>Apply job design to make low/unskilled jobs more appealing to workers</a:t>
            </a:r>
            <a:r>
              <a:rPr lang="en-US" sz="1800" dirty="0">
                <a:latin typeface="Arial" panose="020B0604020202020204" pitchFamily="34" charset="0"/>
                <a:cs typeface="Arial" panose="020B0604020202020204" pitchFamily="34" charset="0"/>
              </a:rPr>
              <a:t>.</a:t>
            </a:r>
          </a:p>
          <a:p>
            <a:pPr marL="514350" indent="-514350">
              <a:spcBef>
                <a:spcPts val="0"/>
              </a:spcBef>
              <a:buFont typeface="+mj-lt"/>
              <a:buAutoNum type="arabicPeriod"/>
            </a:pPr>
            <a:r>
              <a:rPr lang="en-US" sz="1800" dirty="0">
                <a:effectLst/>
                <a:latin typeface="Arial" panose="020B0604020202020204" pitchFamily="34" charset="0"/>
                <a:ea typeface="Constantia" panose="02030602050306030303" pitchFamily="18" charset="0"/>
                <a:cs typeface="Arial" panose="020B0604020202020204" pitchFamily="34" charset="0"/>
              </a:rPr>
              <a:t>Analyze the advantages and disadvantages of the various sources of information for job analysis</a:t>
            </a:r>
            <a:r>
              <a:rPr lang="en-US" sz="1800" dirty="0">
                <a:latin typeface="Arial" panose="020B0604020202020204" pitchFamily="34" charset="0"/>
                <a:cs typeface="Arial" panose="020B0604020202020204" pitchFamily="34" charset="0"/>
              </a:rPr>
              <a:t>.</a:t>
            </a:r>
          </a:p>
          <a:p>
            <a:pPr marL="514350" indent="-514350">
              <a:spcBef>
                <a:spcPts val="0"/>
              </a:spcBef>
              <a:buFont typeface="+mj-lt"/>
              <a:buAutoNum type="arabicPeriod"/>
            </a:pPr>
            <a:r>
              <a:rPr lang="en-US" sz="1800" dirty="0">
                <a:effectLst/>
                <a:latin typeface="Arial" panose="020B0604020202020204" pitchFamily="34" charset="0"/>
                <a:ea typeface="Constantia" panose="02030602050306030303" pitchFamily="18" charset="0"/>
                <a:cs typeface="Arial" panose="020B0604020202020204" pitchFamily="34" charset="0"/>
              </a:rPr>
              <a:t>Explain the advantages and disadvantages of flexible work schedules</a:t>
            </a:r>
            <a:r>
              <a:rPr lang="en-US" sz="1800" dirty="0">
                <a:latin typeface="Arial" panose="020B0604020202020204" pitchFamily="34" charset="0"/>
                <a:cs typeface="Arial" panose="020B0604020202020204" pitchFamily="34" charset="0"/>
              </a:rPr>
              <a:t>.</a:t>
            </a:r>
          </a:p>
          <a:p>
            <a:pPr marL="514350" indent="-514350">
              <a:spcBef>
                <a:spcPts val="0"/>
              </a:spcBef>
              <a:buFont typeface="+mj-lt"/>
              <a:buAutoNum type="arabicPeriod"/>
            </a:pPr>
            <a:r>
              <a:rPr lang="en-US" sz="1800" dirty="0">
                <a:effectLst/>
                <a:latin typeface="Arial" panose="020B0604020202020204" pitchFamily="34" charset="0"/>
                <a:ea typeface="Constantia" panose="02030602050306030303" pitchFamily="18" charset="0"/>
                <a:cs typeface="Arial" panose="020B0604020202020204" pitchFamily="34" charset="0"/>
              </a:rPr>
              <a:t>Assess the impact on an organization and the changes required to job descriptions and specifications when employees are working remotely</a:t>
            </a:r>
            <a:r>
              <a:rPr lang="en-US" sz="1800" dirty="0">
                <a:latin typeface="Arial" panose="020B0604020202020204" pitchFamily="34" charset="0"/>
                <a:cs typeface="Arial" panose="020B0604020202020204" pitchFamily="34" charset="0"/>
              </a:rPr>
              <a:t>.</a:t>
            </a:r>
          </a:p>
          <a:p>
            <a:pPr marL="514350" indent="-514350">
              <a:spcBef>
                <a:spcPts val="0"/>
              </a:spcBef>
              <a:buFont typeface="+mj-lt"/>
              <a:buAutoNum type="arabicPeriod"/>
            </a:pPr>
            <a:r>
              <a:rPr lang="en-US" sz="1800" dirty="0">
                <a:effectLst/>
                <a:latin typeface="Arial" panose="020B0604020202020204" pitchFamily="34" charset="0"/>
                <a:ea typeface="Constantia" panose="02030602050306030303" pitchFamily="18" charset="0"/>
                <a:cs typeface="Arial" panose="020B0604020202020204" pitchFamily="34" charset="0"/>
              </a:rPr>
              <a:t>Explain the influence of legal requirements on job descriptions and specifications</a:t>
            </a:r>
            <a:r>
              <a:rPr lang="en-US" sz="1800" dirty="0">
                <a:latin typeface="Arial" panose="020B0604020202020204" pitchFamily="34" charset="0"/>
                <a:cs typeface="Arial" panose="020B0604020202020204" pitchFamily="34" charset="0"/>
              </a:rPr>
              <a:t>.</a:t>
            </a:r>
          </a:p>
        </p:txBody>
      </p:sp>
      <p:sp>
        <p:nvSpPr>
          <p:cNvPr id="5" name="Slide Number Placeholder 4">
            <a:extLst>
              <a:ext uri="{FF2B5EF4-FFF2-40B4-BE49-F238E27FC236}">
                <a16:creationId xmlns="" xmlns:a16="http://schemas.microsoft.com/office/drawing/2014/main" id="{5E005413-A307-413E-9E93-7CA2E1D1DE61}"/>
              </a:ext>
            </a:extLst>
          </p:cNvPr>
          <p:cNvSpPr>
            <a:spLocks noGrp="1"/>
          </p:cNvSpPr>
          <p:nvPr>
            <p:ph type="sldNum" sz="quarter" idx="4"/>
          </p:nvPr>
        </p:nvSpPr>
        <p:spPr/>
        <p:txBody>
          <a:bodyPr/>
          <a:lstStyle/>
          <a:p>
            <a:fld id="{B5C08CA4-33CB-4B3E-B188-9314E3308F96}" type="slidenum">
              <a:rPr lang="en-US" smtClean="0"/>
              <a:t>25</a:t>
            </a:fld>
            <a:endParaRPr lang="en-US" dirty="0"/>
          </a:p>
        </p:txBody>
      </p:sp>
    </p:spTree>
    <p:extLst>
      <p:ext uri="{BB962C8B-B14F-4D97-AF65-F5344CB8AC3E}">
        <p14:creationId xmlns:p14="http://schemas.microsoft.com/office/powerpoint/2010/main" val="25403667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480EA4C-6EFC-4466-AEA7-DF6EF434F08A}"/>
              </a:ext>
            </a:extLst>
          </p:cNvPr>
          <p:cNvSpPr>
            <a:spLocks noGrp="1"/>
          </p:cNvSpPr>
          <p:nvPr>
            <p:ph type="title"/>
          </p:nvPr>
        </p:nvSpPr>
        <p:spPr>
          <a:xfrm>
            <a:off x="914400" y="296771"/>
            <a:ext cx="7772400" cy="1143000"/>
          </a:xfrm>
        </p:spPr>
        <p:txBody>
          <a:bodyPr>
            <a:noAutofit/>
          </a:bodyPr>
          <a:lstStyle/>
          <a:p>
            <a:r>
              <a:rPr lang="en-US" sz="3600" b="1" dirty="0">
                <a:solidFill>
                  <a:srgbClr val="FF0000"/>
                </a:solidFill>
                <a:latin typeface="Arial" panose="020B0604020202020204" pitchFamily="34" charset="0"/>
                <a:cs typeface="Arial" panose="020B0604020202020204" pitchFamily="34" charset="0"/>
              </a:rPr>
              <a:t>The Importance of Job </a:t>
            </a:r>
            <a:r>
              <a:rPr lang="en-US" sz="3600" b="1" dirty="0" smtClean="0">
                <a:solidFill>
                  <a:srgbClr val="FF0000"/>
                </a:solidFill>
                <a:latin typeface="Arial" panose="020B0604020202020204" pitchFamily="34" charset="0"/>
                <a:cs typeface="Arial" panose="020B0604020202020204" pitchFamily="34" charset="0"/>
              </a:rPr>
              <a:t/>
            </a:r>
            <a:br>
              <a:rPr lang="en-US" sz="3600" b="1" dirty="0" smtClean="0">
                <a:solidFill>
                  <a:srgbClr val="FF0000"/>
                </a:solidFill>
                <a:latin typeface="Arial" panose="020B0604020202020204" pitchFamily="34" charset="0"/>
                <a:cs typeface="Arial" panose="020B0604020202020204" pitchFamily="34" charset="0"/>
              </a:rPr>
            </a:br>
            <a:r>
              <a:rPr lang="en-US" sz="3600" b="1" dirty="0" smtClean="0">
                <a:solidFill>
                  <a:srgbClr val="FF0000"/>
                </a:solidFill>
                <a:latin typeface="Arial" panose="020B0604020202020204" pitchFamily="34" charset="0"/>
                <a:cs typeface="Arial" panose="020B0604020202020204" pitchFamily="34" charset="0"/>
              </a:rPr>
              <a:t>Design </a:t>
            </a:r>
            <a:r>
              <a:rPr lang="en-US" sz="3600" b="1" dirty="0">
                <a:solidFill>
                  <a:srgbClr val="FF0000"/>
                </a:solidFill>
                <a:latin typeface="Arial" panose="020B0604020202020204" pitchFamily="34" charset="0"/>
                <a:cs typeface="Arial" panose="020B0604020202020204" pitchFamily="34" charset="0"/>
              </a:rPr>
              <a:t>and Job Analysis</a:t>
            </a:r>
          </a:p>
        </p:txBody>
      </p:sp>
      <p:sp>
        <p:nvSpPr>
          <p:cNvPr id="3" name="Content Placeholder 2">
            <a:extLst>
              <a:ext uri="{FF2B5EF4-FFF2-40B4-BE49-F238E27FC236}">
                <a16:creationId xmlns="" xmlns:a16="http://schemas.microsoft.com/office/drawing/2014/main" id="{53AC35DF-81D3-4DED-8F24-FC4CBA8AFF7A}"/>
              </a:ext>
            </a:extLst>
          </p:cNvPr>
          <p:cNvSpPr>
            <a:spLocks noGrp="1"/>
          </p:cNvSpPr>
          <p:nvPr>
            <p:ph idx="1"/>
          </p:nvPr>
        </p:nvSpPr>
        <p:spPr>
          <a:xfrm>
            <a:off x="914400" y="1981199"/>
            <a:ext cx="7772400" cy="4114801"/>
          </a:xfrm>
        </p:spPr>
        <p:txBody>
          <a:bodyPr>
            <a:normAutofit/>
          </a:bodyPr>
          <a:lstStyle/>
          <a:p>
            <a:r>
              <a:rPr lang="en-US" sz="2400" b="1" spc="100" dirty="0">
                <a:solidFill>
                  <a:schemeClr val="tx1"/>
                </a:solidFill>
                <a:latin typeface="Arial" panose="020B0604020202020204" pitchFamily="34" charset="0"/>
                <a:cs typeface="Arial" panose="020B0604020202020204" pitchFamily="34" charset="0"/>
              </a:rPr>
              <a:t>KSA</a:t>
            </a:r>
            <a:r>
              <a:rPr lang="en-US" sz="2400" b="1" dirty="0">
                <a:solidFill>
                  <a:schemeClr val="tx1"/>
                </a:solidFill>
                <a:latin typeface="Arial" panose="020B0604020202020204" pitchFamily="34" charset="0"/>
                <a:cs typeface="Arial" panose="020B0604020202020204" pitchFamily="34" charset="0"/>
              </a:rPr>
              <a:t>s are knowledge, skills, and abilities</a:t>
            </a:r>
          </a:p>
          <a:p>
            <a:r>
              <a:rPr lang="en-US" sz="2400" b="1" dirty="0">
                <a:solidFill>
                  <a:schemeClr val="tx1"/>
                </a:solidFill>
                <a:latin typeface="Arial" panose="020B0604020202020204" pitchFamily="34" charset="0"/>
                <a:cs typeface="Arial" panose="020B0604020202020204" pitchFamily="34" charset="0"/>
              </a:rPr>
              <a:t>Managers consciously make decisions about how they design jobs to improve company performance</a:t>
            </a:r>
          </a:p>
          <a:p>
            <a:r>
              <a:rPr lang="en-US" sz="2400" b="1" dirty="0">
                <a:solidFill>
                  <a:schemeClr val="tx1"/>
                </a:solidFill>
                <a:latin typeface="Arial" panose="020B0604020202020204" pitchFamily="34" charset="0"/>
                <a:cs typeface="Arial" panose="020B0604020202020204" pitchFamily="34" charset="0"/>
              </a:rPr>
              <a:t>Critical goal of managing the primary human resources activities is to maximize the employee contributions that yield competitive advantage</a:t>
            </a:r>
          </a:p>
          <a:p>
            <a:r>
              <a:rPr lang="en-US" sz="2400" b="1" dirty="0">
                <a:solidFill>
                  <a:schemeClr val="tx1"/>
                </a:solidFill>
                <a:latin typeface="Arial" panose="020B0604020202020204" pitchFamily="34" charset="0"/>
                <a:cs typeface="Arial" panose="020B0604020202020204" pitchFamily="34" charset="0"/>
              </a:rPr>
              <a:t>Critical role in managing employee attitudes and behaviors</a:t>
            </a:r>
          </a:p>
        </p:txBody>
      </p:sp>
      <p:sp>
        <p:nvSpPr>
          <p:cNvPr id="5" name="Slide Number Placeholder 4">
            <a:extLst>
              <a:ext uri="{FF2B5EF4-FFF2-40B4-BE49-F238E27FC236}">
                <a16:creationId xmlns="" xmlns:a16="http://schemas.microsoft.com/office/drawing/2014/main" id="{ECF8C6D8-E171-4C5E-A057-A54FDEA812CF}"/>
              </a:ext>
            </a:extLst>
          </p:cNvPr>
          <p:cNvSpPr>
            <a:spLocks noGrp="1"/>
          </p:cNvSpPr>
          <p:nvPr>
            <p:ph type="sldNum" sz="quarter" idx="4"/>
          </p:nvPr>
        </p:nvSpPr>
        <p:spPr/>
        <p:txBody>
          <a:bodyPr/>
          <a:lstStyle/>
          <a:p>
            <a:fld id="{B5C08CA4-33CB-4B3E-B188-9314E3308F96}" type="slidenum">
              <a:rPr lang="en-US" smtClean="0"/>
              <a:t>26</a:t>
            </a:fld>
            <a:endParaRPr lang="en-US" dirty="0"/>
          </a:p>
        </p:txBody>
      </p:sp>
    </p:spTree>
    <p:extLst>
      <p:ext uri="{BB962C8B-B14F-4D97-AF65-F5344CB8AC3E}">
        <p14:creationId xmlns:p14="http://schemas.microsoft.com/office/powerpoint/2010/main" val="41855078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Always </a:t>
            </a:r>
            <a:r>
              <a:rPr lang="en-US" b="1" dirty="0">
                <a:solidFill>
                  <a:srgbClr val="C00000"/>
                </a:solidFill>
              </a:rPr>
              <a:t>K</a:t>
            </a:r>
            <a:r>
              <a:rPr lang="en-US" b="1" dirty="0" smtClean="0">
                <a:solidFill>
                  <a:srgbClr val="C00000"/>
                </a:solidFill>
              </a:rPr>
              <a:t>eep in Mind</a:t>
            </a:r>
            <a:endParaRPr lang="en-US" b="1" dirty="0">
              <a:solidFill>
                <a:srgbClr val="C00000"/>
              </a:solidFill>
            </a:endParaRPr>
          </a:p>
        </p:txBody>
      </p:sp>
      <p:sp>
        <p:nvSpPr>
          <p:cNvPr id="3" name="Content Placeholder 2"/>
          <p:cNvSpPr>
            <a:spLocks noGrp="1"/>
          </p:cNvSpPr>
          <p:nvPr>
            <p:ph idx="1"/>
          </p:nvPr>
        </p:nvSpPr>
        <p:spPr>
          <a:xfrm>
            <a:off x="0" y="1600201"/>
            <a:ext cx="9144000" cy="4191000"/>
          </a:xfrm>
        </p:spPr>
        <p:txBody>
          <a:bodyPr/>
          <a:lstStyle/>
          <a:p>
            <a:r>
              <a:rPr lang="en-US" b="1" dirty="0" smtClean="0">
                <a:solidFill>
                  <a:srgbClr val="002060"/>
                </a:solidFill>
              </a:rPr>
              <a:t>Job design and descriptions are not written to document all of the activities that an employee does;</a:t>
            </a:r>
          </a:p>
          <a:p>
            <a:endParaRPr lang="en-US" b="1" dirty="0">
              <a:solidFill>
                <a:srgbClr val="002060"/>
              </a:solidFill>
            </a:endParaRPr>
          </a:p>
          <a:p>
            <a:r>
              <a:rPr lang="en-US" b="1" dirty="0" smtClean="0">
                <a:solidFill>
                  <a:srgbClr val="002060"/>
                </a:solidFill>
              </a:rPr>
              <a:t>They are written to focus on the most critical deliverables that add value to the organization and, ultimately, to the company’s customers.</a:t>
            </a:r>
            <a:endParaRPr lang="en-US" b="1" dirty="0">
              <a:solidFill>
                <a:srgbClr val="002060"/>
              </a:solidFill>
            </a:endParaRPr>
          </a:p>
        </p:txBody>
      </p:sp>
      <p:sp>
        <p:nvSpPr>
          <p:cNvPr id="4" name="Slide Number Placeholder 3"/>
          <p:cNvSpPr>
            <a:spLocks noGrp="1"/>
          </p:cNvSpPr>
          <p:nvPr>
            <p:ph type="sldNum" sz="quarter" idx="4"/>
          </p:nvPr>
        </p:nvSpPr>
        <p:spPr/>
        <p:txBody>
          <a:bodyPr/>
          <a:lstStyle/>
          <a:p>
            <a:fld id="{B5C08CA4-33CB-4B3E-B188-9314E3308F96}" type="slidenum">
              <a:rPr lang="en-US" smtClean="0"/>
              <a:t>27</a:t>
            </a:fld>
            <a:endParaRPr lang="en-US" dirty="0"/>
          </a:p>
        </p:txBody>
      </p:sp>
    </p:spTree>
    <p:extLst>
      <p:ext uri="{BB962C8B-B14F-4D97-AF65-F5344CB8AC3E}">
        <p14:creationId xmlns:p14="http://schemas.microsoft.com/office/powerpoint/2010/main" val="26991189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a:xfrm>
            <a:off x="484402" y="296770"/>
            <a:ext cx="8175196" cy="1227229"/>
          </a:xfrm>
        </p:spPr>
        <p:txBody>
          <a:bodyPr>
            <a:normAutofit/>
          </a:bodyPr>
          <a:lstStyle/>
          <a:p>
            <a:pPr algn="ctr" eaLnBrk="1" hangingPunct="1"/>
            <a:r>
              <a:rPr lang="en-US" altLang="en-US" sz="3600" b="1" dirty="0">
                <a:solidFill>
                  <a:srgbClr val="C00000"/>
                </a:solidFill>
                <a:latin typeface="Arial" panose="020B0604020202020204" pitchFamily="34" charset="0"/>
                <a:cs typeface="Arial" panose="020B0604020202020204" pitchFamily="34" charset="0"/>
              </a:rPr>
              <a:t>Job Design</a:t>
            </a:r>
          </a:p>
        </p:txBody>
      </p:sp>
      <p:sp>
        <p:nvSpPr>
          <p:cNvPr id="5125" name="Rectangle 3"/>
          <p:cNvSpPr>
            <a:spLocks noGrp="1" noChangeArrowheads="1"/>
          </p:cNvSpPr>
          <p:nvPr>
            <p:ph type="body" idx="1"/>
          </p:nvPr>
        </p:nvSpPr>
        <p:spPr>
          <a:xfrm>
            <a:off x="0" y="1429414"/>
            <a:ext cx="9067800" cy="4818986"/>
          </a:xfrm>
        </p:spPr>
        <p:txBody>
          <a:bodyPr>
            <a:normAutofit/>
          </a:bodyPr>
          <a:lstStyle/>
          <a:p>
            <a:pPr eaLnBrk="1" hangingPunct="1"/>
            <a:r>
              <a:rPr lang="en-US" altLang="en-US" sz="2400" b="1" dirty="0">
                <a:solidFill>
                  <a:schemeClr val="tx1"/>
                </a:solidFill>
                <a:latin typeface="Arial" panose="020B0604020202020204" pitchFamily="34" charset="0"/>
                <a:cs typeface="Arial" panose="020B0604020202020204" pitchFamily="34" charset="0"/>
              </a:rPr>
              <a:t>Goal is to enhance company performance</a:t>
            </a:r>
          </a:p>
          <a:p>
            <a:pPr marL="1311275" lvl="2" indent="-396875" eaLnBrk="1" hangingPunct="1">
              <a:buFont typeface="Arial" panose="020B0604020202020204" pitchFamily="34" charset="0"/>
              <a:buChar char="−"/>
            </a:pPr>
            <a:r>
              <a:rPr lang="en-US" altLang="en-US" b="1" dirty="0" smtClean="0">
                <a:solidFill>
                  <a:schemeClr val="tx1"/>
                </a:solidFill>
                <a:latin typeface="Arial" panose="020B0604020202020204" pitchFamily="34" charset="0"/>
                <a:cs typeface="Arial" panose="020B0604020202020204" pitchFamily="34" charset="0"/>
              </a:rPr>
              <a:t>Which </a:t>
            </a:r>
            <a:r>
              <a:rPr lang="en-US" altLang="en-US" b="1" dirty="0">
                <a:solidFill>
                  <a:schemeClr val="tx1"/>
                </a:solidFill>
                <a:latin typeface="Arial" panose="020B0604020202020204" pitchFamily="34" charset="0"/>
                <a:cs typeface="Arial" panose="020B0604020202020204" pitchFamily="34" charset="0"/>
              </a:rPr>
              <a:t>tasks should be emphasized?</a:t>
            </a:r>
          </a:p>
          <a:p>
            <a:pPr marL="1311275" lvl="2" indent="-396875" eaLnBrk="1" hangingPunct="1">
              <a:buFont typeface="Arial" panose="020B0604020202020204" pitchFamily="34" charset="0"/>
              <a:buChar char="−"/>
            </a:pPr>
            <a:r>
              <a:rPr lang="en-US" altLang="en-US" b="1" dirty="0">
                <a:solidFill>
                  <a:schemeClr val="tx1"/>
                </a:solidFill>
                <a:latin typeface="Arial" panose="020B0604020202020204" pitchFamily="34" charset="0"/>
                <a:cs typeface="Arial" panose="020B0604020202020204" pitchFamily="34" charset="0"/>
              </a:rPr>
              <a:t>How simple or complex are these tasks?</a:t>
            </a:r>
          </a:p>
          <a:p>
            <a:pPr marL="1311275" lvl="2" indent="-396875" eaLnBrk="1" hangingPunct="1">
              <a:buFont typeface="Arial" panose="020B0604020202020204" pitchFamily="34" charset="0"/>
              <a:buChar char="−"/>
            </a:pPr>
            <a:r>
              <a:rPr lang="en-US" altLang="en-US" b="1" dirty="0">
                <a:solidFill>
                  <a:schemeClr val="tx1"/>
                </a:solidFill>
                <a:latin typeface="Arial" panose="020B0604020202020204" pitchFamily="34" charset="0"/>
                <a:cs typeface="Arial" panose="020B0604020202020204" pitchFamily="34" charset="0"/>
              </a:rPr>
              <a:t>How many tasks can employees perform?</a:t>
            </a:r>
          </a:p>
          <a:p>
            <a:pPr marL="1311275" lvl="2" indent="-396875" eaLnBrk="1" hangingPunct="1">
              <a:buFont typeface="Arial" panose="020B0604020202020204" pitchFamily="34" charset="0"/>
              <a:buChar char="−"/>
            </a:pPr>
            <a:r>
              <a:rPr lang="en-US" altLang="en-US" b="1" dirty="0">
                <a:solidFill>
                  <a:schemeClr val="tx1"/>
                </a:solidFill>
                <a:latin typeface="Arial" panose="020B0604020202020204" pitchFamily="34" charset="0"/>
                <a:cs typeface="Arial" panose="020B0604020202020204" pitchFamily="34" charset="0"/>
              </a:rPr>
              <a:t>How much flexibility is given to employees</a:t>
            </a:r>
            <a:r>
              <a:rPr lang="en-US" altLang="en-US" b="1" dirty="0" smtClean="0">
                <a:solidFill>
                  <a:schemeClr val="tx1"/>
                </a:solidFill>
                <a:latin typeface="Arial" panose="020B0604020202020204" pitchFamily="34" charset="0"/>
                <a:cs typeface="Arial" panose="020B0604020202020204" pitchFamily="34" charset="0"/>
              </a:rPr>
              <a:t>?</a:t>
            </a:r>
          </a:p>
          <a:p>
            <a:pPr marL="1311275" lvl="2" indent="-396875" eaLnBrk="1" hangingPunct="1">
              <a:buFont typeface="Arial" panose="020B0604020202020204" pitchFamily="34" charset="0"/>
              <a:buChar char="−"/>
            </a:pPr>
            <a:r>
              <a:rPr lang="en-US" altLang="en-US" b="1" dirty="0" smtClean="0">
                <a:solidFill>
                  <a:schemeClr val="tx1"/>
                </a:solidFill>
                <a:latin typeface="Arial" panose="020B0604020202020204" pitchFamily="34" charset="0"/>
                <a:cs typeface="Arial" panose="020B0604020202020204" pitchFamily="34" charset="0"/>
              </a:rPr>
              <a:t>Co-worker interaction?</a:t>
            </a:r>
            <a:endParaRPr lang="en-US" altLang="en-US" b="1" dirty="0">
              <a:solidFill>
                <a:schemeClr val="tx1"/>
              </a:solidFill>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 xmlns:a16="http://schemas.microsoft.com/office/drawing/2014/main" id="{22540CC9-D53F-4FEE-A615-F37DF7EA1979}"/>
              </a:ext>
            </a:extLst>
          </p:cNvPr>
          <p:cNvSpPr>
            <a:spLocks noGrp="1"/>
          </p:cNvSpPr>
          <p:nvPr>
            <p:ph type="sldNum" sz="quarter" idx="4"/>
          </p:nvPr>
        </p:nvSpPr>
        <p:spPr/>
        <p:txBody>
          <a:bodyPr/>
          <a:lstStyle/>
          <a:p>
            <a:fld id="{B5C08CA4-33CB-4B3E-B188-9314E3308F96}" type="slidenum">
              <a:rPr lang="en-US" smtClean="0"/>
              <a:t>28</a:t>
            </a:fld>
            <a:endParaRPr lang="en-US" dirty="0"/>
          </a:p>
        </p:txBody>
      </p:sp>
    </p:spTree>
    <p:extLst>
      <p:ext uri="{BB962C8B-B14F-4D97-AF65-F5344CB8AC3E}">
        <p14:creationId xmlns:p14="http://schemas.microsoft.com/office/powerpoint/2010/main" val="357805376"/>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Practical Exercise</a:t>
            </a:r>
            <a:endParaRPr lang="en-US" b="1" dirty="0">
              <a:solidFill>
                <a:srgbClr val="FF0000"/>
              </a:solidFill>
            </a:endParaRPr>
          </a:p>
        </p:txBody>
      </p:sp>
      <p:sp>
        <p:nvSpPr>
          <p:cNvPr id="3" name="Content Placeholder 2"/>
          <p:cNvSpPr>
            <a:spLocks noGrp="1"/>
          </p:cNvSpPr>
          <p:nvPr>
            <p:ph idx="1"/>
          </p:nvPr>
        </p:nvSpPr>
        <p:spPr>
          <a:xfrm>
            <a:off x="0" y="1600201"/>
            <a:ext cx="9144000" cy="4191000"/>
          </a:xfrm>
        </p:spPr>
        <p:txBody>
          <a:bodyPr/>
          <a:lstStyle/>
          <a:p>
            <a:pPr marL="0" indent="0">
              <a:buNone/>
            </a:pPr>
            <a:r>
              <a:rPr lang="en-US" b="1" dirty="0" smtClean="0">
                <a:solidFill>
                  <a:srgbClr val="002060"/>
                </a:solidFill>
              </a:rPr>
              <a:t>Please conduct a job analysis on the bus driver for Mega bus that travels from SUNY-Albany to NYC and return.</a:t>
            </a:r>
            <a:endParaRPr lang="en-US" b="1" dirty="0">
              <a:solidFill>
                <a:srgbClr val="002060"/>
              </a:solidFill>
            </a:endParaRPr>
          </a:p>
        </p:txBody>
      </p:sp>
      <p:sp>
        <p:nvSpPr>
          <p:cNvPr id="4" name="Slide Number Placeholder 3"/>
          <p:cNvSpPr>
            <a:spLocks noGrp="1"/>
          </p:cNvSpPr>
          <p:nvPr>
            <p:ph type="sldNum" sz="quarter" idx="4"/>
          </p:nvPr>
        </p:nvSpPr>
        <p:spPr/>
        <p:txBody>
          <a:bodyPr/>
          <a:lstStyle/>
          <a:p>
            <a:fld id="{B5C08CA4-33CB-4B3E-B188-9314E3308F96}" type="slidenum">
              <a:rPr lang="en-US" smtClean="0"/>
              <a:t>29</a:t>
            </a:fld>
            <a:endParaRPr lang="en-US" dirty="0"/>
          </a:p>
        </p:txBody>
      </p:sp>
    </p:spTree>
    <p:extLst>
      <p:ext uri="{BB962C8B-B14F-4D97-AF65-F5344CB8AC3E}">
        <p14:creationId xmlns:p14="http://schemas.microsoft.com/office/powerpoint/2010/main" val="2862291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7"/>
          <p:cNvSpPr txBox="1">
            <a:spLocks noGrp="1"/>
          </p:cNvSpPr>
          <p:nvPr>
            <p:ph type="title"/>
          </p:nvPr>
        </p:nvSpPr>
        <p:spPr>
          <a:xfrm>
            <a:off x="660699" y="274638"/>
            <a:ext cx="8077200" cy="8382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3600"/>
              <a:buFont typeface="Calibri"/>
              <a:buNone/>
            </a:pPr>
            <a:r>
              <a:rPr lang="en-US" sz="3600" b="1" dirty="0">
                <a:solidFill>
                  <a:srgbClr val="FF0000"/>
                </a:solidFill>
              </a:rPr>
              <a:t>Workforce </a:t>
            </a:r>
            <a:r>
              <a:rPr lang="en-US" sz="3600" b="1" dirty="0" smtClean="0">
                <a:solidFill>
                  <a:srgbClr val="FF0000"/>
                </a:solidFill>
              </a:rPr>
              <a:t>Planning</a:t>
            </a:r>
            <a:endParaRPr b="1" dirty="0">
              <a:solidFill>
                <a:srgbClr val="FF0000"/>
              </a:solidFill>
            </a:endParaRPr>
          </a:p>
        </p:txBody>
      </p:sp>
      <p:sp>
        <p:nvSpPr>
          <p:cNvPr id="207" name="Google Shape;207;p7"/>
          <p:cNvSpPr txBox="1">
            <a:spLocks noGrp="1"/>
          </p:cNvSpPr>
          <p:nvPr>
            <p:ph type="body" idx="1"/>
          </p:nvPr>
        </p:nvSpPr>
        <p:spPr>
          <a:xfrm>
            <a:off x="0" y="1676400"/>
            <a:ext cx="9067799" cy="51054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rgbClr val="0082BF"/>
              </a:buClr>
              <a:buSzPts val="2400"/>
              <a:buChar char="•"/>
            </a:pPr>
            <a:r>
              <a:rPr lang="en-US" sz="2400" b="1" dirty="0">
                <a:solidFill>
                  <a:srgbClr val="002060"/>
                </a:solidFill>
              </a:rPr>
              <a:t>Determining the number of employees needed is an ongoing and challenging activity</a:t>
            </a:r>
            <a:endParaRPr sz="2400" b="1" dirty="0">
              <a:solidFill>
                <a:srgbClr val="002060"/>
              </a:solidFill>
            </a:endParaRPr>
          </a:p>
          <a:p>
            <a:pPr marL="342900" lvl="0" indent="-342900" algn="l" rtl="0">
              <a:lnSpc>
                <a:spcPct val="90000"/>
              </a:lnSpc>
              <a:spcBef>
                <a:spcPts val="480"/>
              </a:spcBef>
              <a:spcAft>
                <a:spcPts val="0"/>
              </a:spcAft>
              <a:buClr>
                <a:srgbClr val="0082BF"/>
              </a:buClr>
              <a:buSzPts val="2400"/>
              <a:buChar char="•"/>
            </a:pPr>
            <a:endParaRPr lang="en-US" sz="2400" b="1" dirty="0" smtClean="0">
              <a:solidFill>
                <a:srgbClr val="002060"/>
              </a:solidFill>
            </a:endParaRPr>
          </a:p>
          <a:p>
            <a:pPr marL="342900" lvl="0" indent="-342900" algn="l" rtl="0">
              <a:lnSpc>
                <a:spcPct val="90000"/>
              </a:lnSpc>
              <a:spcBef>
                <a:spcPts val="480"/>
              </a:spcBef>
              <a:spcAft>
                <a:spcPts val="0"/>
              </a:spcAft>
              <a:buClr>
                <a:srgbClr val="0082BF"/>
              </a:buClr>
              <a:buSzPts val="2400"/>
              <a:buChar char="•"/>
            </a:pPr>
            <a:r>
              <a:rPr lang="en-US" sz="2400" b="1" dirty="0" smtClean="0">
                <a:solidFill>
                  <a:srgbClr val="002060"/>
                </a:solidFill>
              </a:rPr>
              <a:t>Deciding </a:t>
            </a:r>
            <a:r>
              <a:rPr lang="en-US" sz="2400" b="1" dirty="0">
                <a:solidFill>
                  <a:srgbClr val="002060"/>
                </a:solidFill>
              </a:rPr>
              <a:t>how to allocate employees – through promotions, demotions, and transfers</a:t>
            </a:r>
            <a:endParaRPr sz="2400" b="1" dirty="0">
              <a:solidFill>
                <a:srgbClr val="002060"/>
              </a:solidFill>
            </a:endParaRPr>
          </a:p>
          <a:p>
            <a:pPr marL="342900" lvl="0" indent="-342900" algn="l" rtl="0">
              <a:lnSpc>
                <a:spcPct val="90000"/>
              </a:lnSpc>
              <a:spcBef>
                <a:spcPts val="480"/>
              </a:spcBef>
              <a:spcAft>
                <a:spcPts val="0"/>
              </a:spcAft>
              <a:buClr>
                <a:srgbClr val="0082BF"/>
              </a:buClr>
              <a:buSzPts val="2400"/>
              <a:buChar char="•"/>
            </a:pPr>
            <a:endParaRPr lang="en-US" sz="2400" b="1" dirty="0" smtClean="0">
              <a:solidFill>
                <a:srgbClr val="002060"/>
              </a:solidFill>
            </a:endParaRPr>
          </a:p>
          <a:p>
            <a:pPr marL="342900" lvl="0" indent="-342900" algn="l" rtl="0">
              <a:lnSpc>
                <a:spcPct val="90000"/>
              </a:lnSpc>
              <a:spcBef>
                <a:spcPts val="480"/>
              </a:spcBef>
              <a:spcAft>
                <a:spcPts val="0"/>
              </a:spcAft>
              <a:buClr>
                <a:srgbClr val="0082BF"/>
              </a:buClr>
              <a:buSzPts val="2400"/>
              <a:buChar char="•"/>
            </a:pPr>
            <a:r>
              <a:rPr lang="en-US" sz="2400" b="1" dirty="0" smtClean="0">
                <a:solidFill>
                  <a:srgbClr val="002060"/>
                </a:solidFill>
              </a:rPr>
              <a:t>Demand </a:t>
            </a:r>
            <a:r>
              <a:rPr lang="en-US" sz="2400" b="1" dirty="0">
                <a:solidFill>
                  <a:srgbClr val="002060"/>
                </a:solidFill>
              </a:rPr>
              <a:t>is </a:t>
            </a:r>
            <a:r>
              <a:rPr lang="en-US" sz="2400" b="1" dirty="0" smtClean="0">
                <a:solidFill>
                  <a:srgbClr val="002060"/>
                </a:solidFill>
              </a:rPr>
              <a:t>influenced </a:t>
            </a:r>
            <a:r>
              <a:rPr lang="en-US" sz="2400" b="1" dirty="0">
                <a:solidFill>
                  <a:srgbClr val="002060"/>
                </a:solidFill>
              </a:rPr>
              <a:t>by strategic changes (e.g. reorganization of operation, new product/service) throughout a company</a:t>
            </a:r>
            <a:endParaRPr sz="2400" b="1" dirty="0">
              <a:solidFill>
                <a:srgbClr val="002060"/>
              </a:solidFill>
            </a:endParaRPr>
          </a:p>
          <a:p>
            <a:pPr marL="342900" lvl="0" indent="-342900" algn="l" rtl="0">
              <a:lnSpc>
                <a:spcPct val="90000"/>
              </a:lnSpc>
              <a:spcBef>
                <a:spcPts val="480"/>
              </a:spcBef>
              <a:spcAft>
                <a:spcPts val="0"/>
              </a:spcAft>
              <a:buClr>
                <a:srgbClr val="0082BF"/>
              </a:buClr>
              <a:buSzPts val="2400"/>
              <a:buChar char="•"/>
            </a:pPr>
            <a:endParaRPr lang="en-US" sz="2400" b="1" dirty="0" smtClean="0">
              <a:solidFill>
                <a:srgbClr val="002060"/>
              </a:solidFill>
            </a:endParaRPr>
          </a:p>
          <a:p>
            <a:pPr marL="342900" lvl="0" indent="-342900" algn="l" rtl="0">
              <a:lnSpc>
                <a:spcPct val="90000"/>
              </a:lnSpc>
              <a:spcBef>
                <a:spcPts val="480"/>
              </a:spcBef>
              <a:spcAft>
                <a:spcPts val="0"/>
              </a:spcAft>
              <a:buClr>
                <a:srgbClr val="0082BF"/>
              </a:buClr>
              <a:buSzPts val="2400"/>
              <a:buChar char="•"/>
            </a:pPr>
            <a:r>
              <a:rPr lang="en-US" sz="2400" b="1" dirty="0" smtClean="0">
                <a:solidFill>
                  <a:srgbClr val="002060"/>
                </a:solidFill>
              </a:rPr>
              <a:t>Must </a:t>
            </a:r>
            <a:r>
              <a:rPr lang="en-US" sz="2400" b="1" dirty="0">
                <a:solidFill>
                  <a:srgbClr val="002060"/>
                </a:solidFill>
              </a:rPr>
              <a:t>decide to hire full-time employees, outsource, or use independent contractor/gig workers</a:t>
            </a:r>
            <a:endParaRPr sz="2400" b="1" dirty="0">
              <a:solidFill>
                <a:srgbClr val="002060"/>
              </a:solidFill>
            </a:endParaRPr>
          </a:p>
        </p:txBody>
      </p:sp>
      <p:sp>
        <p:nvSpPr>
          <p:cNvPr id="208" name="Google Shape;208;p7"/>
          <p:cNvSpPr txBox="1">
            <a:spLocks noGrp="1"/>
          </p:cNvSpPr>
          <p:nvPr>
            <p:ph type="sldNum" idx="4294967295"/>
          </p:nvPr>
        </p:nvSpPr>
        <p:spPr>
          <a:xfrm>
            <a:off x="8305799" y="6220802"/>
            <a:ext cx="681247" cy="36256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a:t>
            </a:fld>
            <a:endParaRPr/>
          </a:p>
        </p:txBody>
      </p:sp>
    </p:spTree>
    <p:extLst>
      <p:ext uri="{BB962C8B-B14F-4D97-AF65-F5344CB8AC3E}">
        <p14:creationId xmlns:p14="http://schemas.microsoft.com/office/powerpoint/2010/main" val="3887400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96771"/>
            <a:ext cx="9144000" cy="1143000"/>
          </a:xfrm>
        </p:spPr>
        <p:txBody>
          <a:bodyPr>
            <a:normAutofit fontScale="90000"/>
          </a:bodyPr>
          <a:lstStyle/>
          <a:p>
            <a:r>
              <a:rPr lang="en-US" b="1" dirty="0" smtClean="0">
                <a:solidFill>
                  <a:srgbClr val="FF0000"/>
                </a:solidFill>
              </a:rPr>
              <a:t>Job Design For Mega Bus Driver For Which </a:t>
            </a:r>
            <a:r>
              <a:rPr lang="en-US" b="1" dirty="0" err="1" smtClean="0">
                <a:solidFill>
                  <a:srgbClr val="FF0000"/>
                </a:solidFill>
              </a:rPr>
              <a:t>He/She</a:t>
            </a:r>
            <a:r>
              <a:rPr lang="en-US" b="1" dirty="0" smtClean="0">
                <a:solidFill>
                  <a:srgbClr val="FF0000"/>
                </a:solidFill>
              </a:rPr>
              <a:t> Will Be Paid A Salary</a:t>
            </a:r>
            <a:endParaRPr lang="en-US" b="1" dirty="0">
              <a:solidFill>
                <a:srgbClr val="FF0000"/>
              </a:solidFill>
            </a:endParaRPr>
          </a:p>
        </p:txBody>
      </p:sp>
      <p:sp>
        <p:nvSpPr>
          <p:cNvPr id="3" name="Content Placeholder 2"/>
          <p:cNvSpPr>
            <a:spLocks noGrp="1"/>
          </p:cNvSpPr>
          <p:nvPr>
            <p:ph idx="1"/>
          </p:nvPr>
        </p:nvSpPr>
        <p:spPr>
          <a:xfrm>
            <a:off x="76200" y="1524000"/>
            <a:ext cx="9067800" cy="4883726"/>
          </a:xfrm>
        </p:spPr>
        <p:txBody>
          <a:bodyPr>
            <a:normAutofit lnSpcReduction="10000"/>
          </a:bodyPr>
          <a:lstStyle/>
          <a:p>
            <a:r>
              <a:rPr lang="en-US" b="1" dirty="0" smtClean="0">
                <a:solidFill>
                  <a:srgbClr val="002060"/>
                </a:solidFill>
              </a:rPr>
              <a:t>Principle KSAs</a:t>
            </a:r>
          </a:p>
          <a:p>
            <a:pPr marL="0" indent="0">
              <a:buNone/>
            </a:pPr>
            <a:r>
              <a:rPr lang="en-US" b="1" dirty="0" smtClean="0">
                <a:solidFill>
                  <a:srgbClr val="002060"/>
                </a:solidFill>
              </a:rPr>
              <a:t>A.</a:t>
            </a:r>
          </a:p>
          <a:p>
            <a:pPr marL="0" indent="0">
              <a:buNone/>
            </a:pPr>
            <a:r>
              <a:rPr lang="en-US" b="1" dirty="0" smtClean="0">
                <a:solidFill>
                  <a:srgbClr val="002060"/>
                </a:solidFill>
              </a:rPr>
              <a:t>B.</a:t>
            </a:r>
          </a:p>
          <a:p>
            <a:pPr marL="0" indent="0">
              <a:buNone/>
            </a:pPr>
            <a:r>
              <a:rPr lang="en-US" b="1" dirty="0" smtClean="0">
                <a:solidFill>
                  <a:srgbClr val="002060"/>
                </a:solidFill>
              </a:rPr>
              <a:t>C.</a:t>
            </a:r>
          </a:p>
          <a:p>
            <a:pPr marL="0" indent="0">
              <a:buNone/>
            </a:pPr>
            <a:r>
              <a:rPr lang="en-US" b="1" dirty="0" smtClean="0">
                <a:solidFill>
                  <a:srgbClr val="002060"/>
                </a:solidFill>
              </a:rPr>
              <a:t>D.</a:t>
            </a:r>
          </a:p>
          <a:p>
            <a:pPr marL="0" indent="0">
              <a:buNone/>
            </a:pPr>
            <a:r>
              <a:rPr lang="en-US" b="1" dirty="0" smtClean="0">
                <a:solidFill>
                  <a:srgbClr val="002060"/>
                </a:solidFill>
              </a:rPr>
              <a:t>E.</a:t>
            </a:r>
          </a:p>
          <a:p>
            <a:pPr marL="0" indent="0">
              <a:buNone/>
            </a:pPr>
            <a:r>
              <a:rPr lang="en-US" b="1" dirty="0" smtClean="0">
                <a:solidFill>
                  <a:srgbClr val="002060"/>
                </a:solidFill>
              </a:rPr>
              <a:t>F. </a:t>
            </a:r>
          </a:p>
          <a:p>
            <a:pPr marL="0" indent="0">
              <a:buNone/>
            </a:pPr>
            <a:r>
              <a:rPr lang="en-US" b="1" dirty="0" smtClean="0">
                <a:solidFill>
                  <a:srgbClr val="002060"/>
                </a:solidFill>
              </a:rPr>
              <a:t>G.</a:t>
            </a:r>
          </a:p>
          <a:p>
            <a:pPr marL="0" indent="0">
              <a:buNone/>
            </a:pPr>
            <a:r>
              <a:rPr lang="en-US" b="1" dirty="0" smtClean="0">
                <a:solidFill>
                  <a:srgbClr val="002060"/>
                </a:solidFill>
              </a:rPr>
              <a:t>E. </a:t>
            </a:r>
          </a:p>
          <a:p>
            <a:endParaRPr lang="en-US" b="1" dirty="0">
              <a:solidFill>
                <a:srgbClr val="002060"/>
              </a:solidFill>
            </a:endParaRPr>
          </a:p>
        </p:txBody>
      </p:sp>
      <p:sp>
        <p:nvSpPr>
          <p:cNvPr id="4" name="Slide Number Placeholder 3"/>
          <p:cNvSpPr>
            <a:spLocks noGrp="1"/>
          </p:cNvSpPr>
          <p:nvPr>
            <p:ph type="sldNum" sz="quarter" idx="4"/>
          </p:nvPr>
        </p:nvSpPr>
        <p:spPr/>
        <p:txBody>
          <a:bodyPr/>
          <a:lstStyle/>
          <a:p>
            <a:fld id="{B5C08CA4-33CB-4B3E-B188-9314E3308F96}" type="slidenum">
              <a:rPr lang="en-US" smtClean="0"/>
              <a:t>30</a:t>
            </a:fld>
            <a:endParaRPr lang="en-US" dirty="0"/>
          </a:p>
        </p:txBody>
      </p:sp>
    </p:spTree>
    <p:extLst>
      <p:ext uri="{BB962C8B-B14F-4D97-AF65-F5344CB8AC3E}">
        <p14:creationId xmlns:p14="http://schemas.microsoft.com/office/powerpoint/2010/main" val="625513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Job Design For Mega Bus Driver For Which </a:t>
            </a:r>
            <a:r>
              <a:rPr lang="en-US" b="1" dirty="0" err="1">
                <a:solidFill>
                  <a:srgbClr val="FF0000"/>
                </a:solidFill>
              </a:rPr>
              <a:t>He/She</a:t>
            </a:r>
            <a:r>
              <a:rPr lang="en-US" b="1" dirty="0">
                <a:solidFill>
                  <a:srgbClr val="FF0000"/>
                </a:solidFill>
              </a:rPr>
              <a:t> Will Be Paid A Salary</a:t>
            </a:r>
            <a:endParaRPr lang="en-US" dirty="0"/>
          </a:p>
        </p:txBody>
      </p:sp>
      <p:sp>
        <p:nvSpPr>
          <p:cNvPr id="3" name="Content Placeholder 2"/>
          <p:cNvSpPr>
            <a:spLocks noGrp="1"/>
          </p:cNvSpPr>
          <p:nvPr>
            <p:ph idx="1"/>
          </p:nvPr>
        </p:nvSpPr>
        <p:spPr>
          <a:xfrm>
            <a:off x="0" y="1600201"/>
            <a:ext cx="9144000" cy="4191000"/>
          </a:xfrm>
        </p:spPr>
        <p:txBody>
          <a:bodyPr/>
          <a:lstStyle/>
          <a:p>
            <a:pPr marL="0" indent="0">
              <a:buNone/>
            </a:pPr>
            <a:r>
              <a:rPr lang="en-US" b="1" dirty="0" smtClean="0">
                <a:solidFill>
                  <a:srgbClr val="002060"/>
                </a:solidFill>
              </a:rPr>
              <a:t>Principle Deliverables</a:t>
            </a:r>
          </a:p>
          <a:p>
            <a:pPr marL="0" indent="0">
              <a:buNone/>
            </a:pPr>
            <a:r>
              <a:rPr lang="en-US" b="1" dirty="0" smtClean="0">
                <a:solidFill>
                  <a:srgbClr val="002060"/>
                </a:solidFill>
              </a:rPr>
              <a:t>A.</a:t>
            </a:r>
          </a:p>
          <a:p>
            <a:pPr marL="0" indent="0">
              <a:buNone/>
            </a:pPr>
            <a:r>
              <a:rPr lang="en-US" b="1" dirty="0" smtClean="0">
                <a:solidFill>
                  <a:srgbClr val="002060"/>
                </a:solidFill>
              </a:rPr>
              <a:t>B.</a:t>
            </a:r>
          </a:p>
          <a:p>
            <a:pPr marL="0" indent="0">
              <a:buNone/>
            </a:pPr>
            <a:r>
              <a:rPr lang="en-US" b="1" dirty="0" smtClean="0">
                <a:solidFill>
                  <a:srgbClr val="002060"/>
                </a:solidFill>
              </a:rPr>
              <a:t>C.</a:t>
            </a:r>
          </a:p>
          <a:p>
            <a:pPr marL="0" indent="0">
              <a:buNone/>
            </a:pPr>
            <a:r>
              <a:rPr lang="en-US" b="1" dirty="0" smtClean="0">
                <a:solidFill>
                  <a:srgbClr val="002060"/>
                </a:solidFill>
              </a:rPr>
              <a:t>D.</a:t>
            </a:r>
          </a:p>
          <a:p>
            <a:pPr marL="0" indent="0">
              <a:buNone/>
            </a:pPr>
            <a:r>
              <a:rPr lang="en-US" b="1" dirty="0" smtClean="0">
                <a:solidFill>
                  <a:srgbClr val="002060"/>
                </a:solidFill>
              </a:rPr>
              <a:t>E.</a:t>
            </a:r>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4"/>
          </p:nvPr>
        </p:nvSpPr>
        <p:spPr/>
        <p:txBody>
          <a:bodyPr/>
          <a:lstStyle/>
          <a:p>
            <a:fld id="{B5C08CA4-33CB-4B3E-B188-9314E3308F96}" type="slidenum">
              <a:rPr lang="en-US" smtClean="0"/>
              <a:t>31</a:t>
            </a:fld>
            <a:endParaRPr lang="en-US" dirty="0"/>
          </a:p>
        </p:txBody>
      </p:sp>
    </p:spTree>
    <p:extLst>
      <p:ext uri="{BB962C8B-B14F-4D97-AF65-F5344CB8AC3E}">
        <p14:creationId xmlns:p14="http://schemas.microsoft.com/office/powerpoint/2010/main" val="2966345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914400" y="414415"/>
            <a:ext cx="7718612" cy="1290918"/>
          </a:xfrm>
        </p:spPr>
        <p:txBody>
          <a:bodyPr>
            <a:normAutofit/>
          </a:bodyPr>
          <a:lstStyle/>
          <a:p>
            <a:pPr algn="ctr" eaLnBrk="1" hangingPunct="1"/>
            <a:r>
              <a:rPr lang="en-US" altLang="en-US" sz="3600" b="1" dirty="0">
                <a:solidFill>
                  <a:srgbClr val="FF0000"/>
                </a:solidFill>
                <a:latin typeface="Arial" panose="020B0604020202020204" pitchFamily="34" charset="0"/>
                <a:cs typeface="Arial" panose="020B0604020202020204" pitchFamily="34" charset="0"/>
              </a:rPr>
              <a:t>Job </a:t>
            </a:r>
            <a:r>
              <a:rPr lang="en-US" altLang="en-US" sz="3600" b="1" dirty="0" smtClean="0">
                <a:solidFill>
                  <a:srgbClr val="FF0000"/>
                </a:solidFill>
                <a:latin typeface="Arial" panose="020B0604020202020204" pitchFamily="34" charset="0"/>
                <a:cs typeface="Arial" panose="020B0604020202020204" pitchFamily="34" charset="0"/>
              </a:rPr>
              <a:t>Analysis</a:t>
            </a:r>
            <a:endParaRPr lang="en-US" altLang="en-US" sz="3200" b="1" dirty="0">
              <a:solidFill>
                <a:srgbClr val="FF0000"/>
              </a:solidFill>
              <a:latin typeface="Arial" panose="020B0604020202020204" pitchFamily="34" charset="0"/>
              <a:cs typeface="Arial" panose="020B0604020202020204" pitchFamily="34" charset="0"/>
            </a:endParaRPr>
          </a:p>
        </p:txBody>
      </p:sp>
      <p:sp>
        <p:nvSpPr>
          <p:cNvPr id="6149" name="Rectangle 3"/>
          <p:cNvSpPr>
            <a:spLocks noGrp="1" noChangeArrowheads="1"/>
          </p:cNvSpPr>
          <p:nvPr>
            <p:ph type="body" idx="1"/>
          </p:nvPr>
        </p:nvSpPr>
        <p:spPr>
          <a:xfrm>
            <a:off x="914400" y="1828800"/>
            <a:ext cx="8001000" cy="3810000"/>
          </a:xfrm>
        </p:spPr>
        <p:txBody>
          <a:bodyPr>
            <a:normAutofit/>
          </a:bodyPr>
          <a:lstStyle/>
          <a:p>
            <a:pPr marL="0" indent="0">
              <a:lnSpc>
                <a:spcPct val="90000"/>
              </a:lnSpc>
              <a:buNone/>
            </a:pPr>
            <a:r>
              <a:rPr lang="en-US" altLang="en-US" sz="2400" b="1" dirty="0">
                <a:solidFill>
                  <a:srgbClr val="002060"/>
                </a:solidFill>
                <a:latin typeface="Arial" panose="020B0604020202020204" pitchFamily="34" charset="0"/>
                <a:cs typeface="Arial" panose="020B0604020202020204" pitchFamily="34" charset="0"/>
              </a:rPr>
              <a:t>Definition: Systematically identifying tasks, duties and responsibilities expected to be performed in a job as well as competencies—knowledge, skills, and abilities (KSAs) employees need to be successful. </a:t>
            </a:r>
          </a:p>
          <a:p>
            <a:pPr marL="0" indent="0">
              <a:lnSpc>
                <a:spcPct val="90000"/>
              </a:lnSpc>
              <a:buNone/>
            </a:pPr>
            <a:endParaRPr lang="en-US" altLang="en-US" sz="2400" b="1" dirty="0">
              <a:solidFill>
                <a:srgbClr val="002060"/>
              </a:solidFill>
              <a:latin typeface="Arial" panose="020B0604020202020204" pitchFamily="34" charset="0"/>
              <a:cs typeface="Arial" panose="020B0604020202020204" pitchFamily="34" charset="0"/>
            </a:endParaRPr>
          </a:p>
          <a:p>
            <a:pPr marL="0" indent="0">
              <a:lnSpc>
                <a:spcPct val="90000"/>
              </a:lnSpc>
              <a:buNone/>
            </a:pPr>
            <a:r>
              <a:rPr lang="en-US" altLang="en-US" sz="2400" b="1" dirty="0">
                <a:solidFill>
                  <a:srgbClr val="002060"/>
                </a:solidFill>
                <a:latin typeface="Arial" panose="020B0604020202020204" pitchFamily="34" charset="0"/>
                <a:cs typeface="Arial" panose="020B0604020202020204" pitchFamily="34" charset="0"/>
              </a:rPr>
              <a:t>Outputs are:</a:t>
            </a:r>
          </a:p>
          <a:p>
            <a:pPr eaLnBrk="1" hangingPunct="1">
              <a:lnSpc>
                <a:spcPct val="90000"/>
              </a:lnSpc>
            </a:pPr>
            <a:r>
              <a:rPr lang="en-US" altLang="en-US" sz="2400" b="1" dirty="0">
                <a:solidFill>
                  <a:srgbClr val="002060"/>
                </a:solidFill>
                <a:latin typeface="Arial" panose="020B0604020202020204" pitchFamily="34" charset="0"/>
                <a:cs typeface="Arial" panose="020B0604020202020204" pitchFamily="34" charset="0"/>
              </a:rPr>
              <a:t>Job descriptions</a:t>
            </a:r>
          </a:p>
          <a:p>
            <a:pPr eaLnBrk="1" hangingPunct="1">
              <a:lnSpc>
                <a:spcPct val="90000"/>
              </a:lnSpc>
            </a:pPr>
            <a:r>
              <a:rPr lang="en-US" altLang="en-US" sz="2400" b="1" dirty="0">
                <a:solidFill>
                  <a:srgbClr val="002060"/>
                </a:solidFill>
                <a:latin typeface="Arial" panose="020B0604020202020204" pitchFamily="34" charset="0"/>
                <a:cs typeface="Arial" panose="020B0604020202020204" pitchFamily="34" charset="0"/>
              </a:rPr>
              <a:t>Job specifications</a:t>
            </a:r>
          </a:p>
          <a:p>
            <a:pPr eaLnBrk="1" hangingPunct="1">
              <a:lnSpc>
                <a:spcPct val="90000"/>
              </a:lnSpc>
              <a:buFont typeface="Wingdings" pitchFamily="2" charset="2"/>
              <a:buNone/>
            </a:pPr>
            <a:endParaRPr lang="en-US" altLang="en-US" dirty="0"/>
          </a:p>
        </p:txBody>
      </p:sp>
      <p:sp>
        <p:nvSpPr>
          <p:cNvPr id="3" name="Slide Number Placeholder 2">
            <a:extLst>
              <a:ext uri="{FF2B5EF4-FFF2-40B4-BE49-F238E27FC236}">
                <a16:creationId xmlns="" xmlns:a16="http://schemas.microsoft.com/office/drawing/2014/main" id="{448BA5D1-811E-43E6-BF38-9B89D69E3433}"/>
              </a:ext>
            </a:extLst>
          </p:cNvPr>
          <p:cNvSpPr>
            <a:spLocks noGrp="1"/>
          </p:cNvSpPr>
          <p:nvPr>
            <p:ph type="sldNum" sz="quarter" idx="4"/>
          </p:nvPr>
        </p:nvSpPr>
        <p:spPr/>
        <p:txBody>
          <a:bodyPr/>
          <a:lstStyle/>
          <a:p>
            <a:fld id="{B5C08CA4-33CB-4B3E-B188-9314E3308F96}" type="slidenum">
              <a:rPr lang="en-US" smtClean="0"/>
              <a:t>32</a:t>
            </a:fld>
            <a:endParaRPr lang="en-US" dirty="0"/>
          </a:p>
        </p:txBody>
      </p:sp>
    </p:spTree>
    <p:extLst>
      <p:ext uri="{BB962C8B-B14F-4D97-AF65-F5344CB8AC3E}">
        <p14:creationId xmlns:p14="http://schemas.microsoft.com/office/powerpoint/2010/main" val="3439915089"/>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52E307E-C175-4739-A28C-9152E5CE8E6D}"/>
              </a:ext>
            </a:extLst>
          </p:cNvPr>
          <p:cNvSpPr>
            <a:spLocks noGrp="1"/>
          </p:cNvSpPr>
          <p:nvPr>
            <p:ph type="title"/>
          </p:nvPr>
        </p:nvSpPr>
        <p:spPr>
          <a:xfrm>
            <a:off x="838200" y="339437"/>
            <a:ext cx="7709648" cy="1143000"/>
          </a:xfrm>
        </p:spPr>
        <p:txBody>
          <a:bodyPr>
            <a:noAutofit/>
          </a:bodyPr>
          <a:lstStyle/>
          <a:p>
            <a:r>
              <a:rPr lang="en-US" sz="3600" b="1" dirty="0">
                <a:solidFill>
                  <a:srgbClr val="C00000"/>
                </a:solidFill>
                <a:latin typeface="Arial" panose="020B0604020202020204" pitchFamily="34" charset="0"/>
                <a:cs typeface="Arial" panose="020B0604020202020204" pitchFamily="34" charset="0"/>
              </a:rPr>
              <a:t>Job Descriptions and Job Specifications</a:t>
            </a:r>
          </a:p>
        </p:txBody>
      </p:sp>
      <p:sp>
        <p:nvSpPr>
          <p:cNvPr id="3" name="Content Placeholder 2">
            <a:extLst>
              <a:ext uri="{FF2B5EF4-FFF2-40B4-BE49-F238E27FC236}">
                <a16:creationId xmlns="" xmlns:a16="http://schemas.microsoft.com/office/drawing/2014/main" id="{14788598-6684-47E2-AAB9-B5E6AE177C4B}"/>
              </a:ext>
            </a:extLst>
          </p:cNvPr>
          <p:cNvSpPr>
            <a:spLocks noGrp="1"/>
          </p:cNvSpPr>
          <p:nvPr>
            <p:ph idx="1"/>
          </p:nvPr>
        </p:nvSpPr>
        <p:spPr>
          <a:xfrm>
            <a:off x="838200" y="1600200"/>
            <a:ext cx="7848600" cy="4571999"/>
          </a:xfrm>
        </p:spPr>
        <p:txBody>
          <a:bodyPr>
            <a:normAutofit/>
          </a:bodyPr>
          <a:lstStyle/>
          <a:p>
            <a:r>
              <a:rPr lang="en-US" sz="2400" b="1" dirty="0">
                <a:solidFill>
                  <a:srgbClr val="002060"/>
                </a:solidFill>
                <a:latin typeface="Arial" panose="020B0604020202020204" pitchFamily="34" charset="0"/>
                <a:cs typeface="Arial" panose="020B0604020202020204" pitchFamily="34" charset="0"/>
              </a:rPr>
              <a:t>Job descriptions: written summaries of the specific tasks, responsibilities, and working conditions of a job</a:t>
            </a:r>
          </a:p>
          <a:p>
            <a:endParaRPr lang="en-US" sz="2400" b="1" dirty="0" smtClean="0">
              <a:solidFill>
                <a:srgbClr val="002060"/>
              </a:solidFill>
              <a:latin typeface="Arial" panose="020B0604020202020204" pitchFamily="34" charset="0"/>
              <a:cs typeface="Arial" panose="020B0604020202020204" pitchFamily="34" charset="0"/>
            </a:endParaRPr>
          </a:p>
          <a:p>
            <a:r>
              <a:rPr lang="en-US" sz="2400" b="1" dirty="0" smtClean="0">
                <a:solidFill>
                  <a:srgbClr val="002060"/>
                </a:solidFill>
                <a:latin typeface="Arial" panose="020B0604020202020204" pitchFamily="34" charset="0"/>
                <a:cs typeface="Arial" panose="020B0604020202020204" pitchFamily="34" charset="0"/>
              </a:rPr>
              <a:t>Job </a:t>
            </a:r>
            <a:r>
              <a:rPr lang="en-US" sz="2400" b="1" dirty="0">
                <a:solidFill>
                  <a:srgbClr val="002060"/>
                </a:solidFill>
                <a:latin typeface="Arial" panose="020B0604020202020204" pitchFamily="34" charset="0"/>
                <a:cs typeface="Arial" panose="020B0604020202020204" pitchFamily="34" charset="0"/>
              </a:rPr>
              <a:t>specifications: the specific competencies a jobholder must possess to be able to perform a job successfully</a:t>
            </a:r>
          </a:p>
          <a:p>
            <a:endParaRPr lang="en-US" sz="2400" b="1" dirty="0" smtClean="0">
              <a:solidFill>
                <a:srgbClr val="002060"/>
              </a:solidFill>
              <a:latin typeface="Arial" panose="020B0604020202020204" pitchFamily="34" charset="0"/>
              <a:cs typeface="Arial" panose="020B0604020202020204" pitchFamily="34" charset="0"/>
            </a:endParaRPr>
          </a:p>
          <a:p>
            <a:r>
              <a:rPr lang="en-US" sz="2400" b="1" dirty="0" smtClean="0">
                <a:solidFill>
                  <a:srgbClr val="002060"/>
                </a:solidFill>
                <a:latin typeface="Arial" panose="020B0604020202020204" pitchFamily="34" charset="0"/>
                <a:cs typeface="Arial" panose="020B0604020202020204" pitchFamily="34" charset="0"/>
              </a:rPr>
              <a:t>Usually </a:t>
            </a:r>
            <a:r>
              <a:rPr lang="en-US" sz="2400" b="1" dirty="0">
                <a:solidFill>
                  <a:srgbClr val="002060"/>
                </a:solidFill>
                <a:latin typeface="Arial" panose="020B0604020202020204" pitchFamily="34" charset="0"/>
                <a:cs typeface="Arial" panose="020B0604020202020204" pitchFamily="34" charset="0"/>
              </a:rPr>
              <a:t>combined into a single document </a:t>
            </a:r>
          </a:p>
          <a:p>
            <a:pPr marL="0" indent="0">
              <a:buNone/>
            </a:pPr>
            <a:endParaRPr lang="en-US" sz="2400" b="1" dirty="0" smtClean="0">
              <a:solidFill>
                <a:srgbClr val="002060"/>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 xmlns:a16="http://schemas.microsoft.com/office/drawing/2014/main" id="{18ECBDA9-1144-4814-8F82-A6B2EF225234}"/>
              </a:ext>
            </a:extLst>
          </p:cNvPr>
          <p:cNvSpPr>
            <a:spLocks noGrp="1"/>
          </p:cNvSpPr>
          <p:nvPr>
            <p:ph type="sldNum" sz="quarter" idx="4"/>
          </p:nvPr>
        </p:nvSpPr>
        <p:spPr/>
        <p:txBody>
          <a:bodyPr/>
          <a:lstStyle/>
          <a:p>
            <a:fld id="{B5C08CA4-33CB-4B3E-B188-9314E3308F96}" type="slidenum">
              <a:rPr lang="en-US" smtClean="0"/>
              <a:t>33</a:t>
            </a:fld>
            <a:endParaRPr lang="en-US" dirty="0"/>
          </a:p>
        </p:txBody>
      </p:sp>
    </p:spTree>
    <p:extLst>
      <p:ext uri="{BB962C8B-B14F-4D97-AF65-F5344CB8AC3E}">
        <p14:creationId xmlns:p14="http://schemas.microsoft.com/office/powerpoint/2010/main" val="36748673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a:xfrm>
            <a:off x="0" y="296771"/>
            <a:ext cx="9144000" cy="1143000"/>
          </a:xfrm>
        </p:spPr>
        <p:txBody>
          <a:bodyPr>
            <a:normAutofit/>
          </a:bodyPr>
          <a:lstStyle/>
          <a:p>
            <a:pPr algn="ctr" eaLnBrk="1" hangingPunct="1"/>
            <a:r>
              <a:rPr lang="en-US" altLang="ko-KR" sz="3400" b="1" dirty="0">
                <a:solidFill>
                  <a:srgbClr val="C00000"/>
                </a:solidFill>
                <a:latin typeface="Arial" panose="020B0604020202020204" pitchFamily="34" charset="0"/>
                <a:ea typeface="굴림" pitchFamily="50" charset="-127"/>
                <a:cs typeface="Arial" panose="020B0604020202020204" pitchFamily="34" charset="0"/>
              </a:rPr>
              <a:t>Job Design: </a:t>
            </a:r>
            <a:r>
              <a:rPr lang="en-US" altLang="en-US" sz="3400" b="1" dirty="0">
                <a:solidFill>
                  <a:srgbClr val="C00000"/>
                </a:solidFill>
                <a:latin typeface="Arial" panose="020B0604020202020204" pitchFamily="34" charset="0"/>
                <a:cs typeface="Arial" panose="020B0604020202020204" pitchFamily="34" charset="0"/>
              </a:rPr>
              <a:t>Efficiency Approach </a:t>
            </a:r>
            <a:r>
              <a:rPr lang="en-US" altLang="en-US" sz="3000" b="1" dirty="0">
                <a:solidFill>
                  <a:srgbClr val="C00000"/>
                </a:solidFill>
                <a:latin typeface="Arial" panose="020B0604020202020204" pitchFamily="34" charset="0"/>
                <a:cs typeface="Arial" panose="020B0604020202020204" pitchFamily="34" charset="0"/>
              </a:rPr>
              <a:t>(1 of 2)</a:t>
            </a:r>
          </a:p>
        </p:txBody>
      </p:sp>
      <p:sp>
        <p:nvSpPr>
          <p:cNvPr id="9221" name="Rectangle 3"/>
          <p:cNvSpPr>
            <a:spLocks noGrp="1" noChangeArrowheads="1"/>
          </p:cNvSpPr>
          <p:nvPr>
            <p:ph idx="1"/>
          </p:nvPr>
        </p:nvSpPr>
        <p:spPr>
          <a:xfrm>
            <a:off x="0" y="1600201"/>
            <a:ext cx="9144000" cy="4191000"/>
          </a:xfrm>
        </p:spPr>
        <p:txBody>
          <a:bodyPr>
            <a:normAutofit/>
          </a:bodyPr>
          <a:lstStyle/>
          <a:p>
            <a:pPr marL="0" indent="0" eaLnBrk="1" hangingPunct="1">
              <a:buNone/>
            </a:pPr>
            <a:r>
              <a:rPr lang="en-US" altLang="en-US" sz="2400" b="1" dirty="0">
                <a:solidFill>
                  <a:srgbClr val="002060"/>
                </a:solidFill>
                <a:latin typeface="Arial" panose="020B0604020202020204" pitchFamily="34" charset="0"/>
                <a:cs typeface="Arial" panose="020B0604020202020204" pitchFamily="34" charset="0"/>
              </a:rPr>
              <a:t>Key goal is to maximize efficiency; emphasizes standardization of production processes</a:t>
            </a:r>
          </a:p>
          <a:p>
            <a:pPr marL="295275" indent="-295275" eaLnBrk="1" hangingPunct="1"/>
            <a:r>
              <a:rPr lang="en-US" altLang="en-US" sz="2400" b="1" dirty="0">
                <a:solidFill>
                  <a:srgbClr val="002060"/>
                </a:solidFill>
                <a:latin typeface="Arial" panose="020B0604020202020204" pitchFamily="34" charset="0"/>
                <a:cs typeface="Arial" panose="020B0604020202020204" pitchFamily="34" charset="0"/>
              </a:rPr>
              <a:t>Time and motion studies systematic evaluation of the most basic elements of the tasks that complete a job</a:t>
            </a:r>
          </a:p>
          <a:p>
            <a:pPr marL="295275" indent="-295275" eaLnBrk="1" hangingPunct="1"/>
            <a:r>
              <a:rPr lang="en-US" altLang="en-US" sz="2400" b="1" dirty="0">
                <a:solidFill>
                  <a:srgbClr val="002060"/>
                </a:solidFill>
                <a:latin typeface="Arial" panose="020B0604020202020204" pitchFamily="34" charset="0"/>
                <a:cs typeface="Arial" panose="020B0604020202020204" pitchFamily="34" charset="0"/>
              </a:rPr>
              <a:t>Job specialization the process of identifying the core elements of a job</a:t>
            </a:r>
          </a:p>
          <a:p>
            <a:pPr marL="295275" indent="-295275"/>
            <a:r>
              <a:rPr lang="en-US" altLang="en-US" sz="2400" b="1" dirty="0">
                <a:solidFill>
                  <a:srgbClr val="002060"/>
                </a:solidFill>
                <a:latin typeface="Arial" panose="020B0604020202020204" pitchFamily="34" charset="0"/>
                <a:cs typeface="Arial" panose="020B0604020202020204" pitchFamily="34" charset="0"/>
              </a:rPr>
              <a:t>Repetition increased skill and speed</a:t>
            </a:r>
          </a:p>
          <a:p>
            <a:pPr marL="295275" indent="-295275"/>
            <a:r>
              <a:rPr lang="en-US" altLang="en-US" sz="2400" b="1" dirty="0">
                <a:solidFill>
                  <a:srgbClr val="002060"/>
                </a:solidFill>
                <a:latin typeface="Arial" panose="020B0604020202020204" pitchFamily="34" charset="0"/>
                <a:cs typeface="Arial" panose="020B0604020202020204" pitchFamily="34" charset="0"/>
              </a:rPr>
              <a:t>Job simplification removing decision-making authority from employees and placed it with a supervisor</a:t>
            </a:r>
          </a:p>
          <a:p>
            <a:pPr marL="0" indent="0" eaLnBrk="1" hangingPunct="1">
              <a:buNone/>
            </a:pPr>
            <a:endParaRPr lang="en-US" altLang="en-US" sz="2600" b="1" dirty="0">
              <a:solidFill>
                <a:srgbClr val="002060"/>
              </a:solidFill>
            </a:endParaRPr>
          </a:p>
        </p:txBody>
      </p:sp>
      <p:sp>
        <p:nvSpPr>
          <p:cNvPr id="3" name="Slide Number Placeholder 2">
            <a:extLst>
              <a:ext uri="{FF2B5EF4-FFF2-40B4-BE49-F238E27FC236}">
                <a16:creationId xmlns="" xmlns:a16="http://schemas.microsoft.com/office/drawing/2014/main" id="{50D1DC56-C507-465B-91CC-D54D4BDB489A}"/>
              </a:ext>
            </a:extLst>
          </p:cNvPr>
          <p:cNvSpPr>
            <a:spLocks noGrp="1"/>
          </p:cNvSpPr>
          <p:nvPr>
            <p:ph type="sldNum" sz="quarter" idx="4"/>
          </p:nvPr>
        </p:nvSpPr>
        <p:spPr/>
        <p:txBody>
          <a:bodyPr/>
          <a:lstStyle/>
          <a:p>
            <a:fld id="{B5C08CA4-33CB-4B3E-B188-9314E3308F96}" type="slidenum">
              <a:rPr lang="en-US" smtClean="0"/>
              <a:t>34</a:t>
            </a:fld>
            <a:endParaRPr lang="en-US" dirty="0"/>
          </a:p>
        </p:txBody>
      </p:sp>
    </p:spTree>
    <p:extLst>
      <p:ext uri="{BB962C8B-B14F-4D97-AF65-F5344CB8AC3E}">
        <p14:creationId xmlns:p14="http://schemas.microsoft.com/office/powerpoint/2010/main" val="22468998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457200" y="304800"/>
            <a:ext cx="8686800" cy="990600"/>
          </a:xfrm>
        </p:spPr>
        <p:txBody>
          <a:bodyPr>
            <a:normAutofit/>
          </a:bodyPr>
          <a:lstStyle/>
          <a:p>
            <a:pPr algn="ctr" eaLnBrk="1" hangingPunct="1"/>
            <a:r>
              <a:rPr lang="en-US" altLang="ko-KR" sz="2800" b="1" dirty="0">
                <a:solidFill>
                  <a:srgbClr val="C00000"/>
                </a:solidFill>
                <a:latin typeface="Arial" panose="020B0604020202020204" pitchFamily="34" charset="0"/>
                <a:ea typeface="굴림" pitchFamily="50" charset="-127"/>
                <a:cs typeface="Arial" panose="020B0604020202020204" pitchFamily="34" charset="0"/>
              </a:rPr>
              <a:t>Job Design: </a:t>
            </a:r>
            <a:r>
              <a:rPr lang="en-US" altLang="en-US" sz="2800" b="1" dirty="0">
                <a:solidFill>
                  <a:srgbClr val="C00000"/>
                </a:solidFill>
                <a:latin typeface="Arial" panose="020B0604020202020204" pitchFamily="34" charset="0"/>
                <a:cs typeface="Arial" panose="020B0604020202020204" pitchFamily="34" charset="0"/>
              </a:rPr>
              <a:t>Motivational Approach (2 of 2)</a:t>
            </a:r>
          </a:p>
        </p:txBody>
      </p:sp>
      <p:sp>
        <p:nvSpPr>
          <p:cNvPr id="13316" name="Rectangle 3"/>
          <p:cNvSpPr>
            <a:spLocks noGrp="1" noChangeArrowheads="1"/>
          </p:cNvSpPr>
          <p:nvPr>
            <p:ph type="body" idx="1"/>
          </p:nvPr>
        </p:nvSpPr>
        <p:spPr>
          <a:xfrm>
            <a:off x="457200" y="1447800"/>
            <a:ext cx="8229600" cy="4454525"/>
          </a:xfrm>
        </p:spPr>
        <p:txBody>
          <a:bodyPr>
            <a:normAutofit/>
          </a:bodyPr>
          <a:lstStyle/>
          <a:p>
            <a:r>
              <a:rPr lang="en-US" altLang="en-US" sz="2400" b="1" dirty="0">
                <a:solidFill>
                  <a:srgbClr val="002060"/>
                </a:solidFill>
                <a:latin typeface="Arial" panose="020B0604020202020204" pitchFamily="34" charset="0"/>
                <a:cs typeface="Arial" panose="020B0604020202020204" pitchFamily="34" charset="0"/>
              </a:rPr>
              <a:t>Maximizes employee’s drive to work as hard as possible</a:t>
            </a:r>
          </a:p>
          <a:p>
            <a:r>
              <a:rPr lang="en-US" altLang="en-US" sz="2400" b="1" dirty="0">
                <a:solidFill>
                  <a:srgbClr val="002060"/>
                </a:solidFill>
                <a:latin typeface="Arial" panose="020B0604020202020204" pitchFamily="34" charset="0"/>
                <a:cs typeface="Arial" panose="020B0604020202020204" pitchFamily="34" charset="0"/>
              </a:rPr>
              <a:t>Focuses on making jobs more interesting, challenging and complex to encourage employees to want to work as effectively and efficiently as they can</a:t>
            </a:r>
          </a:p>
          <a:p>
            <a:pPr eaLnBrk="1" hangingPunct="1">
              <a:buFont typeface="Wingdings" pitchFamily="2" charset="2"/>
              <a:buNone/>
            </a:pPr>
            <a:endParaRPr lang="en-US" altLang="en-US" sz="2400" b="1" dirty="0">
              <a:solidFill>
                <a:srgbClr val="002060"/>
              </a:solidFill>
              <a:latin typeface="Arial" panose="020B0604020202020204" pitchFamily="34" charset="0"/>
              <a:cs typeface="Arial" panose="020B0604020202020204" pitchFamily="34" charset="0"/>
            </a:endParaRPr>
          </a:p>
          <a:p>
            <a:pPr eaLnBrk="1" hangingPunct="1">
              <a:buFont typeface="Wingdings" pitchFamily="2" charset="2"/>
              <a:buNone/>
            </a:pPr>
            <a:r>
              <a:rPr lang="en-US" altLang="en-US" sz="2400" b="1" dirty="0">
                <a:solidFill>
                  <a:srgbClr val="002060"/>
                </a:solidFill>
                <a:latin typeface="Arial" panose="020B0604020202020204" pitchFamily="34" charset="0"/>
                <a:cs typeface="Arial" panose="020B0604020202020204" pitchFamily="34" charset="0"/>
              </a:rPr>
              <a:t>Job Characteristics Model</a:t>
            </a:r>
            <a:r>
              <a:rPr lang="en-US" altLang="ko-KR" sz="2400" b="1" i="1" dirty="0">
                <a:solidFill>
                  <a:srgbClr val="002060"/>
                </a:solidFill>
                <a:latin typeface="Arial" panose="020B0604020202020204" pitchFamily="34" charset="0"/>
                <a:ea typeface="굴림" pitchFamily="50" charset="-127"/>
                <a:cs typeface="Arial" panose="020B0604020202020204" pitchFamily="34" charset="0"/>
              </a:rPr>
              <a:t> </a:t>
            </a:r>
            <a:r>
              <a:rPr lang="en-US" altLang="en-US" sz="2400" b="1" i="1" dirty="0">
                <a:solidFill>
                  <a:srgbClr val="002060"/>
                </a:solidFill>
                <a:latin typeface="Arial" panose="020B0604020202020204" pitchFamily="34" charset="0"/>
                <a:cs typeface="Arial" panose="020B0604020202020204" pitchFamily="34" charset="0"/>
              </a:rPr>
              <a:t>—</a:t>
            </a:r>
            <a:r>
              <a:rPr lang="en-US" altLang="ko-KR" sz="2400" b="1" i="1" dirty="0">
                <a:solidFill>
                  <a:srgbClr val="002060"/>
                </a:solidFill>
                <a:latin typeface="Arial" panose="020B0604020202020204" pitchFamily="34" charset="0"/>
                <a:ea typeface="굴림" pitchFamily="50" charset="-127"/>
                <a:cs typeface="Arial" panose="020B0604020202020204" pitchFamily="34" charset="0"/>
              </a:rPr>
              <a:t> </a:t>
            </a:r>
            <a:r>
              <a:rPr lang="en-US" altLang="en-US" sz="2400" b="1" dirty="0">
                <a:solidFill>
                  <a:srgbClr val="002060"/>
                </a:solidFill>
                <a:latin typeface="Arial" panose="020B0604020202020204" pitchFamily="34" charset="0"/>
                <a:cs typeface="Arial" panose="020B0604020202020204" pitchFamily="34" charset="0"/>
              </a:rPr>
              <a:t>identified 5 job dimensions and 3 psychological states that affect motivation and satisfaction as well as absenteeism, turnover, and productivity</a:t>
            </a:r>
            <a:endParaRPr lang="en-US" altLang="ko-KR" sz="2400" b="1" dirty="0">
              <a:solidFill>
                <a:srgbClr val="002060"/>
              </a:solidFill>
              <a:latin typeface="Arial" panose="020B0604020202020204" pitchFamily="34" charset="0"/>
              <a:ea typeface="굴림" pitchFamily="50" charset="-127"/>
              <a:cs typeface="Arial" panose="020B0604020202020204" pitchFamily="34" charset="0"/>
            </a:endParaRPr>
          </a:p>
          <a:p>
            <a:pPr marL="742950" lvl="1" indent="-285750" eaLnBrk="1" hangingPunct="1">
              <a:buFontTx/>
              <a:buChar char="•"/>
            </a:pPr>
            <a:endParaRPr lang="en-US" altLang="en-US" sz="2400" dirty="0"/>
          </a:p>
        </p:txBody>
      </p:sp>
      <p:sp>
        <p:nvSpPr>
          <p:cNvPr id="3" name="Slide Number Placeholder 2">
            <a:extLst>
              <a:ext uri="{FF2B5EF4-FFF2-40B4-BE49-F238E27FC236}">
                <a16:creationId xmlns="" xmlns:a16="http://schemas.microsoft.com/office/drawing/2014/main" id="{85E2C986-DEAE-4A1B-9617-1D775928DD4A}"/>
              </a:ext>
            </a:extLst>
          </p:cNvPr>
          <p:cNvSpPr>
            <a:spLocks noGrp="1"/>
          </p:cNvSpPr>
          <p:nvPr>
            <p:ph type="sldNum" sz="quarter" idx="4"/>
          </p:nvPr>
        </p:nvSpPr>
        <p:spPr/>
        <p:txBody>
          <a:bodyPr/>
          <a:lstStyle/>
          <a:p>
            <a:fld id="{B5C08CA4-33CB-4B3E-B188-9314E3308F96}" type="slidenum">
              <a:rPr lang="en-US" smtClean="0"/>
              <a:t>35</a:t>
            </a:fld>
            <a:endParaRPr lang="en-US" dirty="0"/>
          </a:p>
        </p:txBody>
      </p:sp>
    </p:spTree>
    <p:extLst>
      <p:ext uri="{BB962C8B-B14F-4D97-AF65-F5344CB8AC3E}">
        <p14:creationId xmlns:p14="http://schemas.microsoft.com/office/powerpoint/2010/main" val="20172159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a:extLst>
              <a:ext uri="{FF2B5EF4-FFF2-40B4-BE49-F238E27FC236}">
                <a16:creationId xmlns="" xmlns:a16="http://schemas.microsoft.com/office/drawing/2014/main" id="{2C3A5417-E936-4522-BF24-2F5A105E008A}"/>
              </a:ext>
            </a:extLst>
          </p:cNvPr>
          <p:cNvSpPr>
            <a:spLocks noGrp="1"/>
          </p:cNvSpPr>
          <p:nvPr>
            <p:ph type="title"/>
          </p:nvPr>
        </p:nvSpPr>
        <p:spPr>
          <a:xfrm>
            <a:off x="457200" y="274638"/>
            <a:ext cx="8229600" cy="1035050"/>
          </a:xfrm>
        </p:spPr>
        <p:txBody>
          <a:bodyPr>
            <a:normAutofit fontScale="90000"/>
          </a:bodyPr>
          <a:lstStyle/>
          <a:p>
            <a:pPr algn="l"/>
            <a:r>
              <a:rPr lang="en-US" sz="4000" dirty="0">
                <a:latin typeface="Arial" panose="020B0604020202020204" pitchFamily="34" charset="0"/>
                <a:cs typeface="Arial" panose="020B0604020202020204" pitchFamily="34" charset="0"/>
              </a:rPr>
              <a:t>EXHIBIT 4.3</a:t>
            </a:r>
            <a:r>
              <a:rPr lang="en-US" sz="3600" dirty="0">
                <a:latin typeface="Arial" panose="020B0604020202020204" pitchFamily="34" charset="0"/>
                <a:cs typeface="Arial" panose="020B0604020202020204" pitchFamily="34" charset="0"/>
              </a:rPr>
              <a:t/>
            </a:r>
            <a:br>
              <a:rPr lang="en-US" sz="3600" dirty="0">
                <a:latin typeface="Arial" panose="020B0604020202020204" pitchFamily="34" charset="0"/>
                <a:cs typeface="Arial" panose="020B0604020202020204" pitchFamily="34" charset="0"/>
              </a:rPr>
            </a:br>
            <a:r>
              <a:rPr lang="en-US" sz="2700" dirty="0">
                <a:latin typeface="Arial" panose="020B0604020202020204" pitchFamily="34" charset="0"/>
                <a:cs typeface="Arial" panose="020B0604020202020204" pitchFamily="34" charset="0"/>
              </a:rPr>
              <a:t>The Job Characteristics Model</a:t>
            </a:r>
            <a:endParaRPr lang="en-IN" sz="2700" dirty="0">
              <a:latin typeface="Arial" panose="020B0604020202020204" pitchFamily="34" charset="0"/>
              <a:cs typeface="Arial" panose="020B0604020202020204" pitchFamily="34" charset="0"/>
            </a:endParaRPr>
          </a:p>
        </p:txBody>
      </p:sp>
      <p:pic>
        <p:nvPicPr>
          <p:cNvPr id="5" name="Picture 4" descr="The figure shows the block diagram of the job characteristics model. ">
            <a:extLst>
              <a:ext uri="{FF2B5EF4-FFF2-40B4-BE49-F238E27FC236}">
                <a16:creationId xmlns="" xmlns:a16="http://schemas.microsoft.com/office/drawing/2014/main" id="{5EE9E10C-6528-4C1D-BBF4-2DBE23364889}"/>
              </a:ext>
            </a:extLst>
          </p:cNvPr>
          <p:cNvPicPr>
            <a:picLocks noChangeAspect="1"/>
          </p:cNvPicPr>
          <p:nvPr/>
        </p:nvPicPr>
        <p:blipFill>
          <a:blip r:embed="rId3"/>
          <a:stretch>
            <a:fillRect/>
          </a:stretch>
        </p:blipFill>
        <p:spPr>
          <a:xfrm>
            <a:off x="0" y="914400"/>
            <a:ext cx="8915400" cy="4830762"/>
          </a:xfrm>
          <a:prstGeom prst="rect">
            <a:avLst/>
          </a:prstGeom>
        </p:spPr>
      </p:pic>
      <p:sp>
        <p:nvSpPr>
          <p:cNvPr id="3" name="Slide Number Placeholder 2">
            <a:extLst>
              <a:ext uri="{FF2B5EF4-FFF2-40B4-BE49-F238E27FC236}">
                <a16:creationId xmlns="" xmlns:a16="http://schemas.microsoft.com/office/drawing/2014/main" id="{1FEE5554-10AD-495F-A6AD-9B0A3E664022}"/>
              </a:ext>
            </a:extLst>
          </p:cNvPr>
          <p:cNvSpPr>
            <a:spLocks noGrp="1"/>
          </p:cNvSpPr>
          <p:nvPr>
            <p:ph type="sldNum" sz="quarter" idx="12"/>
          </p:nvPr>
        </p:nvSpPr>
        <p:spPr/>
        <p:txBody>
          <a:bodyPr/>
          <a:lstStyle/>
          <a:p>
            <a:fld id="{B5C08CA4-33CB-4B3E-B188-9314E3308F96}" type="slidenum">
              <a:rPr lang="en-US" smtClean="0"/>
              <a:t>36</a:t>
            </a:fld>
            <a:endParaRPr lang="en-US" dirty="0"/>
          </a:p>
        </p:txBody>
      </p:sp>
    </p:spTree>
    <p:extLst>
      <p:ext uri="{BB962C8B-B14F-4D97-AF65-F5344CB8AC3E}">
        <p14:creationId xmlns:p14="http://schemas.microsoft.com/office/powerpoint/2010/main" val="37450670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11C608-7205-42F2-967D-04AFA279CFE2}"/>
              </a:ext>
            </a:extLst>
          </p:cNvPr>
          <p:cNvSpPr>
            <a:spLocks noGrp="1"/>
          </p:cNvSpPr>
          <p:nvPr>
            <p:ph type="title"/>
          </p:nvPr>
        </p:nvSpPr>
        <p:spPr>
          <a:xfrm>
            <a:off x="838200" y="381000"/>
            <a:ext cx="7848599" cy="1371599"/>
          </a:xfrm>
        </p:spPr>
        <p:txBody>
          <a:bodyPr>
            <a:normAutofit/>
          </a:bodyPr>
          <a:lstStyle/>
          <a:p>
            <a:r>
              <a:rPr lang="en-US" sz="3600" b="1" dirty="0">
                <a:solidFill>
                  <a:srgbClr val="C00000"/>
                </a:solidFill>
                <a:latin typeface="Arial" panose="020B0604020202020204" pitchFamily="34" charset="0"/>
                <a:cs typeface="Arial" panose="020B0604020202020204" pitchFamily="34" charset="0"/>
              </a:rPr>
              <a:t>Growth Need Strength</a:t>
            </a:r>
          </a:p>
        </p:txBody>
      </p:sp>
      <p:sp>
        <p:nvSpPr>
          <p:cNvPr id="3" name="Content Placeholder 2">
            <a:extLst>
              <a:ext uri="{FF2B5EF4-FFF2-40B4-BE49-F238E27FC236}">
                <a16:creationId xmlns="" xmlns:a16="http://schemas.microsoft.com/office/drawing/2014/main" id="{E770A0AB-D578-4803-88CC-D09C60270426}"/>
              </a:ext>
            </a:extLst>
          </p:cNvPr>
          <p:cNvSpPr>
            <a:spLocks noGrp="1"/>
          </p:cNvSpPr>
          <p:nvPr>
            <p:ph idx="1"/>
          </p:nvPr>
        </p:nvSpPr>
        <p:spPr>
          <a:xfrm>
            <a:off x="0" y="2286000"/>
            <a:ext cx="9067800" cy="2743200"/>
          </a:xfrm>
        </p:spPr>
        <p:txBody>
          <a:bodyPr>
            <a:normAutofit/>
          </a:bodyPr>
          <a:lstStyle/>
          <a:p>
            <a:pPr marL="0" indent="0">
              <a:buNone/>
            </a:pPr>
            <a:r>
              <a:rPr lang="en-US" sz="2400" b="1" dirty="0">
                <a:solidFill>
                  <a:srgbClr val="002060"/>
                </a:solidFill>
                <a:latin typeface="Arial" panose="020B0604020202020204" pitchFamily="34" charset="0"/>
                <a:cs typeface="Arial" panose="020B0604020202020204" pitchFamily="34" charset="0"/>
              </a:rPr>
              <a:t>Growth need strength is the extent to which individuals feel a need to learn and be challenged, a need to develop their skills beyond where they currently are, and a strong need for </a:t>
            </a:r>
            <a:r>
              <a:rPr lang="en-US" sz="2400" b="1" dirty="0" smtClean="0">
                <a:solidFill>
                  <a:srgbClr val="002060"/>
                </a:solidFill>
                <a:latin typeface="Arial" panose="020B0604020202020204" pitchFamily="34" charset="0"/>
                <a:cs typeface="Arial" panose="020B0604020202020204" pitchFamily="34" charset="0"/>
              </a:rPr>
              <a:t>accomplishment</a:t>
            </a:r>
          </a:p>
          <a:p>
            <a:pPr marL="0" indent="0">
              <a:buNone/>
            </a:pPr>
            <a:endParaRPr lang="en-US" sz="2400" b="1" dirty="0">
              <a:solidFill>
                <a:srgbClr val="002060"/>
              </a:solidFill>
              <a:latin typeface="Arial" panose="020B0604020202020204" pitchFamily="34" charset="0"/>
              <a:cs typeface="Arial" panose="020B0604020202020204" pitchFamily="34" charset="0"/>
            </a:endParaRPr>
          </a:p>
          <a:p>
            <a:pPr marL="0" indent="0">
              <a:buNone/>
            </a:pPr>
            <a:r>
              <a:rPr lang="en-US" sz="2400" b="1" dirty="0" smtClean="0">
                <a:solidFill>
                  <a:srgbClr val="002060"/>
                </a:solidFill>
                <a:latin typeface="Arial" panose="020B0604020202020204" pitchFamily="34" charset="0"/>
                <a:cs typeface="Arial" panose="020B0604020202020204" pitchFamily="34" charset="0"/>
              </a:rPr>
              <a:t>a.k.a.   avoiding extreme boredom</a:t>
            </a:r>
            <a:endParaRPr lang="en-US" sz="2400" b="1" dirty="0">
              <a:solidFill>
                <a:srgbClr val="002060"/>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 xmlns:a16="http://schemas.microsoft.com/office/drawing/2014/main" id="{6C501F20-82B1-45AD-8B44-0DBD1DD3C02A}"/>
              </a:ext>
            </a:extLst>
          </p:cNvPr>
          <p:cNvSpPr>
            <a:spLocks noGrp="1"/>
          </p:cNvSpPr>
          <p:nvPr>
            <p:ph type="sldNum" sz="quarter" idx="4"/>
          </p:nvPr>
        </p:nvSpPr>
        <p:spPr/>
        <p:txBody>
          <a:bodyPr/>
          <a:lstStyle/>
          <a:p>
            <a:fld id="{B5C08CA4-33CB-4B3E-B188-9314E3308F96}" type="slidenum">
              <a:rPr lang="en-US" smtClean="0"/>
              <a:t>37</a:t>
            </a:fld>
            <a:endParaRPr lang="en-US" dirty="0"/>
          </a:p>
        </p:txBody>
      </p:sp>
    </p:spTree>
    <p:extLst>
      <p:ext uri="{BB962C8B-B14F-4D97-AF65-F5344CB8AC3E}">
        <p14:creationId xmlns:p14="http://schemas.microsoft.com/office/powerpoint/2010/main" val="17964713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BAD96D-81A9-4656-9A1F-54AC8F3B9022}"/>
              </a:ext>
            </a:extLst>
          </p:cNvPr>
          <p:cNvSpPr>
            <a:spLocks noGrp="1"/>
          </p:cNvSpPr>
          <p:nvPr>
            <p:ph type="title"/>
          </p:nvPr>
        </p:nvSpPr>
        <p:spPr>
          <a:xfrm>
            <a:off x="0" y="274638"/>
            <a:ext cx="9144000" cy="1143000"/>
          </a:xfrm>
        </p:spPr>
        <p:txBody>
          <a:bodyPr>
            <a:normAutofit/>
          </a:bodyPr>
          <a:lstStyle/>
          <a:p>
            <a:r>
              <a:rPr lang="en-US" sz="2700" b="1" dirty="0" smtClean="0">
                <a:solidFill>
                  <a:srgbClr val="C00000"/>
                </a:solidFill>
                <a:latin typeface="Arial" panose="020B0604020202020204" pitchFamily="34" charset="0"/>
                <a:cs typeface="Arial" panose="020B0604020202020204" pitchFamily="34" charset="0"/>
              </a:rPr>
              <a:t>Methods </a:t>
            </a:r>
            <a:r>
              <a:rPr lang="en-US" sz="2700" b="1" dirty="0">
                <a:solidFill>
                  <a:srgbClr val="C00000"/>
                </a:solidFill>
                <a:latin typeface="Arial" panose="020B0604020202020204" pitchFamily="34" charset="0"/>
                <a:cs typeface="Arial" panose="020B0604020202020204" pitchFamily="34" charset="0"/>
              </a:rPr>
              <a:t>to Improve Employee Motivation and Satisfaction Through Job Design</a:t>
            </a:r>
            <a:endParaRPr lang="en-IN" sz="2700" b="1" dirty="0">
              <a:solidFill>
                <a:srgbClr val="C00000"/>
              </a:solidFill>
              <a:latin typeface="Arial" panose="020B0604020202020204" pitchFamily="34" charset="0"/>
              <a:cs typeface="Arial" panose="020B0604020202020204" pitchFamily="34" charset="0"/>
            </a:endParaRPr>
          </a:p>
        </p:txBody>
      </p:sp>
      <p:graphicFrame>
        <p:nvGraphicFramePr>
          <p:cNvPr id="9" name="Table 9">
            <a:extLst>
              <a:ext uri="{FF2B5EF4-FFF2-40B4-BE49-F238E27FC236}">
                <a16:creationId xmlns="" xmlns:a16="http://schemas.microsoft.com/office/drawing/2014/main" id="{98F354B7-394B-4A13-8DCB-6BBCE89CF10F}"/>
              </a:ext>
            </a:extLst>
          </p:cNvPr>
          <p:cNvGraphicFramePr>
            <a:graphicFrameLocks noGrp="1"/>
          </p:cNvGraphicFramePr>
          <p:nvPr>
            <p:ph sz="quarter" idx="13"/>
            <p:extLst>
              <p:ext uri="{D42A27DB-BD31-4B8C-83A1-F6EECF244321}">
                <p14:modId xmlns:p14="http://schemas.microsoft.com/office/powerpoint/2010/main" val="3821971789"/>
              </p:ext>
            </p:extLst>
          </p:nvPr>
        </p:nvGraphicFramePr>
        <p:xfrm>
          <a:off x="76200" y="1878013"/>
          <a:ext cx="8915400" cy="4058920"/>
        </p:xfrm>
        <a:graphic>
          <a:graphicData uri="http://schemas.openxmlformats.org/drawingml/2006/table">
            <a:tbl>
              <a:tblPr firstRow="1" bandRow="1">
                <a:tableStyleId>{5C22544A-7EE6-4342-B048-85BDC9FD1C3A}</a:tableStyleId>
              </a:tblPr>
              <a:tblGrid>
                <a:gridCol w="4457700">
                  <a:extLst>
                    <a:ext uri="{9D8B030D-6E8A-4147-A177-3AD203B41FA5}">
                      <a16:colId xmlns="" xmlns:a16="http://schemas.microsoft.com/office/drawing/2014/main" val="3231574086"/>
                    </a:ext>
                  </a:extLst>
                </a:gridCol>
                <a:gridCol w="4457700">
                  <a:extLst>
                    <a:ext uri="{9D8B030D-6E8A-4147-A177-3AD203B41FA5}">
                      <a16:colId xmlns="" xmlns:a16="http://schemas.microsoft.com/office/drawing/2014/main" val="2430065442"/>
                    </a:ext>
                  </a:extLst>
                </a:gridCol>
              </a:tblGrid>
              <a:tr h="370840">
                <a:tc>
                  <a:txBody>
                    <a:bodyPr/>
                    <a:lstStyle/>
                    <a:p>
                      <a:r>
                        <a:rPr lang="en-US" sz="1400" dirty="0">
                          <a:latin typeface="Arial" panose="020B0604020202020204" pitchFamily="34" charset="0"/>
                          <a:cs typeface="Arial" panose="020B0604020202020204" pitchFamily="34" charset="0"/>
                        </a:rPr>
                        <a:t>Approach</a:t>
                      </a:r>
                      <a:endParaRPr lang="en-IN" sz="1400" dirty="0">
                        <a:latin typeface="Arial" panose="020B0604020202020204" pitchFamily="34" charset="0"/>
                        <a:cs typeface="Arial" panose="020B0604020202020204" pitchFamily="34" charset="0"/>
                      </a:endParaRPr>
                    </a:p>
                  </a:txBody>
                  <a:tcPr/>
                </a:tc>
                <a:tc>
                  <a:txBody>
                    <a:bodyPr/>
                    <a:lstStyle/>
                    <a:p>
                      <a:r>
                        <a:rPr lang="en-US" sz="1400" dirty="0">
                          <a:latin typeface="Arial" panose="020B0604020202020204" pitchFamily="34" charset="0"/>
                          <a:cs typeface="Arial" panose="020B0604020202020204" pitchFamily="34" charset="0"/>
                        </a:rPr>
                        <a:t>                  Method</a:t>
                      </a:r>
                      <a:endParaRPr lang="en-IN" sz="1400"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3223848721"/>
                  </a:ext>
                </a:extLst>
              </a:tr>
              <a:tr h="370840">
                <a:tc>
                  <a:txBody>
                    <a:bodyPr/>
                    <a:lstStyle/>
                    <a:p>
                      <a:r>
                        <a:rPr lang="en-US" sz="1400" b="1" dirty="0">
                          <a:latin typeface="Arial" panose="020B0604020202020204" pitchFamily="34" charset="0"/>
                          <a:cs typeface="Arial" panose="020B0604020202020204" pitchFamily="34" charset="0"/>
                        </a:rPr>
                        <a:t>Change job tasks</a:t>
                      </a:r>
                      <a:endParaRPr lang="en-IN" sz="1400" b="1" dirty="0">
                        <a:latin typeface="Arial" panose="020B0604020202020204" pitchFamily="34" charset="0"/>
                        <a:cs typeface="Arial" panose="020B0604020202020204" pitchFamily="34" charset="0"/>
                      </a:endParaRPr>
                    </a:p>
                  </a:txBody>
                  <a:tcPr/>
                </a:tc>
                <a:tc>
                  <a:txBody>
                    <a:bodyPr/>
                    <a:lstStyle/>
                    <a:p>
                      <a:r>
                        <a:rPr lang="en-US" sz="1400" b="1" dirty="0">
                          <a:latin typeface="Arial" panose="020B0604020202020204" pitchFamily="34" charset="0"/>
                          <a:cs typeface="Arial" panose="020B0604020202020204" pitchFamily="34" charset="0"/>
                        </a:rPr>
                        <a:t>Job enlargement—Assign additional tasks of a similar level of difficulty and responsibility to employees</a:t>
                      </a:r>
                    </a:p>
                    <a:p>
                      <a:r>
                        <a:rPr lang="en-US" sz="1400" b="1" dirty="0">
                          <a:latin typeface="Arial" panose="020B0604020202020204" pitchFamily="34" charset="0"/>
                          <a:cs typeface="Arial" panose="020B0604020202020204" pitchFamily="34" charset="0"/>
                        </a:rPr>
                        <a:t>Job rotation—Move workers from one job to another within an organization</a:t>
                      </a:r>
                      <a:endParaRPr lang="en-IN" sz="1400" b="1"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1343833535"/>
                  </a:ext>
                </a:extLst>
              </a:tr>
              <a:tr h="370840">
                <a:tc>
                  <a:txBody>
                    <a:bodyPr/>
                    <a:lstStyle/>
                    <a:p>
                      <a:r>
                        <a:rPr lang="en-US" sz="1400" b="1" dirty="0">
                          <a:latin typeface="Arial" panose="020B0604020202020204" pitchFamily="34" charset="0"/>
                          <a:cs typeface="Arial" panose="020B0604020202020204" pitchFamily="34" charset="0"/>
                        </a:rPr>
                        <a:t>Increase responsibility</a:t>
                      </a:r>
                      <a:endParaRPr lang="en-IN" sz="1400" b="1" dirty="0">
                        <a:latin typeface="Arial" panose="020B0604020202020204" pitchFamily="34" charset="0"/>
                        <a:cs typeface="Arial" panose="020B0604020202020204" pitchFamily="34" charset="0"/>
                      </a:endParaRPr>
                    </a:p>
                  </a:txBody>
                  <a:tcPr/>
                </a:tc>
                <a:tc>
                  <a:txBody>
                    <a:bodyPr/>
                    <a:lstStyle/>
                    <a:p>
                      <a:r>
                        <a:rPr lang="en-US" sz="1400" b="1" dirty="0">
                          <a:latin typeface="Arial" panose="020B0604020202020204" pitchFamily="34" charset="0"/>
                          <a:cs typeface="Arial" panose="020B0604020202020204" pitchFamily="34" charset="0"/>
                        </a:rPr>
                        <a:t>Job enrichment—Increase the level of responsibility and control regarding tasks performed in job</a:t>
                      </a:r>
                    </a:p>
                    <a:p>
                      <a:r>
                        <a:rPr lang="en-US" sz="1400" b="1" dirty="0">
                          <a:latin typeface="Arial" panose="020B0604020202020204" pitchFamily="34" charset="0"/>
                          <a:cs typeface="Arial" panose="020B0604020202020204" pitchFamily="34" charset="0"/>
                        </a:rPr>
                        <a:t>Participation—Permit employees to participate in decisions that may affect them in their jobs</a:t>
                      </a:r>
                    </a:p>
                    <a:p>
                      <a:r>
                        <a:rPr lang="en-US" sz="1400" b="1" dirty="0">
                          <a:latin typeface="Arial" panose="020B0604020202020204" pitchFamily="34" charset="0"/>
                          <a:cs typeface="Arial" panose="020B0604020202020204" pitchFamily="34" charset="0"/>
                        </a:rPr>
                        <a:t>Voice—Provide employees with access to formal channels within their company to express concerns about their work situation</a:t>
                      </a:r>
                      <a:endParaRPr lang="en-IN" sz="1400" b="1"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369563421"/>
                  </a:ext>
                </a:extLst>
              </a:tr>
              <a:tr h="370840">
                <a:tc>
                  <a:txBody>
                    <a:bodyPr/>
                    <a:lstStyle/>
                    <a:p>
                      <a:r>
                        <a:rPr lang="en-US" sz="1400" b="1" dirty="0">
                          <a:latin typeface="Arial" panose="020B0604020202020204" pitchFamily="34" charset="0"/>
                          <a:cs typeface="Arial" panose="020B0604020202020204" pitchFamily="34" charset="0"/>
                        </a:rPr>
                        <a:t>Create employee teams</a:t>
                      </a:r>
                      <a:endParaRPr lang="en-IN" sz="1400" b="1" dirty="0">
                        <a:latin typeface="Arial" panose="020B0604020202020204" pitchFamily="34" charset="0"/>
                        <a:cs typeface="Arial" panose="020B0604020202020204" pitchFamily="34" charset="0"/>
                      </a:endParaRPr>
                    </a:p>
                  </a:txBody>
                  <a:tcPr/>
                </a:tc>
                <a:tc>
                  <a:txBody>
                    <a:bodyPr/>
                    <a:lstStyle/>
                    <a:p>
                      <a:r>
                        <a:rPr lang="en-US" sz="1400" b="1" dirty="0">
                          <a:latin typeface="Arial" panose="020B0604020202020204" pitchFamily="34" charset="0"/>
                          <a:cs typeface="Arial" panose="020B0604020202020204" pitchFamily="34" charset="0"/>
                        </a:rPr>
                        <a:t>C</a:t>
                      </a:r>
                      <a:r>
                        <a:rPr lang="en-IN" sz="1400" b="1" dirty="0">
                          <a:latin typeface="Arial" panose="020B0604020202020204" pitchFamily="34" charset="0"/>
                          <a:cs typeface="Arial" panose="020B0604020202020204" pitchFamily="34" charset="0"/>
                        </a:rPr>
                        <a:t>reate small grouping of individuals who work collaboratively toward a common goal and who share responsibilities for their outcomes</a:t>
                      </a:r>
                      <a:endParaRPr lang="en-US" sz="1400" b="1"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2794162536"/>
                  </a:ext>
                </a:extLst>
              </a:tr>
            </a:tbl>
          </a:graphicData>
        </a:graphic>
      </p:graphicFrame>
      <p:sp>
        <p:nvSpPr>
          <p:cNvPr id="3" name="Slide Number Placeholder 2">
            <a:extLst>
              <a:ext uri="{FF2B5EF4-FFF2-40B4-BE49-F238E27FC236}">
                <a16:creationId xmlns="" xmlns:a16="http://schemas.microsoft.com/office/drawing/2014/main" id="{66DA1D8B-C380-4AD8-912A-FBD49EFC3DE2}"/>
              </a:ext>
            </a:extLst>
          </p:cNvPr>
          <p:cNvSpPr>
            <a:spLocks noGrp="1"/>
          </p:cNvSpPr>
          <p:nvPr>
            <p:ph type="sldNum" sz="quarter" idx="12"/>
          </p:nvPr>
        </p:nvSpPr>
        <p:spPr/>
        <p:txBody>
          <a:bodyPr/>
          <a:lstStyle/>
          <a:p>
            <a:fld id="{B5C08CA4-33CB-4B3E-B188-9314E3308F96}" type="slidenum">
              <a:rPr lang="en-US" smtClean="0"/>
              <a:t>38</a:t>
            </a:fld>
            <a:endParaRPr lang="en-US" dirty="0"/>
          </a:p>
        </p:txBody>
      </p:sp>
    </p:spTree>
    <p:extLst>
      <p:ext uri="{BB962C8B-B14F-4D97-AF65-F5344CB8AC3E}">
        <p14:creationId xmlns:p14="http://schemas.microsoft.com/office/powerpoint/2010/main" val="3783995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8ED4CD-4F5E-42F3-A9CA-E47DD6A25F72}"/>
              </a:ext>
            </a:extLst>
          </p:cNvPr>
          <p:cNvSpPr>
            <a:spLocks noGrp="1"/>
          </p:cNvSpPr>
          <p:nvPr>
            <p:ph type="title"/>
          </p:nvPr>
        </p:nvSpPr>
        <p:spPr>
          <a:xfrm>
            <a:off x="838200" y="296771"/>
            <a:ext cx="7848600" cy="1143000"/>
          </a:xfrm>
        </p:spPr>
        <p:txBody>
          <a:bodyPr>
            <a:normAutofit/>
          </a:bodyPr>
          <a:lstStyle/>
          <a:p>
            <a:r>
              <a:rPr lang="en-US" sz="3600" b="1" dirty="0">
                <a:solidFill>
                  <a:srgbClr val="C00000"/>
                </a:solidFill>
                <a:latin typeface="Arial" panose="020B0604020202020204" pitchFamily="34" charset="0"/>
                <a:cs typeface="Arial" panose="020B0604020202020204" pitchFamily="34" charset="0"/>
              </a:rPr>
              <a:t>Current Research on Job Design</a:t>
            </a:r>
          </a:p>
        </p:txBody>
      </p:sp>
      <p:sp>
        <p:nvSpPr>
          <p:cNvPr id="3" name="Content Placeholder 2">
            <a:extLst>
              <a:ext uri="{FF2B5EF4-FFF2-40B4-BE49-F238E27FC236}">
                <a16:creationId xmlns="" xmlns:a16="http://schemas.microsoft.com/office/drawing/2014/main" id="{912A43FF-1D04-4E1A-9FDF-EBE328A2CB69}"/>
              </a:ext>
            </a:extLst>
          </p:cNvPr>
          <p:cNvSpPr>
            <a:spLocks noGrp="1"/>
          </p:cNvSpPr>
          <p:nvPr>
            <p:ph idx="1"/>
          </p:nvPr>
        </p:nvSpPr>
        <p:spPr>
          <a:xfrm>
            <a:off x="838200" y="1600200"/>
            <a:ext cx="7848600" cy="4343399"/>
          </a:xfrm>
        </p:spPr>
        <p:txBody>
          <a:bodyPr>
            <a:noAutofit/>
          </a:bodyPr>
          <a:lstStyle/>
          <a:p>
            <a:r>
              <a:rPr lang="en-US" sz="2400" b="1" dirty="0">
                <a:solidFill>
                  <a:srgbClr val="C00000"/>
                </a:solidFill>
                <a:latin typeface="Arial" panose="020B0604020202020204" pitchFamily="34" charset="0"/>
                <a:cs typeface="Arial" panose="020B0604020202020204" pitchFamily="34" charset="0"/>
              </a:rPr>
              <a:t>Social aspect of work</a:t>
            </a:r>
          </a:p>
          <a:p>
            <a:r>
              <a:rPr lang="en-US" sz="2400" b="1" dirty="0">
                <a:solidFill>
                  <a:srgbClr val="C00000"/>
                </a:solidFill>
                <a:latin typeface="Arial" panose="020B0604020202020204" pitchFamily="34" charset="0"/>
                <a:cs typeface="Arial" panose="020B0604020202020204" pitchFamily="34" charset="0"/>
              </a:rPr>
              <a:t>Organizational citizenship—optional interaction, required interaction</a:t>
            </a:r>
          </a:p>
          <a:p>
            <a:r>
              <a:rPr lang="en-US" sz="2400" b="1" dirty="0">
                <a:solidFill>
                  <a:srgbClr val="C00000"/>
                </a:solidFill>
                <a:latin typeface="Arial" panose="020B0604020202020204" pitchFamily="34" charset="0"/>
                <a:cs typeface="Arial" panose="020B0604020202020204" pitchFamily="34" charset="0"/>
              </a:rPr>
              <a:t>Organizational citizenship behavior</a:t>
            </a:r>
          </a:p>
          <a:p>
            <a:r>
              <a:rPr lang="en-US" sz="2400" b="1" dirty="0">
                <a:solidFill>
                  <a:srgbClr val="C00000"/>
                </a:solidFill>
                <a:latin typeface="Arial" panose="020B0604020202020204" pitchFamily="34" charset="0"/>
                <a:cs typeface="Arial" panose="020B0604020202020204" pitchFamily="34" charset="0"/>
              </a:rPr>
              <a:t>Creativity</a:t>
            </a:r>
          </a:p>
          <a:p>
            <a:r>
              <a:rPr lang="en-US" sz="2400" b="1" dirty="0">
                <a:solidFill>
                  <a:srgbClr val="C00000"/>
                </a:solidFill>
                <a:latin typeface="Arial" panose="020B0604020202020204" pitchFamily="34" charset="0"/>
                <a:cs typeface="Arial" panose="020B0604020202020204" pitchFamily="34" charset="0"/>
              </a:rPr>
              <a:t>Health and well-being</a:t>
            </a:r>
          </a:p>
          <a:p>
            <a:r>
              <a:rPr lang="en-US" sz="2400" b="1" dirty="0">
                <a:solidFill>
                  <a:srgbClr val="C00000"/>
                </a:solidFill>
                <a:latin typeface="Arial" panose="020B0604020202020204" pitchFamily="34" charset="0"/>
                <a:cs typeface="Arial" panose="020B0604020202020204" pitchFamily="34" charset="0"/>
              </a:rPr>
              <a:t>Bullying and other negative behaviors</a:t>
            </a:r>
          </a:p>
          <a:p>
            <a:r>
              <a:rPr lang="en-US" sz="2400" b="1" dirty="0">
                <a:solidFill>
                  <a:srgbClr val="C00000"/>
                </a:solidFill>
                <a:latin typeface="Arial" panose="020B0604020202020204" pitchFamily="34" charset="0"/>
                <a:cs typeface="Arial" panose="020B0604020202020204" pitchFamily="34" charset="0"/>
              </a:rPr>
              <a:t>Temporary employees</a:t>
            </a:r>
          </a:p>
          <a:p>
            <a:r>
              <a:rPr lang="en-US" sz="2400" b="1" dirty="0">
                <a:solidFill>
                  <a:srgbClr val="C00000"/>
                </a:solidFill>
                <a:latin typeface="Arial" panose="020B0604020202020204" pitchFamily="34" charset="0"/>
                <a:cs typeface="Arial" panose="020B0604020202020204" pitchFamily="34" charset="0"/>
              </a:rPr>
              <a:t>Across cultures</a:t>
            </a:r>
          </a:p>
          <a:p>
            <a:r>
              <a:rPr lang="en-US" sz="2400" b="1" dirty="0">
                <a:solidFill>
                  <a:srgbClr val="C00000"/>
                </a:solidFill>
                <a:latin typeface="Arial" panose="020B0604020202020204" pitchFamily="34" charset="0"/>
                <a:cs typeface="Arial" panose="020B0604020202020204" pitchFamily="34" charset="0"/>
              </a:rPr>
              <a:t>Remote work</a:t>
            </a:r>
          </a:p>
        </p:txBody>
      </p:sp>
      <p:sp>
        <p:nvSpPr>
          <p:cNvPr id="5" name="Slide Number Placeholder 4">
            <a:extLst>
              <a:ext uri="{FF2B5EF4-FFF2-40B4-BE49-F238E27FC236}">
                <a16:creationId xmlns="" xmlns:a16="http://schemas.microsoft.com/office/drawing/2014/main" id="{514DB8B8-764B-4C1F-8609-33AF544E0772}"/>
              </a:ext>
            </a:extLst>
          </p:cNvPr>
          <p:cNvSpPr>
            <a:spLocks noGrp="1"/>
          </p:cNvSpPr>
          <p:nvPr>
            <p:ph type="sldNum" sz="quarter" idx="4"/>
          </p:nvPr>
        </p:nvSpPr>
        <p:spPr/>
        <p:txBody>
          <a:bodyPr/>
          <a:lstStyle/>
          <a:p>
            <a:fld id="{B5C08CA4-33CB-4B3E-B188-9314E3308F96}" type="slidenum">
              <a:rPr lang="en-US" smtClean="0"/>
              <a:t>39</a:t>
            </a:fld>
            <a:endParaRPr lang="en-US" dirty="0"/>
          </a:p>
        </p:txBody>
      </p:sp>
    </p:spTree>
    <p:extLst>
      <p:ext uri="{BB962C8B-B14F-4D97-AF65-F5344CB8AC3E}">
        <p14:creationId xmlns:p14="http://schemas.microsoft.com/office/powerpoint/2010/main" val="550802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8"/>
          <p:cNvSpPr txBox="1">
            <a:spLocks noGrp="1"/>
          </p:cNvSpPr>
          <p:nvPr>
            <p:ph type="title"/>
          </p:nvPr>
        </p:nvSpPr>
        <p:spPr>
          <a:xfrm>
            <a:off x="647700" y="274638"/>
            <a:ext cx="7848600" cy="703113"/>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ct val="100000"/>
              <a:buFont typeface="Calibri"/>
              <a:buNone/>
            </a:pPr>
            <a:r>
              <a:rPr lang="en-US" sz="4000" b="1" dirty="0">
                <a:solidFill>
                  <a:srgbClr val="FF0000"/>
                </a:solidFill>
              </a:rPr>
              <a:t>Workforce</a:t>
            </a:r>
            <a:r>
              <a:rPr lang="en-US" sz="3600" b="1" dirty="0">
                <a:solidFill>
                  <a:srgbClr val="FF0000"/>
                </a:solidFill>
              </a:rPr>
              <a:t> </a:t>
            </a:r>
            <a:r>
              <a:rPr lang="en-US" sz="4000" b="1" dirty="0" smtClean="0">
                <a:solidFill>
                  <a:srgbClr val="FF0000"/>
                </a:solidFill>
              </a:rPr>
              <a:t>Planning, e.g.</a:t>
            </a:r>
            <a:endParaRPr b="1" dirty="0">
              <a:solidFill>
                <a:srgbClr val="FF0000"/>
              </a:solidFill>
            </a:endParaRPr>
          </a:p>
        </p:txBody>
      </p:sp>
      <p:sp>
        <p:nvSpPr>
          <p:cNvPr id="214" name="Google Shape;214;p8"/>
          <p:cNvSpPr txBox="1">
            <a:spLocks noGrp="1"/>
          </p:cNvSpPr>
          <p:nvPr>
            <p:ph type="body" idx="1"/>
          </p:nvPr>
        </p:nvSpPr>
        <p:spPr>
          <a:xfrm>
            <a:off x="0" y="1447800"/>
            <a:ext cx="9144000" cy="5334000"/>
          </a:xfrm>
          <a:prstGeom prst="rect">
            <a:avLst/>
          </a:prstGeom>
          <a:noFill/>
          <a:ln>
            <a:noFill/>
          </a:ln>
        </p:spPr>
        <p:txBody>
          <a:bodyPr spcFirstLastPara="1" wrap="square" lIns="91425" tIns="45700" rIns="91425" bIns="45700" anchor="t" anchorCtr="0">
            <a:normAutofit lnSpcReduction="10000"/>
          </a:bodyPr>
          <a:lstStyle/>
          <a:p>
            <a:pPr marL="342900" lvl="0" indent="-342900" algn="l" rtl="0">
              <a:lnSpc>
                <a:spcPct val="90000"/>
              </a:lnSpc>
              <a:spcBef>
                <a:spcPts val="0"/>
              </a:spcBef>
              <a:spcAft>
                <a:spcPts val="0"/>
              </a:spcAft>
              <a:buClr>
                <a:srgbClr val="0082BF"/>
              </a:buClr>
              <a:buSzPct val="100000"/>
              <a:buChar char="•"/>
            </a:pPr>
            <a:r>
              <a:rPr lang="en-US" sz="2400" b="1" dirty="0">
                <a:solidFill>
                  <a:srgbClr val="002060"/>
                </a:solidFill>
                <a:latin typeface="Calibri" panose="020F0502020204030204" pitchFamily="34" charset="0"/>
                <a:cs typeface="Calibri" panose="020F0502020204030204" pitchFamily="34" charset="0"/>
              </a:rPr>
              <a:t>Important decisions include:</a:t>
            </a:r>
            <a:endParaRPr sz="2400" b="1" dirty="0">
              <a:solidFill>
                <a:srgbClr val="002060"/>
              </a:solidFill>
              <a:latin typeface="Calibri" panose="020F0502020204030204" pitchFamily="34" charset="0"/>
              <a:cs typeface="Calibri" panose="020F0502020204030204" pitchFamily="34" charset="0"/>
            </a:endParaRPr>
          </a:p>
          <a:p>
            <a:pPr marL="682625" lvl="2" indent="-336549" algn="l" rtl="0">
              <a:lnSpc>
                <a:spcPct val="90000"/>
              </a:lnSpc>
              <a:spcBef>
                <a:spcPts val="476"/>
              </a:spcBef>
              <a:spcAft>
                <a:spcPts val="0"/>
              </a:spcAft>
              <a:buClr>
                <a:srgbClr val="0082BF"/>
              </a:buClr>
              <a:buSzPct val="100000"/>
              <a:buChar char="•"/>
            </a:pPr>
            <a:r>
              <a:rPr lang="en-US" b="1" dirty="0">
                <a:solidFill>
                  <a:srgbClr val="002060"/>
                </a:solidFill>
                <a:latin typeface="Calibri" panose="020F0502020204030204" pitchFamily="34" charset="0"/>
                <a:cs typeface="Calibri" panose="020F0502020204030204" pitchFamily="34" charset="0"/>
              </a:rPr>
              <a:t>How should you address a labor shortage or a labor surplus?</a:t>
            </a:r>
          </a:p>
          <a:p>
            <a:pPr marL="682625" lvl="2" indent="-336549" algn="l" rtl="0">
              <a:lnSpc>
                <a:spcPct val="90000"/>
              </a:lnSpc>
              <a:spcBef>
                <a:spcPts val="476"/>
              </a:spcBef>
              <a:spcAft>
                <a:spcPts val="0"/>
              </a:spcAft>
              <a:buClr>
                <a:srgbClr val="0082BF"/>
              </a:buClr>
              <a:buSzPct val="100000"/>
              <a:buChar char="•"/>
            </a:pPr>
            <a:endParaRPr b="1" dirty="0">
              <a:solidFill>
                <a:srgbClr val="002060"/>
              </a:solidFill>
              <a:latin typeface="Calibri" panose="020F0502020204030204" pitchFamily="34" charset="0"/>
              <a:cs typeface="Calibri" panose="020F0502020204030204" pitchFamily="34" charset="0"/>
            </a:endParaRPr>
          </a:p>
          <a:p>
            <a:pPr marL="682625" lvl="2" indent="-336549" algn="l" rtl="0">
              <a:lnSpc>
                <a:spcPct val="90000"/>
              </a:lnSpc>
              <a:spcBef>
                <a:spcPts val="476"/>
              </a:spcBef>
              <a:spcAft>
                <a:spcPts val="0"/>
              </a:spcAft>
              <a:buClr>
                <a:srgbClr val="0082BF"/>
              </a:buClr>
              <a:buSzPct val="100000"/>
              <a:buChar char="•"/>
            </a:pPr>
            <a:r>
              <a:rPr lang="en-US" b="1" dirty="0">
                <a:solidFill>
                  <a:srgbClr val="002060"/>
                </a:solidFill>
                <a:latin typeface="Calibri" panose="020F0502020204030204" pitchFamily="34" charset="0"/>
                <a:cs typeface="Calibri" panose="020F0502020204030204" pitchFamily="34" charset="0"/>
              </a:rPr>
              <a:t>When should you require current employees to work overtime as opposed to  hiring additional full-time staff?</a:t>
            </a:r>
            <a:endParaRPr b="1" dirty="0">
              <a:solidFill>
                <a:srgbClr val="002060"/>
              </a:solidFill>
              <a:latin typeface="Calibri" panose="020F0502020204030204" pitchFamily="34" charset="0"/>
              <a:cs typeface="Calibri" panose="020F0502020204030204" pitchFamily="34" charset="0"/>
            </a:endParaRPr>
          </a:p>
          <a:p>
            <a:pPr marL="682625" lvl="2" indent="-336549" algn="l" rtl="0">
              <a:lnSpc>
                <a:spcPct val="90000"/>
              </a:lnSpc>
              <a:spcBef>
                <a:spcPts val="476"/>
              </a:spcBef>
              <a:spcAft>
                <a:spcPts val="0"/>
              </a:spcAft>
              <a:buClr>
                <a:srgbClr val="0082BF"/>
              </a:buClr>
              <a:buSzPct val="100000"/>
              <a:buChar char="•"/>
            </a:pPr>
            <a:endParaRPr lang="en-US" b="1" dirty="0">
              <a:solidFill>
                <a:srgbClr val="002060"/>
              </a:solidFill>
              <a:latin typeface="Calibri" panose="020F0502020204030204" pitchFamily="34" charset="0"/>
              <a:cs typeface="Calibri" panose="020F0502020204030204" pitchFamily="34" charset="0"/>
            </a:endParaRPr>
          </a:p>
          <a:p>
            <a:pPr marL="682625" lvl="2" indent="-336549" algn="l" rtl="0">
              <a:lnSpc>
                <a:spcPct val="90000"/>
              </a:lnSpc>
              <a:spcBef>
                <a:spcPts val="476"/>
              </a:spcBef>
              <a:spcAft>
                <a:spcPts val="0"/>
              </a:spcAft>
              <a:buClr>
                <a:srgbClr val="0082BF"/>
              </a:buClr>
              <a:buSzPct val="100000"/>
              <a:buChar char="•"/>
            </a:pPr>
            <a:r>
              <a:rPr lang="en-US" b="1" dirty="0">
                <a:solidFill>
                  <a:srgbClr val="002060"/>
                </a:solidFill>
                <a:latin typeface="Calibri" panose="020F0502020204030204" pitchFamily="34" charset="0"/>
                <a:cs typeface="Calibri" panose="020F0502020204030204" pitchFamily="34" charset="0"/>
              </a:rPr>
              <a:t>When should you outsource work rather than hire new employees?</a:t>
            </a:r>
            <a:endParaRPr b="1" dirty="0">
              <a:solidFill>
                <a:srgbClr val="002060"/>
              </a:solidFill>
              <a:latin typeface="Calibri" panose="020F0502020204030204" pitchFamily="34" charset="0"/>
              <a:cs typeface="Calibri" panose="020F0502020204030204" pitchFamily="34" charset="0"/>
            </a:endParaRPr>
          </a:p>
          <a:p>
            <a:pPr marL="682625" lvl="2" indent="-336549" algn="l" rtl="0">
              <a:lnSpc>
                <a:spcPct val="90000"/>
              </a:lnSpc>
              <a:spcBef>
                <a:spcPts val="476"/>
              </a:spcBef>
              <a:spcAft>
                <a:spcPts val="0"/>
              </a:spcAft>
              <a:buClr>
                <a:srgbClr val="0082BF"/>
              </a:buClr>
              <a:buSzPct val="100000"/>
              <a:buChar char="•"/>
            </a:pPr>
            <a:endParaRPr lang="en-US" b="1" dirty="0">
              <a:solidFill>
                <a:srgbClr val="002060"/>
              </a:solidFill>
              <a:latin typeface="Calibri" panose="020F0502020204030204" pitchFamily="34" charset="0"/>
              <a:cs typeface="Calibri" panose="020F0502020204030204" pitchFamily="34" charset="0"/>
            </a:endParaRPr>
          </a:p>
          <a:p>
            <a:pPr marL="682625" lvl="2" indent="-336549" algn="l" rtl="0">
              <a:lnSpc>
                <a:spcPct val="90000"/>
              </a:lnSpc>
              <a:spcBef>
                <a:spcPts val="476"/>
              </a:spcBef>
              <a:spcAft>
                <a:spcPts val="0"/>
              </a:spcAft>
              <a:buClr>
                <a:srgbClr val="0082BF"/>
              </a:buClr>
              <a:buSzPct val="100000"/>
              <a:buChar char="•"/>
            </a:pPr>
            <a:r>
              <a:rPr lang="en-US" b="1" dirty="0">
                <a:solidFill>
                  <a:srgbClr val="002060"/>
                </a:solidFill>
                <a:latin typeface="Calibri" panose="020F0502020204030204" pitchFamily="34" charset="0"/>
                <a:cs typeface="Calibri" panose="020F0502020204030204" pitchFamily="34" charset="0"/>
              </a:rPr>
              <a:t>How might you use gig workers instead of full-time employees?</a:t>
            </a:r>
            <a:endParaRPr b="1" dirty="0">
              <a:solidFill>
                <a:srgbClr val="002060"/>
              </a:solidFill>
              <a:latin typeface="Calibri" panose="020F0502020204030204" pitchFamily="34" charset="0"/>
              <a:cs typeface="Calibri" panose="020F0502020204030204" pitchFamily="34" charset="0"/>
            </a:endParaRPr>
          </a:p>
          <a:p>
            <a:pPr marL="682625" lvl="2" indent="-336549" algn="l" rtl="0">
              <a:lnSpc>
                <a:spcPct val="90000"/>
              </a:lnSpc>
              <a:spcBef>
                <a:spcPts val="476"/>
              </a:spcBef>
              <a:spcAft>
                <a:spcPts val="0"/>
              </a:spcAft>
              <a:buClr>
                <a:srgbClr val="0082BF"/>
              </a:buClr>
              <a:buSzPct val="100000"/>
              <a:buChar char="•"/>
            </a:pPr>
            <a:endParaRPr lang="en-US" b="1" dirty="0">
              <a:solidFill>
                <a:srgbClr val="002060"/>
              </a:solidFill>
              <a:latin typeface="Calibri" panose="020F0502020204030204" pitchFamily="34" charset="0"/>
              <a:cs typeface="Calibri" panose="020F0502020204030204" pitchFamily="34" charset="0"/>
            </a:endParaRPr>
          </a:p>
          <a:p>
            <a:pPr marL="682625" lvl="2" indent="-336549" algn="l" rtl="0">
              <a:lnSpc>
                <a:spcPct val="90000"/>
              </a:lnSpc>
              <a:spcBef>
                <a:spcPts val="476"/>
              </a:spcBef>
              <a:spcAft>
                <a:spcPts val="0"/>
              </a:spcAft>
              <a:buClr>
                <a:srgbClr val="0082BF"/>
              </a:buClr>
              <a:buSzPct val="100000"/>
              <a:buChar char="•"/>
            </a:pPr>
            <a:r>
              <a:rPr lang="en-US" b="1" dirty="0">
                <a:solidFill>
                  <a:srgbClr val="002060"/>
                </a:solidFill>
                <a:latin typeface="Calibri" panose="020F0502020204030204" pitchFamily="34" charset="0"/>
                <a:cs typeface="Calibri" panose="020F0502020204030204" pitchFamily="34" charset="0"/>
              </a:rPr>
              <a:t>What can you do to minimize the negative effects of downsizing?</a:t>
            </a:r>
            <a:endParaRPr b="1" dirty="0">
              <a:solidFill>
                <a:srgbClr val="002060"/>
              </a:solidFill>
              <a:latin typeface="Calibri" panose="020F0502020204030204" pitchFamily="34" charset="0"/>
              <a:cs typeface="Calibri" panose="020F0502020204030204" pitchFamily="34" charset="0"/>
            </a:endParaRPr>
          </a:p>
          <a:p>
            <a:pPr marL="571500" lvl="0" indent="-457200" algn="l" rtl="0">
              <a:lnSpc>
                <a:spcPct val="90000"/>
              </a:lnSpc>
              <a:spcBef>
                <a:spcPts val="476"/>
              </a:spcBef>
              <a:spcAft>
                <a:spcPts val="0"/>
              </a:spcAft>
              <a:buClr>
                <a:srgbClr val="0082BF"/>
              </a:buClr>
              <a:buSzPct val="100000"/>
              <a:buChar char="•"/>
            </a:pPr>
            <a:endParaRPr lang="en-US" sz="2400" b="1" dirty="0">
              <a:solidFill>
                <a:srgbClr val="002060"/>
              </a:solidFill>
              <a:latin typeface="Calibri" panose="020F0502020204030204" pitchFamily="34" charset="0"/>
              <a:cs typeface="Calibri" panose="020F0502020204030204" pitchFamily="34" charset="0"/>
            </a:endParaRPr>
          </a:p>
          <a:p>
            <a:pPr marL="571500" lvl="0" indent="-457200" algn="l" rtl="0">
              <a:lnSpc>
                <a:spcPct val="90000"/>
              </a:lnSpc>
              <a:spcBef>
                <a:spcPts val="476"/>
              </a:spcBef>
              <a:spcAft>
                <a:spcPts val="0"/>
              </a:spcAft>
              <a:buClr>
                <a:srgbClr val="0082BF"/>
              </a:buClr>
              <a:buSzPct val="100000"/>
              <a:buChar char="•"/>
            </a:pPr>
            <a:r>
              <a:rPr lang="en-US" sz="2400" b="1" dirty="0">
                <a:solidFill>
                  <a:srgbClr val="002060"/>
                </a:solidFill>
                <a:latin typeface="Calibri" panose="020F0502020204030204" pitchFamily="34" charset="0"/>
                <a:cs typeface="Calibri" panose="020F0502020204030204" pitchFamily="34" charset="0"/>
              </a:rPr>
              <a:t>Challenge is to understand when different options are likely to be most effective for each company’s unique situation</a:t>
            </a:r>
            <a:endParaRPr sz="2400" b="1" dirty="0">
              <a:solidFill>
                <a:srgbClr val="002060"/>
              </a:solidFill>
              <a:latin typeface="Calibri" panose="020F0502020204030204" pitchFamily="34" charset="0"/>
              <a:cs typeface="Calibri" panose="020F0502020204030204" pitchFamily="34" charset="0"/>
            </a:endParaRPr>
          </a:p>
        </p:txBody>
      </p:sp>
      <p:sp>
        <p:nvSpPr>
          <p:cNvPr id="215" name="Google Shape;215;p8"/>
          <p:cNvSpPr txBox="1">
            <a:spLocks noGrp="1"/>
          </p:cNvSpPr>
          <p:nvPr>
            <p:ph type="sldNum" idx="4294967295"/>
          </p:nvPr>
        </p:nvSpPr>
        <p:spPr>
          <a:xfrm>
            <a:off x="8305799" y="6220802"/>
            <a:ext cx="681247" cy="36256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a:t>
            </a:fld>
            <a:endParaRPr/>
          </a:p>
        </p:txBody>
      </p:sp>
    </p:spTree>
    <p:extLst>
      <p:ext uri="{BB962C8B-B14F-4D97-AF65-F5344CB8AC3E}">
        <p14:creationId xmlns:p14="http://schemas.microsoft.com/office/powerpoint/2010/main" val="1011487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7750274B-AE4A-44FE-BD8C-C9E012451A1B}"/>
              </a:ext>
            </a:extLst>
          </p:cNvPr>
          <p:cNvSpPr>
            <a:spLocks noGrp="1"/>
          </p:cNvSpPr>
          <p:nvPr>
            <p:ph type="ctrTitle"/>
          </p:nvPr>
        </p:nvSpPr>
        <p:spPr>
          <a:xfrm>
            <a:off x="83358" y="329579"/>
            <a:ext cx="9136842" cy="715817"/>
          </a:xfrm>
        </p:spPr>
        <p:txBody>
          <a:bodyPr>
            <a:normAutofit/>
          </a:bodyPr>
          <a:lstStyle/>
          <a:p>
            <a:pPr algn="l"/>
            <a:r>
              <a:rPr lang="en-US" sz="2700" b="1" dirty="0" smtClean="0">
                <a:solidFill>
                  <a:srgbClr val="C00000"/>
                </a:solidFill>
              </a:rPr>
              <a:t>Job Analysis </a:t>
            </a:r>
            <a:r>
              <a:rPr lang="en-US" sz="2700" b="1" dirty="0" smtClean="0">
                <a:solidFill>
                  <a:srgbClr val="C00000"/>
                </a:solidFill>
                <a:latin typeface="Arial" panose="020B0604020202020204" pitchFamily="34" charset="0"/>
                <a:cs typeface="Arial" panose="020B0604020202020204" pitchFamily="34" charset="0"/>
              </a:rPr>
              <a:t>Methods </a:t>
            </a:r>
            <a:r>
              <a:rPr lang="en-US" sz="2700" b="1" dirty="0">
                <a:solidFill>
                  <a:srgbClr val="C00000"/>
                </a:solidFill>
                <a:latin typeface="Arial" panose="020B0604020202020204" pitchFamily="34" charset="0"/>
                <a:cs typeface="Arial" panose="020B0604020202020204" pitchFamily="34" charset="0"/>
              </a:rPr>
              <a:t>for collecting Job Information</a:t>
            </a:r>
            <a:endParaRPr lang="en-IN" sz="2700" b="1" dirty="0">
              <a:solidFill>
                <a:srgbClr val="C00000"/>
              </a:solidFill>
              <a:latin typeface="Arial" panose="020B0604020202020204" pitchFamily="34" charset="0"/>
              <a:cs typeface="Arial" panose="020B0604020202020204" pitchFamily="34" charset="0"/>
            </a:endParaRPr>
          </a:p>
        </p:txBody>
      </p:sp>
      <p:graphicFrame>
        <p:nvGraphicFramePr>
          <p:cNvPr id="6" name="Table 6">
            <a:extLst>
              <a:ext uri="{FF2B5EF4-FFF2-40B4-BE49-F238E27FC236}">
                <a16:creationId xmlns="" xmlns:a16="http://schemas.microsoft.com/office/drawing/2014/main" id="{988AA88C-20E1-42FA-B648-4D21F4062DC9}"/>
              </a:ext>
            </a:extLst>
          </p:cNvPr>
          <p:cNvGraphicFramePr>
            <a:graphicFrameLocks noGrp="1"/>
          </p:cNvGraphicFramePr>
          <p:nvPr>
            <p:ph sz="quarter" idx="4294967295"/>
            <p:extLst>
              <p:ext uri="{D42A27DB-BD31-4B8C-83A1-F6EECF244321}">
                <p14:modId xmlns:p14="http://schemas.microsoft.com/office/powerpoint/2010/main" val="1145837411"/>
              </p:ext>
            </p:extLst>
          </p:nvPr>
        </p:nvGraphicFramePr>
        <p:xfrm>
          <a:off x="87639" y="1066800"/>
          <a:ext cx="8737476" cy="5411263"/>
        </p:xfrm>
        <a:graphic>
          <a:graphicData uri="http://schemas.openxmlformats.org/drawingml/2006/table">
            <a:tbl>
              <a:tblPr firstRow="1" bandRow="1">
                <a:tableStyleId>{5C22544A-7EE6-4342-B048-85BDC9FD1C3A}</a:tableStyleId>
              </a:tblPr>
              <a:tblGrid>
                <a:gridCol w="1207761">
                  <a:extLst>
                    <a:ext uri="{9D8B030D-6E8A-4147-A177-3AD203B41FA5}">
                      <a16:colId xmlns="" xmlns:a16="http://schemas.microsoft.com/office/drawing/2014/main" val="2158528881"/>
                    </a:ext>
                  </a:extLst>
                </a:gridCol>
                <a:gridCol w="1694180">
                  <a:extLst>
                    <a:ext uri="{9D8B030D-6E8A-4147-A177-3AD203B41FA5}">
                      <a16:colId xmlns="" xmlns:a16="http://schemas.microsoft.com/office/drawing/2014/main" val="2450810674"/>
                    </a:ext>
                  </a:extLst>
                </a:gridCol>
                <a:gridCol w="2562349">
                  <a:extLst>
                    <a:ext uri="{9D8B030D-6E8A-4147-A177-3AD203B41FA5}">
                      <a16:colId xmlns="" xmlns:a16="http://schemas.microsoft.com/office/drawing/2014/main" val="2102625171"/>
                    </a:ext>
                  </a:extLst>
                </a:gridCol>
                <a:gridCol w="3273186">
                  <a:extLst>
                    <a:ext uri="{9D8B030D-6E8A-4147-A177-3AD203B41FA5}">
                      <a16:colId xmlns="" xmlns:a16="http://schemas.microsoft.com/office/drawing/2014/main" val="1975268207"/>
                    </a:ext>
                  </a:extLst>
                </a:gridCol>
              </a:tblGrid>
              <a:tr h="347578">
                <a:tc>
                  <a:txBody>
                    <a:bodyPr/>
                    <a:lstStyle/>
                    <a:p>
                      <a:r>
                        <a:rPr lang="en-US" sz="1400" dirty="0"/>
                        <a:t>Method</a:t>
                      </a:r>
                      <a:endParaRPr lang="en-IN" sz="1400" dirty="0"/>
                    </a:p>
                  </a:txBody>
                  <a:tcPr/>
                </a:tc>
                <a:tc>
                  <a:txBody>
                    <a:bodyPr/>
                    <a:lstStyle/>
                    <a:p>
                      <a:r>
                        <a:rPr lang="en-US" sz="1400" dirty="0"/>
                        <a:t>Source</a:t>
                      </a:r>
                      <a:endParaRPr lang="en-IN" sz="1400" dirty="0"/>
                    </a:p>
                  </a:txBody>
                  <a:tcPr/>
                </a:tc>
                <a:tc>
                  <a:txBody>
                    <a:bodyPr/>
                    <a:lstStyle/>
                    <a:p>
                      <a:pPr algn="l"/>
                      <a:r>
                        <a:rPr lang="en-US" sz="1400" dirty="0"/>
                        <a:t>Process</a:t>
                      </a:r>
                      <a:endParaRPr lang="en-IN" sz="1400" dirty="0"/>
                    </a:p>
                  </a:txBody>
                  <a:tcPr/>
                </a:tc>
                <a:tc>
                  <a:txBody>
                    <a:bodyPr/>
                    <a:lstStyle/>
                    <a:p>
                      <a:r>
                        <a:rPr lang="en-US" sz="1400" dirty="0"/>
                        <a:t>Applicable Jobs</a:t>
                      </a:r>
                      <a:endParaRPr lang="en-IN" sz="1400" dirty="0"/>
                    </a:p>
                  </a:txBody>
                  <a:tcPr/>
                </a:tc>
                <a:extLst>
                  <a:ext uri="{0D108BD9-81ED-4DB2-BD59-A6C34878D82A}">
                    <a16:rowId xmlns="" xmlns:a16="http://schemas.microsoft.com/office/drawing/2014/main" val="3235949425"/>
                  </a:ext>
                </a:extLst>
              </a:tr>
              <a:tr h="795422">
                <a:tc>
                  <a:txBody>
                    <a:bodyPr/>
                    <a:lstStyle/>
                    <a:p>
                      <a:r>
                        <a:rPr lang="en-US" sz="1200" b="1" dirty="0">
                          <a:latin typeface="Arial" panose="020B0604020202020204" pitchFamily="34" charset="0"/>
                          <a:cs typeface="Arial" panose="020B0604020202020204" pitchFamily="34" charset="0"/>
                        </a:rPr>
                        <a:t>Observation</a:t>
                      </a:r>
                      <a:endParaRPr lang="en-IN" sz="1200" b="1" dirty="0">
                        <a:latin typeface="Arial" panose="020B0604020202020204" pitchFamily="34" charset="0"/>
                        <a:cs typeface="Arial" panose="020B0604020202020204" pitchFamily="34" charset="0"/>
                      </a:endParaRPr>
                    </a:p>
                  </a:txBody>
                  <a:tcPr/>
                </a:tc>
                <a:tc>
                  <a:txBody>
                    <a:bodyPr/>
                    <a:lstStyle/>
                    <a:p>
                      <a:r>
                        <a:rPr lang="en-US" sz="1200" b="1" dirty="0">
                          <a:latin typeface="Arial" panose="020B0604020202020204" pitchFamily="34" charset="0"/>
                          <a:cs typeface="Arial" panose="020B0604020202020204" pitchFamily="34" charset="0"/>
                        </a:rPr>
                        <a:t>Job analyst</a:t>
                      </a:r>
                      <a:endParaRPr lang="en-IN" sz="1200" b="1" dirty="0">
                        <a:latin typeface="Arial" panose="020B0604020202020204" pitchFamily="34" charset="0"/>
                        <a:cs typeface="Arial" panose="020B0604020202020204" pitchFamily="34" charset="0"/>
                      </a:endParaRPr>
                    </a:p>
                  </a:txBody>
                  <a:tcPr/>
                </a:tc>
                <a:tc>
                  <a:txBody>
                    <a:bodyPr/>
                    <a:lstStyle/>
                    <a:p>
                      <a:pPr algn="l"/>
                      <a:r>
                        <a:rPr lang="en-US" sz="1200" b="1" dirty="0">
                          <a:latin typeface="Arial" panose="020B0604020202020204" pitchFamily="34" charset="0"/>
                          <a:cs typeface="Arial" panose="020B0604020202020204" pitchFamily="34" charset="0"/>
                        </a:rPr>
                        <a:t>Physical observation or videotaping of employees performing the job;notes are taken or videotape analyzed to determine the main tasks performed</a:t>
                      </a:r>
                      <a:endParaRPr lang="en-IN" sz="1200" b="1" dirty="0">
                        <a:latin typeface="Arial" panose="020B0604020202020204" pitchFamily="34" charset="0"/>
                        <a:cs typeface="Arial" panose="020B0604020202020204" pitchFamily="34" charset="0"/>
                      </a:endParaRPr>
                    </a:p>
                  </a:txBody>
                  <a:tcPr/>
                </a:tc>
                <a:tc>
                  <a:txBody>
                    <a:bodyPr/>
                    <a:lstStyle/>
                    <a:p>
                      <a:pPr algn="l"/>
                      <a:r>
                        <a:rPr lang="en-US" sz="1200" b="1" dirty="0">
                          <a:latin typeface="Arial" panose="020B0604020202020204" pitchFamily="34" charset="0"/>
                          <a:cs typeface="Arial" panose="020B0604020202020204" pitchFamily="34" charset="0"/>
                        </a:rPr>
                        <a:t>Jobs with repetitive tasks performed over a short cycle, such as an assembly-line position</a:t>
                      </a:r>
                      <a:endParaRPr lang="en-IN" sz="1200" b="1"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175691853"/>
                  </a:ext>
                </a:extLst>
              </a:tr>
              <a:tr h="963062">
                <a:tc>
                  <a:txBody>
                    <a:bodyPr/>
                    <a:lstStyle/>
                    <a:p>
                      <a:r>
                        <a:rPr lang="en-US" sz="1200" b="1" dirty="0">
                          <a:latin typeface="Arial" panose="020B0604020202020204" pitchFamily="34" charset="0"/>
                          <a:cs typeface="Arial" panose="020B0604020202020204" pitchFamily="34" charset="0"/>
                        </a:rPr>
                        <a:t>Dairy/log</a:t>
                      </a:r>
                      <a:endParaRPr lang="en-IN" sz="1200" b="1" dirty="0">
                        <a:latin typeface="Arial" panose="020B0604020202020204" pitchFamily="34" charset="0"/>
                        <a:cs typeface="Arial" panose="020B0604020202020204" pitchFamily="34" charset="0"/>
                      </a:endParaRPr>
                    </a:p>
                  </a:txBody>
                  <a:tcPr/>
                </a:tc>
                <a:tc>
                  <a:txBody>
                    <a:bodyPr/>
                    <a:lstStyle/>
                    <a:p>
                      <a:r>
                        <a:rPr lang="en-US" sz="1200" b="1" dirty="0">
                          <a:latin typeface="Arial" panose="020B0604020202020204" pitchFamily="34" charset="0"/>
                          <a:cs typeface="Arial" panose="020B0604020202020204" pitchFamily="34" charset="0"/>
                        </a:rPr>
                        <a:t>Employee</a:t>
                      </a:r>
                      <a:endParaRPr lang="en-IN" sz="1200" b="1" dirty="0">
                        <a:latin typeface="Arial" panose="020B0604020202020204" pitchFamily="34" charset="0"/>
                        <a:cs typeface="Arial" panose="020B0604020202020204" pitchFamily="34" charset="0"/>
                      </a:endParaRPr>
                    </a:p>
                  </a:txBody>
                  <a:tcPr/>
                </a:tc>
                <a:tc>
                  <a:txBody>
                    <a:bodyPr/>
                    <a:lstStyle/>
                    <a:p>
                      <a:pPr algn="l"/>
                      <a:r>
                        <a:rPr lang="en-US" sz="1200" b="1" dirty="0">
                          <a:latin typeface="Arial" panose="020B0604020202020204" pitchFamily="34" charset="0"/>
                          <a:cs typeface="Arial" panose="020B0604020202020204" pitchFamily="34" charset="0"/>
                        </a:rPr>
                        <a:t>Records activities at specified intervals for a specific time period Information analyzed to identify patterns suggestive of typical types of work performed</a:t>
                      </a:r>
                      <a:endParaRPr lang="en-IN" sz="1200" b="1" dirty="0">
                        <a:latin typeface="Arial" panose="020B0604020202020204" pitchFamily="34" charset="0"/>
                        <a:cs typeface="Arial" panose="020B0604020202020204" pitchFamily="34" charset="0"/>
                      </a:endParaRPr>
                    </a:p>
                  </a:txBody>
                  <a:tcPr/>
                </a:tc>
                <a:tc>
                  <a:txBody>
                    <a:bodyPr/>
                    <a:lstStyle/>
                    <a:p>
                      <a:pPr algn="l"/>
                      <a:r>
                        <a:rPr lang="en-US" sz="1200" b="1" dirty="0">
                          <a:latin typeface="Arial" panose="020B0604020202020204" pitchFamily="34" charset="0"/>
                          <a:cs typeface="Arial" panose="020B0604020202020204" pitchFamily="34" charset="0"/>
                        </a:rPr>
                        <a:t>Most jobs,May be disruptive to use in retail,manufacturing and construction</a:t>
                      </a:r>
                      <a:endParaRPr lang="en-IN" sz="1200" b="1"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576712112"/>
                  </a:ext>
                </a:extLst>
              </a:tr>
              <a:tr h="719222">
                <a:tc>
                  <a:txBody>
                    <a:bodyPr/>
                    <a:lstStyle/>
                    <a:p>
                      <a:r>
                        <a:rPr lang="en-US" sz="1200" b="1" dirty="0">
                          <a:latin typeface="Arial" panose="020B0604020202020204" pitchFamily="34" charset="0"/>
                          <a:cs typeface="Arial" panose="020B0604020202020204" pitchFamily="34" charset="0"/>
                        </a:rPr>
                        <a:t>Interview</a:t>
                      </a:r>
                      <a:endParaRPr lang="en-IN" sz="1200" b="1" dirty="0">
                        <a:latin typeface="Arial" panose="020B0604020202020204" pitchFamily="34" charset="0"/>
                        <a:cs typeface="Arial" panose="020B0604020202020204" pitchFamily="34" charset="0"/>
                      </a:endParaRPr>
                    </a:p>
                  </a:txBody>
                  <a:tcPr/>
                </a:tc>
                <a:tc>
                  <a:txBody>
                    <a:bodyPr/>
                    <a:lstStyle/>
                    <a:p>
                      <a:pPr algn="just"/>
                      <a:r>
                        <a:rPr lang="en-US" sz="1200" b="1" dirty="0">
                          <a:latin typeface="Arial" panose="020B0604020202020204" pitchFamily="34" charset="0"/>
                          <a:cs typeface="Arial" panose="020B0604020202020204" pitchFamily="34" charset="0"/>
                        </a:rPr>
                        <a:t>Job analyst/employee</a:t>
                      </a:r>
                      <a:endParaRPr lang="en-IN" sz="1200" b="1" dirty="0">
                        <a:latin typeface="Arial" panose="020B0604020202020204" pitchFamily="34" charset="0"/>
                        <a:cs typeface="Arial" panose="020B0604020202020204" pitchFamily="34" charset="0"/>
                      </a:endParaRPr>
                    </a:p>
                  </a:txBody>
                  <a:tcPr/>
                </a:tc>
                <a:tc>
                  <a:txBody>
                    <a:bodyPr/>
                    <a:lstStyle/>
                    <a:p>
                      <a:pPr algn="l"/>
                      <a:r>
                        <a:rPr lang="en-US" sz="1200" b="1" dirty="0">
                          <a:latin typeface="Arial" panose="020B0604020202020204" pitchFamily="34" charset="0"/>
                          <a:cs typeface="Arial" panose="020B0604020202020204" pitchFamily="34" charset="0"/>
                        </a:rPr>
                        <a:t>Face -to-face question and answer session to identify tasks,duties,responsibilities</a:t>
                      </a:r>
                    </a:p>
                    <a:p>
                      <a:pPr algn="l"/>
                      <a:r>
                        <a:rPr lang="en-US" sz="1200" b="1" dirty="0">
                          <a:latin typeface="Arial" panose="020B0604020202020204" pitchFamily="34" charset="0"/>
                          <a:cs typeface="Arial" panose="020B0604020202020204" pitchFamily="34" charset="0"/>
                        </a:rPr>
                        <a:t>Competencies and working conditions</a:t>
                      </a:r>
                      <a:endParaRPr lang="en-IN" sz="1200" b="1" dirty="0">
                        <a:latin typeface="Arial" panose="020B0604020202020204" pitchFamily="34" charset="0"/>
                        <a:cs typeface="Arial" panose="020B0604020202020204" pitchFamily="34" charset="0"/>
                      </a:endParaRPr>
                    </a:p>
                  </a:txBody>
                  <a:tcPr/>
                </a:tc>
                <a:tc>
                  <a:txBody>
                    <a:bodyPr/>
                    <a:lstStyle/>
                    <a:p>
                      <a:pPr algn="l"/>
                      <a:r>
                        <a:rPr lang="en-US" sz="1200" b="1" dirty="0">
                          <a:latin typeface="Arial" panose="020B0604020202020204" pitchFamily="34" charset="0"/>
                          <a:cs typeface="Arial" panose="020B0604020202020204" pitchFamily="34" charset="0"/>
                        </a:rPr>
                        <a:t>Most jobs,especially at the managerial and professional level.Time consuming and costly</a:t>
                      </a:r>
                      <a:endParaRPr lang="en-IN" sz="1200" b="1"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1888150654"/>
                  </a:ext>
                </a:extLst>
              </a:tr>
              <a:tr h="886862">
                <a:tc>
                  <a:txBody>
                    <a:bodyPr/>
                    <a:lstStyle/>
                    <a:p>
                      <a:r>
                        <a:rPr lang="en-US" sz="1200" b="1" dirty="0">
                          <a:latin typeface="Arial" panose="020B0604020202020204" pitchFamily="34" charset="0"/>
                          <a:cs typeface="Arial" panose="020B0604020202020204" pitchFamily="34" charset="0"/>
                        </a:rPr>
                        <a:t>Questionnaire</a:t>
                      </a:r>
                      <a:endParaRPr lang="en-IN" sz="1200" b="1" dirty="0">
                        <a:latin typeface="Arial" panose="020B0604020202020204" pitchFamily="34" charset="0"/>
                        <a:cs typeface="Arial" panose="020B0604020202020204" pitchFamily="34" charset="0"/>
                      </a:endParaRPr>
                    </a:p>
                  </a:txBody>
                  <a:tcPr/>
                </a:tc>
                <a:tc>
                  <a:txBody>
                    <a:bodyPr/>
                    <a:lstStyle/>
                    <a:p>
                      <a:r>
                        <a:rPr lang="en-US" sz="1200" b="1" dirty="0">
                          <a:latin typeface="Arial" panose="020B0604020202020204" pitchFamily="34" charset="0"/>
                          <a:cs typeface="Arial" panose="020B0604020202020204" pitchFamily="34" charset="0"/>
                        </a:rPr>
                        <a:t>Employee</a:t>
                      </a:r>
                      <a:endParaRPr lang="en-IN" sz="1200" b="1" dirty="0">
                        <a:latin typeface="Arial" panose="020B0604020202020204" pitchFamily="34" charset="0"/>
                        <a:cs typeface="Arial" panose="020B0604020202020204" pitchFamily="34" charset="0"/>
                      </a:endParaRPr>
                    </a:p>
                  </a:txBody>
                  <a:tcPr/>
                </a:tc>
                <a:tc>
                  <a:txBody>
                    <a:bodyPr/>
                    <a:lstStyle/>
                    <a:p>
                      <a:pPr algn="l"/>
                      <a:r>
                        <a:rPr lang="en-US" sz="1200" b="1" dirty="0">
                          <a:latin typeface="Arial" panose="020B0604020202020204" pitchFamily="34" charset="0"/>
                          <a:cs typeface="Arial" panose="020B0604020202020204" pitchFamily="34" charset="0"/>
                        </a:rPr>
                        <a:t>Written survey instrument administered in a group setting or individually.can be done electronically. Ensures that standardized information is collected</a:t>
                      </a:r>
                      <a:endParaRPr lang="en-IN" sz="1200" b="1" dirty="0">
                        <a:latin typeface="Arial" panose="020B0604020202020204" pitchFamily="34" charset="0"/>
                        <a:cs typeface="Arial" panose="020B0604020202020204" pitchFamily="34" charset="0"/>
                      </a:endParaRPr>
                    </a:p>
                  </a:txBody>
                  <a:tcPr/>
                </a:tc>
                <a:tc>
                  <a:txBody>
                    <a:bodyPr/>
                    <a:lstStyle/>
                    <a:p>
                      <a:pPr algn="l"/>
                      <a:r>
                        <a:rPr lang="en-US" sz="1200" b="1" dirty="0">
                          <a:latin typeface="Arial" panose="020B0604020202020204" pitchFamily="34" charset="0"/>
                          <a:cs typeface="Arial" panose="020B0604020202020204" pitchFamily="34" charset="0"/>
                        </a:rPr>
                        <a:t>All jobs.literacy of participants can affect the quality of information collected</a:t>
                      </a:r>
                      <a:endParaRPr lang="en-IN" sz="1200" b="1"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2826893114"/>
                  </a:ext>
                </a:extLst>
              </a:tr>
              <a:tr h="674565">
                <a:tc>
                  <a:txBody>
                    <a:bodyPr/>
                    <a:lstStyle/>
                    <a:p>
                      <a:r>
                        <a:rPr lang="en-US" sz="1200" b="1" spc="100" baseline="0" dirty="0">
                          <a:latin typeface="Arial" panose="020B0604020202020204" pitchFamily="34" charset="0"/>
                          <a:cs typeface="Arial" panose="020B0604020202020204" pitchFamily="34" charset="0"/>
                        </a:rPr>
                        <a:t>O*NET</a:t>
                      </a:r>
                      <a:endParaRPr lang="en-IN" sz="1200" b="1" spc="100" baseline="0" dirty="0">
                        <a:latin typeface="Arial" panose="020B0604020202020204" pitchFamily="34" charset="0"/>
                        <a:cs typeface="Arial" panose="020B0604020202020204" pitchFamily="34" charset="0"/>
                      </a:endParaRPr>
                    </a:p>
                  </a:txBody>
                  <a:tcPr/>
                </a:tc>
                <a:tc>
                  <a:txBody>
                    <a:bodyPr/>
                    <a:lstStyle/>
                    <a:p>
                      <a:r>
                        <a:rPr lang="en-US" sz="1200" b="1" dirty="0">
                          <a:latin typeface="Arial" panose="020B0604020202020204" pitchFamily="34" charset="0"/>
                          <a:cs typeface="Arial" panose="020B0604020202020204" pitchFamily="34" charset="0"/>
                        </a:rPr>
                        <a:t>Occupational</a:t>
                      </a:r>
                    </a:p>
                    <a:p>
                      <a:r>
                        <a:rPr lang="en-US" sz="1200" b="1" dirty="0">
                          <a:latin typeface="Arial" panose="020B0604020202020204" pitchFamily="34" charset="0"/>
                          <a:cs typeface="Arial" panose="020B0604020202020204" pitchFamily="34" charset="0"/>
                        </a:rPr>
                        <a:t>Information Network</a:t>
                      </a:r>
                      <a:endParaRPr lang="en-IN" sz="1200" b="1" dirty="0">
                        <a:latin typeface="Arial" panose="020B0604020202020204" pitchFamily="34" charset="0"/>
                        <a:cs typeface="Arial" panose="020B0604020202020204" pitchFamily="34" charset="0"/>
                      </a:endParaRPr>
                    </a:p>
                  </a:txBody>
                  <a:tcPr/>
                </a:tc>
                <a:tc>
                  <a:txBody>
                    <a:bodyPr/>
                    <a:lstStyle/>
                    <a:p>
                      <a:pPr algn="l"/>
                      <a:r>
                        <a:rPr lang="en-US" sz="1200" b="1" dirty="0">
                          <a:latin typeface="Arial" panose="020B0604020202020204" pitchFamily="34" charset="0"/>
                          <a:cs typeface="Arial" panose="020B0604020202020204" pitchFamily="34" charset="0"/>
                        </a:rPr>
                        <a:t>Online database (</a:t>
                      </a:r>
                      <a:r>
                        <a:rPr lang="en-US" sz="1200" b="1" dirty="0">
                          <a:solidFill>
                            <a:schemeClr val="tx1"/>
                          </a:solidFill>
                          <a:latin typeface="Arial" panose="020B0604020202020204" pitchFamily="34" charset="0"/>
                          <a:cs typeface="Arial" panose="020B0604020202020204" pitchFamily="34" charset="0"/>
                          <a:hlinkClick r:id="rId2">
                            <a:extLst>
                              <a:ext uri="{A12FA001-AC4F-418D-AE19-62706E023703}">
                                <ahyp:hlinkClr xmlns="" xmlns:ahyp="http://schemas.microsoft.com/office/drawing/2018/hyperlinkcolor" val="tx"/>
                              </a:ext>
                            </a:extLst>
                          </a:hlinkClick>
                        </a:rPr>
                        <a:t>www.online.onecenter.org)of</a:t>
                      </a:r>
                      <a:r>
                        <a:rPr lang="en-US" sz="1200" b="1" dirty="0">
                          <a:solidFill>
                            <a:schemeClr val="tx1"/>
                          </a:solidFill>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more than 1,000 occupations</a:t>
                      </a:r>
                      <a:endParaRPr lang="en-IN" sz="1200" b="1" dirty="0">
                        <a:latin typeface="Arial" panose="020B0604020202020204" pitchFamily="34" charset="0"/>
                        <a:cs typeface="Arial" panose="020B0604020202020204" pitchFamily="34" charset="0"/>
                      </a:endParaRPr>
                    </a:p>
                  </a:txBody>
                  <a:tcPr/>
                </a:tc>
                <a:tc>
                  <a:txBody>
                    <a:bodyPr/>
                    <a:lstStyle/>
                    <a:p>
                      <a:pPr algn="l"/>
                      <a:r>
                        <a:rPr lang="en-US" sz="1200" b="1" dirty="0">
                          <a:latin typeface="Arial" panose="020B0604020202020204" pitchFamily="34" charset="0"/>
                          <a:cs typeface="Arial" panose="020B0604020202020204" pitchFamily="34" charset="0"/>
                        </a:rPr>
                        <a:t>All jobs.</a:t>
                      </a:r>
                    </a:p>
                    <a:p>
                      <a:pPr algn="l"/>
                      <a:r>
                        <a:rPr lang="en-US" sz="1200" b="1" dirty="0">
                          <a:latin typeface="Arial" panose="020B0604020202020204" pitchFamily="34" charset="0"/>
                          <a:cs typeface="Arial" panose="020B0604020202020204" pitchFamily="34" charset="0"/>
                        </a:rPr>
                        <a:t>Customization of jobs to specific company</a:t>
                      </a:r>
                      <a:endParaRPr lang="en-IN" sz="1200" b="1"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2109463763"/>
                  </a:ext>
                </a:extLst>
              </a:tr>
            </a:tbl>
          </a:graphicData>
        </a:graphic>
      </p:graphicFrame>
      <p:sp>
        <p:nvSpPr>
          <p:cNvPr id="3" name="Slide Number Placeholder 2">
            <a:extLst>
              <a:ext uri="{FF2B5EF4-FFF2-40B4-BE49-F238E27FC236}">
                <a16:creationId xmlns="" xmlns:a16="http://schemas.microsoft.com/office/drawing/2014/main" id="{799247EE-5525-4DCB-ABBA-1C63029F2E18}"/>
              </a:ext>
            </a:extLst>
          </p:cNvPr>
          <p:cNvSpPr>
            <a:spLocks noGrp="1"/>
          </p:cNvSpPr>
          <p:nvPr>
            <p:ph type="sldNum" sz="quarter" idx="4"/>
          </p:nvPr>
        </p:nvSpPr>
        <p:spPr/>
        <p:txBody>
          <a:bodyPr/>
          <a:lstStyle/>
          <a:p>
            <a:fld id="{B5C08CA4-33CB-4B3E-B188-9314E3308F96}" type="slidenum">
              <a:rPr lang="en-US" smtClean="0"/>
              <a:t>40</a:t>
            </a:fld>
            <a:endParaRPr lang="en-US" dirty="0"/>
          </a:p>
        </p:txBody>
      </p:sp>
    </p:spTree>
    <p:extLst>
      <p:ext uri="{BB962C8B-B14F-4D97-AF65-F5344CB8AC3E}">
        <p14:creationId xmlns:p14="http://schemas.microsoft.com/office/powerpoint/2010/main" val="27447440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a:xfrm>
            <a:off x="35102" y="0"/>
            <a:ext cx="9108897" cy="1676400"/>
          </a:xfrm>
        </p:spPr>
        <p:txBody>
          <a:bodyPr>
            <a:normAutofit fontScale="90000"/>
          </a:bodyPr>
          <a:lstStyle/>
          <a:p>
            <a:pPr eaLnBrk="1" hangingPunct="1"/>
            <a:r>
              <a:rPr lang="en-US" altLang="en-US" dirty="0"/>
              <a:t/>
            </a:r>
            <a:br>
              <a:rPr lang="en-US" altLang="en-US" dirty="0"/>
            </a:br>
            <a:r>
              <a:rPr lang="en-US" altLang="en-US" sz="4000" b="1" u="sng" dirty="0">
                <a:solidFill>
                  <a:srgbClr val="C00000"/>
                </a:solidFill>
                <a:latin typeface="Arial" panose="020B0604020202020204" pitchFamily="34" charset="0"/>
                <a:cs typeface="Arial" panose="020B0604020202020204" pitchFamily="34" charset="0"/>
              </a:rPr>
              <a:t>Job </a:t>
            </a:r>
            <a:r>
              <a:rPr lang="en-US" altLang="en-US" sz="4000" b="1" u="sng" dirty="0" smtClean="0">
                <a:solidFill>
                  <a:srgbClr val="C00000"/>
                </a:solidFill>
                <a:latin typeface="Arial" panose="020B0604020202020204" pitchFamily="34" charset="0"/>
                <a:cs typeface="Arial" panose="020B0604020202020204" pitchFamily="34" charset="0"/>
              </a:rPr>
              <a:t>Description Approach</a:t>
            </a:r>
            <a:r>
              <a:rPr lang="en-US" altLang="en-US" sz="4000" b="1" dirty="0" smtClean="0">
                <a:solidFill>
                  <a:srgbClr val="C00000"/>
                </a:solidFill>
                <a:latin typeface="Arial" panose="020B0604020202020204" pitchFamily="34" charset="0"/>
                <a:cs typeface="Arial" panose="020B0604020202020204" pitchFamily="34" charset="0"/>
              </a:rPr>
              <a:t/>
            </a:r>
            <a:br>
              <a:rPr lang="en-US" altLang="en-US" sz="4000" b="1" dirty="0" smtClean="0">
                <a:solidFill>
                  <a:srgbClr val="C00000"/>
                </a:solidFill>
                <a:latin typeface="Arial" panose="020B0604020202020204" pitchFamily="34" charset="0"/>
                <a:cs typeface="Arial" panose="020B0604020202020204" pitchFamily="34" charset="0"/>
              </a:rPr>
            </a:br>
            <a:r>
              <a:rPr lang="en-US" altLang="en-US" sz="2700" b="1" dirty="0">
                <a:solidFill>
                  <a:srgbClr val="C00000"/>
                </a:solidFill>
              </a:rPr>
              <a:t/>
            </a:r>
            <a:br>
              <a:rPr lang="en-US" altLang="en-US" sz="2700" b="1" dirty="0">
                <a:solidFill>
                  <a:srgbClr val="C00000"/>
                </a:solidFill>
              </a:rPr>
            </a:br>
            <a:endParaRPr lang="en-US" altLang="en-US" sz="2700" b="1" dirty="0">
              <a:solidFill>
                <a:srgbClr val="C00000"/>
              </a:solidFill>
            </a:endParaRPr>
          </a:p>
        </p:txBody>
      </p:sp>
      <p:sp>
        <p:nvSpPr>
          <p:cNvPr id="21509" name="Rectangle 3"/>
          <p:cNvSpPr>
            <a:spLocks noGrp="1" noChangeArrowheads="1"/>
          </p:cNvSpPr>
          <p:nvPr>
            <p:ph type="body" idx="1"/>
          </p:nvPr>
        </p:nvSpPr>
        <p:spPr>
          <a:xfrm>
            <a:off x="-47091" y="1524000"/>
            <a:ext cx="9143999" cy="3962400"/>
          </a:xfrm>
        </p:spPr>
        <p:txBody>
          <a:bodyPr>
            <a:normAutofit/>
          </a:bodyPr>
          <a:lstStyle/>
          <a:p>
            <a:r>
              <a:rPr lang="en-US" altLang="en-US" b="1" dirty="0" smtClean="0">
                <a:solidFill>
                  <a:srgbClr val="002060"/>
                </a:solidFill>
                <a:latin typeface="Arial" panose="020B0604020202020204" pitchFamily="34" charset="0"/>
                <a:cs typeface="Arial" panose="020B0604020202020204" pitchFamily="34" charset="0"/>
              </a:rPr>
              <a:t>What </a:t>
            </a:r>
            <a:r>
              <a:rPr lang="en-US" altLang="en-US" b="1" dirty="0">
                <a:solidFill>
                  <a:srgbClr val="002060"/>
                </a:solidFill>
                <a:latin typeface="Arial" panose="020B0604020202020204" pitchFamily="34" charset="0"/>
                <a:cs typeface="Arial" panose="020B0604020202020204" pitchFamily="34" charset="0"/>
              </a:rPr>
              <a:t>is the employee </a:t>
            </a:r>
            <a:r>
              <a:rPr lang="en-US" altLang="en-US" b="1" dirty="0" smtClean="0">
                <a:solidFill>
                  <a:srgbClr val="002060"/>
                </a:solidFill>
                <a:latin typeface="Arial" panose="020B0604020202020204" pitchFamily="34" charset="0"/>
                <a:cs typeface="Arial" panose="020B0604020202020204" pitchFamily="34" charset="0"/>
              </a:rPr>
              <a:t>expected to achieve </a:t>
            </a:r>
            <a:r>
              <a:rPr lang="en-US" altLang="en-US" b="1" dirty="0">
                <a:solidFill>
                  <a:srgbClr val="002060"/>
                </a:solidFill>
                <a:latin typeface="Arial" panose="020B0604020202020204" pitchFamily="34" charset="0"/>
                <a:cs typeface="Arial" panose="020B0604020202020204" pitchFamily="34" charset="0"/>
              </a:rPr>
              <a:t>that adds value to his/her </a:t>
            </a:r>
            <a:r>
              <a:rPr lang="en-US" altLang="en-US" b="1" dirty="0" smtClean="0">
                <a:solidFill>
                  <a:srgbClr val="002060"/>
                </a:solidFill>
                <a:latin typeface="Arial" panose="020B0604020202020204" pitchFamily="34" charset="0"/>
                <a:cs typeface="Arial" panose="020B0604020202020204" pitchFamily="34" charset="0"/>
              </a:rPr>
              <a:t>work and justifies the salary that he/she is being paid?</a:t>
            </a:r>
          </a:p>
          <a:p>
            <a:endParaRPr lang="en-US" altLang="en-US" b="1" dirty="0">
              <a:solidFill>
                <a:srgbClr val="002060"/>
              </a:solidFill>
              <a:latin typeface="Arial" panose="020B0604020202020204" pitchFamily="34" charset="0"/>
              <a:cs typeface="Arial" panose="020B0604020202020204" pitchFamily="34" charset="0"/>
            </a:endParaRPr>
          </a:p>
          <a:p>
            <a:r>
              <a:rPr lang="en-US" altLang="en-US" b="1" dirty="0" smtClean="0">
                <a:solidFill>
                  <a:srgbClr val="002060"/>
                </a:solidFill>
                <a:latin typeface="Arial" panose="020B0604020202020204" pitchFamily="34" charset="0"/>
                <a:cs typeface="Arial" panose="020B0604020202020204" pitchFamily="34" charset="0"/>
              </a:rPr>
              <a:t>Achieving vs. doing</a:t>
            </a:r>
            <a:endParaRPr lang="en-US" altLang="en-US" dirty="0">
              <a:solidFill>
                <a:srgbClr val="002060"/>
              </a:solidFill>
            </a:endParaRPr>
          </a:p>
        </p:txBody>
      </p:sp>
      <p:sp>
        <p:nvSpPr>
          <p:cNvPr id="3" name="Slide Number Placeholder 2">
            <a:extLst>
              <a:ext uri="{FF2B5EF4-FFF2-40B4-BE49-F238E27FC236}">
                <a16:creationId xmlns="" xmlns:a16="http://schemas.microsoft.com/office/drawing/2014/main" id="{8F9D8335-7297-480E-9237-0F6CF9978B5A}"/>
              </a:ext>
            </a:extLst>
          </p:cNvPr>
          <p:cNvSpPr>
            <a:spLocks noGrp="1"/>
          </p:cNvSpPr>
          <p:nvPr>
            <p:ph type="sldNum" sz="quarter" idx="4"/>
          </p:nvPr>
        </p:nvSpPr>
        <p:spPr/>
        <p:txBody>
          <a:bodyPr/>
          <a:lstStyle/>
          <a:p>
            <a:fld id="{B5C08CA4-33CB-4B3E-B188-9314E3308F96}" type="slidenum">
              <a:rPr lang="en-US" smtClean="0"/>
              <a:t>41</a:t>
            </a:fld>
            <a:endParaRPr lang="en-US" dirty="0"/>
          </a:p>
        </p:txBody>
      </p:sp>
    </p:spTree>
    <p:extLst>
      <p:ext uri="{BB962C8B-B14F-4D97-AF65-F5344CB8AC3E}">
        <p14:creationId xmlns:p14="http://schemas.microsoft.com/office/powerpoint/2010/main" val="24188893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402" y="1"/>
            <a:ext cx="7848600" cy="609600"/>
          </a:xfrm>
        </p:spPr>
        <p:txBody>
          <a:bodyPr>
            <a:normAutofit fontScale="90000"/>
          </a:bodyPr>
          <a:lstStyle/>
          <a:p>
            <a:r>
              <a:rPr lang="en-US" b="1" dirty="0" smtClean="0">
                <a:solidFill>
                  <a:srgbClr val="C00000"/>
                </a:solidFill>
              </a:rPr>
              <a:t>Job Descriptions</a:t>
            </a:r>
            <a:endParaRPr lang="en-US" b="1" dirty="0">
              <a:solidFill>
                <a:srgbClr val="C00000"/>
              </a:solidFill>
            </a:endParaRPr>
          </a:p>
        </p:txBody>
      </p:sp>
      <p:sp>
        <p:nvSpPr>
          <p:cNvPr id="3" name="Content Placeholder 2"/>
          <p:cNvSpPr>
            <a:spLocks noGrp="1"/>
          </p:cNvSpPr>
          <p:nvPr>
            <p:ph idx="1"/>
          </p:nvPr>
        </p:nvSpPr>
        <p:spPr>
          <a:xfrm>
            <a:off x="0" y="762000"/>
            <a:ext cx="9067800" cy="5714999"/>
          </a:xfrm>
        </p:spPr>
        <p:txBody>
          <a:bodyPr>
            <a:normAutofit/>
          </a:bodyPr>
          <a:lstStyle/>
          <a:p>
            <a:pPr marL="0" indent="0">
              <a:buNone/>
            </a:pPr>
            <a:r>
              <a:rPr lang="en-US" altLang="en-US" sz="2800" b="1" dirty="0">
                <a:solidFill>
                  <a:srgbClr val="002060"/>
                </a:solidFill>
              </a:rPr>
              <a:t>FORMAT</a:t>
            </a:r>
          </a:p>
          <a:p>
            <a:pPr marL="514350" indent="-514350">
              <a:buAutoNum type="arabicPeriod"/>
            </a:pPr>
            <a:r>
              <a:rPr lang="en-US" altLang="en-US" sz="2800" b="1" dirty="0" smtClean="0">
                <a:solidFill>
                  <a:srgbClr val="002060"/>
                </a:solidFill>
              </a:rPr>
              <a:t>What </a:t>
            </a:r>
            <a:r>
              <a:rPr lang="en-US" altLang="en-US" sz="2800" b="1" dirty="0">
                <a:solidFill>
                  <a:srgbClr val="002060"/>
                </a:solidFill>
              </a:rPr>
              <a:t>are </a:t>
            </a:r>
            <a:r>
              <a:rPr lang="en-US" altLang="en-US" sz="2800" b="1" dirty="0" smtClean="0">
                <a:solidFill>
                  <a:srgbClr val="002060"/>
                </a:solidFill>
              </a:rPr>
              <a:t>the five (+/-) most critical </a:t>
            </a:r>
            <a:r>
              <a:rPr lang="en-US" altLang="en-US" sz="2800" b="1" dirty="0" err="1" smtClean="0">
                <a:solidFill>
                  <a:srgbClr val="002060"/>
                </a:solidFill>
              </a:rPr>
              <a:t>achievables</a:t>
            </a:r>
            <a:r>
              <a:rPr lang="en-US" altLang="en-US" sz="2800" b="1" dirty="0" smtClean="0">
                <a:solidFill>
                  <a:srgbClr val="002060"/>
                </a:solidFill>
              </a:rPr>
              <a:t> </a:t>
            </a:r>
            <a:r>
              <a:rPr lang="en-US" altLang="en-US" sz="2800" b="1" dirty="0">
                <a:solidFill>
                  <a:srgbClr val="002060"/>
                </a:solidFill>
              </a:rPr>
              <a:t>that add value to </a:t>
            </a:r>
            <a:r>
              <a:rPr lang="en-US" altLang="en-US" sz="2800" b="1" dirty="0" smtClean="0">
                <a:solidFill>
                  <a:srgbClr val="002060"/>
                </a:solidFill>
              </a:rPr>
              <a:t>your </a:t>
            </a:r>
            <a:r>
              <a:rPr lang="en-US" altLang="en-US" sz="2800" b="1" dirty="0">
                <a:solidFill>
                  <a:srgbClr val="002060"/>
                </a:solidFill>
              </a:rPr>
              <a:t>job and </a:t>
            </a:r>
            <a:r>
              <a:rPr lang="en-US" altLang="en-US" sz="2800" b="1" dirty="0" smtClean="0">
                <a:solidFill>
                  <a:srgbClr val="002060"/>
                </a:solidFill>
              </a:rPr>
              <a:t>justifies </a:t>
            </a:r>
            <a:r>
              <a:rPr lang="en-US" altLang="en-US" sz="2800" b="1" dirty="0">
                <a:solidFill>
                  <a:srgbClr val="002060"/>
                </a:solidFill>
              </a:rPr>
              <a:t>the salary </a:t>
            </a:r>
            <a:r>
              <a:rPr lang="en-US" altLang="en-US" sz="2800" b="1" dirty="0" smtClean="0">
                <a:solidFill>
                  <a:srgbClr val="002060"/>
                </a:solidFill>
              </a:rPr>
              <a:t>you are paid </a:t>
            </a:r>
            <a:r>
              <a:rPr lang="en-US" altLang="en-US" sz="2800" b="1" dirty="0">
                <a:solidFill>
                  <a:srgbClr val="002060"/>
                </a:solidFill>
              </a:rPr>
              <a:t>for this work</a:t>
            </a:r>
            <a:r>
              <a:rPr lang="en-US" altLang="en-US" sz="2800" b="1" dirty="0" smtClean="0">
                <a:solidFill>
                  <a:srgbClr val="002060"/>
                </a:solidFill>
              </a:rPr>
              <a:t>.</a:t>
            </a:r>
          </a:p>
          <a:p>
            <a:pPr marL="514350" indent="-514350">
              <a:buAutoNum type="arabicPeriod"/>
            </a:pPr>
            <a:endParaRPr lang="en-US" altLang="en-US" sz="2800" b="1" dirty="0" smtClean="0">
              <a:solidFill>
                <a:srgbClr val="002060"/>
              </a:solidFill>
            </a:endParaRPr>
          </a:p>
          <a:p>
            <a:pPr marL="514350" indent="-514350">
              <a:buAutoNum type="arabicPeriod"/>
            </a:pPr>
            <a:r>
              <a:rPr lang="en-US" altLang="en-US" sz="2800" b="1" dirty="0" smtClean="0">
                <a:solidFill>
                  <a:srgbClr val="002060"/>
                </a:solidFill>
              </a:rPr>
              <a:t>What are the performance criteria to which you will be held accountable</a:t>
            </a:r>
          </a:p>
          <a:p>
            <a:pPr marL="514350" indent="-514350">
              <a:buAutoNum type="arabicPeriod"/>
            </a:pPr>
            <a:endParaRPr lang="en-US" altLang="en-US" sz="2800" b="1" dirty="0" smtClean="0">
              <a:solidFill>
                <a:srgbClr val="002060"/>
              </a:solidFill>
            </a:endParaRPr>
          </a:p>
          <a:p>
            <a:pPr marL="514350" indent="-514350">
              <a:buAutoNum type="arabicPeriod"/>
            </a:pPr>
            <a:r>
              <a:rPr lang="en-US" altLang="en-US" sz="2800" b="1" dirty="0" smtClean="0">
                <a:solidFill>
                  <a:srgbClr val="002060"/>
                </a:solidFill>
              </a:rPr>
              <a:t>What are the measurement standards which will be used to evaluate your performance.</a:t>
            </a:r>
            <a:endParaRPr lang="en-US" altLang="en-US" sz="2800" b="1" dirty="0">
              <a:solidFill>
                <a:srgbClr val="002060"/>
              </a:solidFill>
            </a:endParaRPr>
          </a:p>
          <a:p>
            <a:endParaRPr lang="en-US" dirty="0"/>
          </a:p>
        </p:txBody>
      </p:sp>
      <p:sp>
        <p:nvSpPr>
          <p:cNvPr id="4" name="Slide Number Placeholder 3"/>
          <p:cNvSpPr>
            <a:spLocks noGrp="1"/>
          </p:cNvSpPr>
          <p:nvPr>
            <p:ph type="sldNum" sz="quarter" idx="4"/>
          </p:nvPr>
        </p:nvSpPr>
        <p:spPr/>
        <p:txBody>
          <a:bodyPr/>
          <a:lstStyle/>
          <a:p>
            <a:fld id="{B5C08CA4-33CB-4B3E-B188-9314E3308F96}" type="slidenum">
              <a:rPr lang="en-US" smtClean="0"/>
              <a:t>42</a:t>
            </a:fld>
            <a:endParaRPr lang="en-US" dirty="0"/>
          </a:p>
        </p:txBody>
      </p:sp>
    </p:spTree>
    <p:extLst>
      <p:ext uri="{BB962C8B-B14F-4D97-AF65-F5344CB8AC3E}">
        <p14:creationId xmlns:p14="http://schemas.microsoft.com/office/powerpoint/2010/main" val="35070871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Job Descriptions</a:t>
            </a:r>
            <a:endParaRPr lang="en-US" b="1" dirty="0">
              <a:solidFill>
                <a:srgbClr val="C00000"/>
              </a:solidFill>
            </a:endParaRPr>
          </a:p>
        </p:txBody>
      </p:sp>
      <p:sp>
        <p:nvSpPr>
          <p:cNvPr id="3" name="Content Placeholder 2"/>
          <p:cNvSpPr>
            <a:spLocks noGrp="1"/>
          </p:cNvSpPr>
          <p:nvPr>
            <p:ph idx="1"/>
          </p:nvPr>
        </p:nvSpPr>
        <p:spPr/>
        <p:txBody>
          <a:bodyPr/>
          <a:lstStyle/>
          <a:p>
            <a:pPr marL="514350" indent="-514350">
              <a:buAutoNum type="arabicPeriod" startAt="4"/>
            </a:pPr>
            <a:r>
              <a:rPr lang="en-US" b="1" dirty="0" smtClean="0">
                <a:solidFill>
                  <a:srgbClr val="002060"/>
                </a:solidFill>
              </a:rPr>
              <a:t>Qualifications</a:t>
            </a:r>
          </a:p>
          <a:p>
            <a:pPr marL="0" indent="0">
              <a:buNone/>
            </a:pPr>
            <a:r>
              <a:rPr lang="en-US" b="1" dirty="0">
                <a:solidFill>
                  <a:srgbClr val="002060"/>
                </a:solidFill>
              </a:rPr>
              <a:t>	</a:t>
            </a:r>
            <a:r>
              <a:rPr lang="en-US" b="1" u="sng" dirty="0" smtClean="0">
                <a:solidFill>
                  <a:srgbClr val="002060"/>
                </a:solidFill>
              </a:rPr>
              <a:t>Required</a:t>
            </a:r>
            <a:r>
              <a:rPr lang="en-US" b="1" dirty="0" smtClean="0">
                <a:solidFill>
                  <a:srgbClr val="002060"/>
                </a:solidFill>
              </a:rPr>
              <a:t>: e.g. licenses, certifications, 	academic, physical, availability, clean 	driving record, etc.</a:t>
            </a:r>
          </a:p>
          <a:p>
            <a:pPr marL="0" indent="0">
              <a:buNone/>
            </a:pPr>
            <a:endParaRPr lang="en-US" b="1" dirty="0">
              <a:solidFill>
                <a:srgbClr val="002060"/>
              </a:solidFill>
            </a:endParaRPr>
          </a:p>
          <a:p>
            <a:pPr marL="0" indent="0">
              <a:buNone/>
            </a:pPr>
            <a:r>
              <a:rPr lang="en-US" b="1" dirty="0" smtClean="0">
                <a:solidFill>
                  <a:srgbClr val="002060"/>
                </a:solidFill>
              </a:rPr>
              <a:t>	</a:t>
            </a:r>
            <a:r>
              <a:rPr lang="en-US" b="1" u="sng" dirty="0" smtClean="0">
                <a:solidFill>
                  <a:srgbClr val="002060"/>
                </a:solidFill>
              </a:rPr>
              <a:t>Desired</a:t>
            </a:r>
            <a:r>
              <a:rPr lang="en-US" b="1" dirty="0" smtClean="0">
                <a:solidFill>
                  <a:srgbClr val="002060"/>
                </a:solidFill>
              </a:rPr>
              <a:t>: computer knowledge, 2</a:t>
            </a:r>
            <a:r>
              <a:rPr lang="en-US" b="1" baseline="30000" dirty="0" smtClean="0">
                <a:solidFill>
                  <a:srgbClr val="002060"/>
                </a:solidFill>
              </a:rPr>
              <a:t>nd</a:t>
            </a:r>
            <a:r>
              <a:rPr lang="en-US" b="1" dirty="0" smtClean="0">
                <a:solidFill>
                  <a:srgbClr val="002060"/>
                </a:solidFill>
              </a:rPr>
              <a:t> 	language, customer service, </a:t>
            </a:r>
          </a:p>
        </p:txBody>
      </p:sp>
      <p:sp>
        <p:nvSpPr>
          <p:cNvPr id="4" name="Slide Number Placeholder 3"/>
          <p:cNvSpPr>
            <a:spLocks noGrp="1"/>
          </p:cNvSpPr>
          <p:nvPr>
            <p:ph type="sldNum" sz="quarter" idx="4"/>
          </p:nvPr>
        </p:nvSpPr>
        <p:spPr/>
        <p:txBody>
          <a:bodyPr/>
          <a:lstStyle/>
          <a:p>
            <a:fld id="{B5C08CA4-33CB-4B3E-B188-9314E3308F96}" type="slidenum">
              <a:rPr lang="en-US" smtClean="0"/>
              <a:t>43</a:t>
            </a:fld>
            <a:endParaRPr lang="en-US" dirty="0"/>
          </a:p>
        </p:txBody>
      </p:sp>
    </p:spTree>
    <p:extLst>
      <p:ext uri="{BB962C8B-B14F-4D97-AF65-F5344CB8AC3E}">
        <p14:creationId xmlns:p14="http://schemas.microsoft.com/office/powerpoint/2010/main" val="2434630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Job Descriptions</a:t>
            </a:r>
            <a:endParaRPr lang="en-US" b="1" dirty="0">
              <a:solidFill>
                <a:srgbClr val="C00000"/>
              </a:solidFill>
            </a:endParaRPr>
          </a:p>
        </p:txBody>
      </p:sp>
      <p:sp>
        <p:nvSpPr>
          <p:cNvPr id="3" name="Content Placeholder 2"/>
          <p:cNvSpPr>
            <a:spLocks noGrp="1"/>
          </p:cNvSpPr>
          <p:nvPr>
            <p:ph idx="1"/>
          </p:nvPr>
        </p:nvSpPr>
        <p:spPr/>
        <p:txBody>
          <a:bodyPr>
            <a:normAutofit fontScale="85000" lnSpcReduction="20000"/>
          </a:bodyPr>
          <a:lstStyle/>
          <a:p>
            <a:r>
              <a:rPr lang="en-US" b="1" dirty="0" smtClean="0">
                <a:solidFill>
                  <a:srgbClr val="002060"/>
                </a:solidFill>
              </a:rPr>
              <a:t>5. Administration</a:t>
            </a:r>
          </a:p>
          <a:p>
            <a:pPr marL="0" indent="0">
              <a:buNone/>
            </a:pPr>
            <a:r>
              <a:rPr lang="en-US" b="1" dirty="0">
                <a:solidFill>
                  <a:srgbClr val="002060"/>
                </a:solidFill>
              </a:rPr>
              <a:t>	</a:t>
            </a:r>
            <a:r>
              <a:rPr lang="en-US" b="1" dirty="0" smtClean="0">
                <a:solidFill>
                  <a:srgbClr val="002060"/>
                </a:solidFill>
              </a:rPr>
              <a:t>Salary/wage</a:t>
            </a:r>
          </a:p>
          <a:p>
            <a:pPr marL="0" indent="0">
              <a:buNone/>
            </a:pPr>
            <a:r>
              <a:rPr lang="en-US" b="1" dirty="0">
                <a:solidFill>
                  <a:srgbClr val="002060"/>
                </a:solidFill>
              </a:rPr>
              <a:t>	</a:t>
            </a:r>
            <a:r>
              <a:rPr lang="en-US" b="1" dirty="0" smtClean="0">
                <a:solidFill>
                  <a:srgbClr val="002060"/>
                </a:solidFill>
              </a:rPr>
              <a:t>Title</a:t>
            </a:r>
          </a:p>
          <a:p>
            <a:pPr marL="0" indent="0">
              <a:buNone/>
            </a:pPr>
            <a:r>
              <a:rPr lang="en-US" b="1" dirty="0">
                <a:solidFill>
                  <a:srgbClr val="002060"/>
                </a:solidFill>
              </a:rPr>
              <a:t>	</a:t>
            </a:r>
            <a:r>
              <a:rPr lang="en-US" b="1" dirty="0" smtClean="0">
                <a:solidFill>
                  <a:srgbClr val="002060"/>
                </a:solidFill>
              </a:rPr>
              <a:t>Reports to</a:t>
            </a:r>
          </a:p>
          <a:p>
            <a:pPr marL="0" indent="0">
              <a:buNone/>
            </a:pPr>
            <a:r>
              <a:rPr lang="en-US" b="1" dirty="0">
                <a:solidFill>
                  <a:srgbClr val="002060"/>
                </a:solidFill>
              </a:rPr>
              <a:t>	</a:t>
            </a:r>
            <a:r>
              <a:rPr lang="en-US" b="1" dirty="0" smtClean="0">
                <a:solidFill>
                  <a:srgbClr val="002060"/>
                </a:solidFill>
              </a:rPr>
              <a:t>Direct reports</a:t>
            </a:r>
          </a:p>
          <a:p>
            <a:pPr marL="0" indent="0">
              <a:buNone/>
            </a:pPr>
            <a:r>
              <a:rPr lang="en-US" b="1" dirty="0">
                <a:solidFill>
                  <a:srgbClr val="002060"/>
                </a:solidFill>
              </a:rPr>
              <a:t>	</a:t>
            </a:r>
            <a:r>
              <a:rPr lang="en-US" b="1" dirty="0" smtClean="0">
                <a:solidFill>
                  <a:srgbClr val="002060"/>
                </a:solidFill>
              </a:rPr>
              <a:t>FLSA category (i.e. exempt/non-exempt)</a:t>
            </a:r>
          </a:p>
          <a:p>
            <a:pPr marL="0" indent="0">
              <a:buNone/>
            </a:pPr>
            <a:r>
              <a:rPr lang="en-US" b="1" dirty="0" smtClean="0">
                <a:solidFill>
                  <a:srgbClr val="002060"/>
                </a:solidFill>
              </a:rPr>
              <a:t>	Location	</a:t>
            </a:r>
          </a:p>
          <a:p>
            <a:pPr marL="0" indent="0">
              <a:buNone/>
            </a:pPr>
            <a:r>
              <a:rPr lang="en-US" b="1" dirty="0" smtClean="0">
                <a:solidFill>
                  <a:srgbClr val="002060"/>
                </a:solidFill>
              </a:rPr>
              <a:t>	Other job identifiers</a:t>
            </a:r>
          </a:p>
          <a:p>
            <a:pPr marL="0" indent="0">
              <a:buNone/>
            </a:pPr>
            <a:endParaRPr lang="en-US" b="1" dirty="0" smtClean="0">
              <a:solidFill>
                <a:srgbClr val="002060"/>
              </a:solidFill>
            </a:endParaRPr>
          </a:p>
          <a:p>
            <a:pPr marL="0" indent="0">
              <a:buNone/>
            </a:pPr>
            <a:r>
              <a:rPr lang="en-US" dirty="0">
                <a:solidFill>
                  <a:srgbClr val="002060"/>
                </a:solidFill>
              </a:rPr>
              <a:t>	</a:t>
            </a:r>
          </a:p>
        </p:txBody>
      </p:sp>
      <p:sp>
        <p:nvSpPr>
          <p:cNvPr id="4" name="Slide Number Placeholder 3"/>
          <p:cNvSpPr>
            <a:spLocks noGrp="1"/>
          </p:cNvSpPr>
          <p:nvPr>
            <p:ph type="sldNum" sz="quarter" idx="4"/>
          </p:nvPr>
        </p:nvSpPr>
        <p:spPr/>
        <p:txBody>
          <a:bodyPr/>
          <a:lstStyle/>
          <a:p>
            <a:fld id="{B5C08CA4-33CB-4B3E-B188-9314E3308F96}" type="slidenum">
              <a:rPr lang="en-US" smtClean="0"/>
              <a:t>44</a:t>
            </a:fld>
            <a:endParaRPr lang="en-US" dirty="0"/>
          </a:p>
        </p:txBody>
      </p:sp>
    </p:spTree>
    <p:extLst>
      <p:ext uri="{BB962C8B-B14F-4D97-AF65-F5344CB8AC3E}">
        <p14:creationId xmlns:p14="http://schemas.microsoft.com/office/powerpoint/2010/main" val="17233317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8ED4CD-4F5E-42F3-A9CA-E47DD6A25F72}"/>
              </a:ext>
            </a:extLst>
          </p:cNvPr>
          <p:cNvSpPr>
            <a:spLocks noGrp="1"/>
          </p:cNvSpPr>
          <p:nvPr>
            <p:ph type="title"/>
          </p:nvPr>
        </p:nvSpPr>
        <p:spPr>
          <a:xfrm>
            <a:off x="838200" y="296771"/>
            <a:ext cx="7848600" cy="1143000"/>
          </a:xfrm>
        </p:spPr>
        <p:txBody>
          <a:bodyPr>
            <a:normAutofit/>
          </a:bodyPr>
          <a:lstStyle/>
          <a:p>
            <a:r>
              <a:rPr lang="en-US" sz="3600" b="1" dirty="0">
                <a:solidFill>
                  <a:srgbClr val="C00000"/>
                </a:solidFill>
                <a:latin typeface="Arial" panose="020B0604020202020204" pitchFamily="34" charset="0"/>
                <a:cs typeface="Arial" panose="020B0604020202020204" pitchFamily="34" charset="0"/>
              </a:rPr>
              <a:t>Current Research on Job Design</a:t>
            </a:r>
          </a:p>
        </p:txBody>
      </p:sp>
      <p:sp>
        <p:nvSpPr>
          <p:cNvPr id="3" name="Content Placeholder 2">
            <a:extLst>
              <a:ext uri="{FF2B5EF4-FFF2-40B4-BE49-F238E27FC236}">
                <a16:creationId xmlns="" xmlns:a16="http://schemas.microsoft.com/office/drawing/2014/main" id="{912A43FF-1D04-4E1A-9FDF-EBE328A2CB69}"/>
              </a:ext>
            </a:extLst>
          </p:cNvPr>
          <p:cNvSpPr>
            <a:spLocks noGrp="1"/>
          </p:cNvSpPr>
          <p:nvPr>
            <p:ph idx="1"/>
          </p:nvPr>
        </p:nvSpPr>
        <p:spPr>
          <a:xfrm>
            <a:off x="838200" y="1600200"/>
            <a:ext cx="7848600" cy="4343399"/>
          </a:xfrm>
        </p:spPr>
        <p:txBody>
          <a:bodyPr>
            <a:noAutofit/>
          </a:bodyPr>
          <a:lstStyle/>
          <a:p>
            <a:r>
              <a:rPr lang="en-US" sz="2400" b="1" dirty="0">
                <a:solidFill>
                  <a:srgbClr val="002060"/>
                </a:solidFill>
                <a:latin typeface="Arial" panose="020B0604020202020204" pitchFamily="34" charset="0"/>
                <a:cs typeface="Arial" panose="020B0604020202020204" pitchFamily="34" charset="0"/>
              </a:rPr>
              <a:t>Social aspect of work</a:t>
            </a:r>
          </a:p>
          <a:p>
            <a:r>
              <a:rPr lang="en-US" sz="2400" b="1" dirty="0">
                <a:solidFill>
                  <a:srgbClr val="002060"/>
                </a:solidFill>
                <a:latin typeface="Arial" panose="020B0604020202020204" pitchFamily="34" charset="0"/>
                <a:cs typeface="Arial" panose="020B0604020202020204" pitchFamily="34" charset="0"/>
              </a:rPr>
              <a:t>Organizational citizenship—optional interaction, required interaction</a:t>
            </a:r>
          </a:p>
          <a:p>
            <a:r>
              <a:rPr lang="en-US" sz="2400" b="1" dirty="0">
                <a:solidFill>
                  <a:srgbClr val="002060"/>
                </a:solidFill>
                <a:latin typeface="Arial" panose="020B0604020202020204" pitchFamily="34" charset="0"/>
                <a:cs typeface="Arial" panose="020B0604020202020204" pitchFamily="34" charset="0"/>
              </a:rPr>
              <a:t>Organizational citizenship behavior</a:t>
            </a:r>
          </a:p>
          <a:p>
            <a:r>
              <a:rPr lang="en-US" sz="2400" b="1" dirty="0">
                <a:solidFill>
                  <a:srgbClr val="002060"/>
                </a:solidFill>
                <a:latin typeface="Arial" panose="020B0604020202020204" pitchFamily="34" charset="0"/>
                <a:cs typeface="Arial" panose="020B0604020202020204" pitchFamily="34" charset="0"/>
              </a:rPr>
              <a:t>Creativity</a:t>
            </a:r>
          </a:p>
          <a:p>
            <a:r>
              <a:rPr lang="en-US" sz="2400" b="1" dirty="0">
                <a:solidFill>
                  <a:srgbClr val="002060"/>
                </a:solidFill>
                <a:latin typeface="Arial" panose="020B0604020202020204" pitchFamily="34" charset="0"/>
                <a:cs typeface="Arial" panose="020B0604020202020204" pitchFamily="34" charset="0"/>
              </a:rPr>
              <a:t>Health and well-being</a:t>
            </a:r>
          </a:p>
          <a:p>
            <a:r>
              <a:rPr lang="en-US" sz="2400" b="1" dirty="0">
                <a:solidFill>
                  <a:srgbClr val="002060"/>
                </a:solidFill>
                <a:latin typeface="Arial" panose="020B0604020202020204" pitchFamily="34" charset="0"/>
                <a:cs typeface="Arial" panose="020B0604020202020204" pitchFamily="34" charset="0"/>
              </a:rPr>
              <a:t>Bullying and other negative behaviors</a:t>
            </a:r>
          </a:p>
          <a:p>
            <a:r>
              <a:rPr lang="en-US" sz="2400" b="1" dirty="0">
                <a:solidFill>
                  <a:srgbClr val="002060"/>
                </a:solidFill>
                <a:latin typeface="Arial" panose="020B0604020202020204" pitchFamily="34" charset="0"/>
                <a:cs typeface="Arial" panose="020B0604020202020204" pitchFamily="34" charset="0"/>
              </a:rPr>
              <a:t>Temporary employees</a:t>
            </a:r>
          </a:p>
          <a:p>
            <a:r>
              <a:rPr lang="en-US" sz="2400" b="1" dirty="0">
                <a:solidFill>
                  <a:srgbClr val="002060"/>
                </a:solidFill>
                <a:latin typeface="Arial" panose="020B0604020202020204" pitchFamily="34" charset="0"/>
                <a:cs typeface="Arial" panose="020B0604020202020204" pitchFamily="34" charset="0"/>
              </a:rPr>
              <a:t>Across cultures</a:t>
            </a:r>
          </a:p>
          <a:p>
            <a:r>
              <a:rPr lang="en-US" sz="2400" b="1" dirty="0">
                <a:solidFill>
                  <a:srgbClr val="002060"/>
                </a:solidFill>
                <a:latin typeface="Arial" panose="020B0604020202020204" pitchFamily="34" charset="0"/>
                <a:cs typeface="Arial" panose="020B0604020202020204" pitchFamily="34" charset="0"/>
              </a:rPr>
              <a:t>Remote work</a:t>
            </a:r>
          </a:p>
        </p:txBody>
      </p:sp>
      <p:sp>
        <p:nvSpPr>
          <p:cNvPr id="5" name="Slide Number Placeholder 4">
            <a:extLst>
              <a:ext uri="{FF2B5EF4-FFF2-40B4-BE49-F238E27FC236}">
                <a16:creationId xmlns="" xmlns:a16="http://schemas.microsoft.com/office/drawing/2014/main" id="{514DB8B8-764B-4C1F-8609-33AF544E0772}"/>
              </a:ext>
            </a:extLst>
          </p:cNvPr>
          <p:cNvSpPr>
            <a:spLocks noGrp="1"/>
          </p:cNvSpPr>
          <p:nvPr>
            <p:ph type="sldNum" sz="quarter" idx="4"/>
          </p:nvPr>
        </p:nvSpPr>
        <p:spPr/>
        <p:txBody>
          <a:bodyPr/>
          <a:lstStyle/>
          <a:p>
            <a:fld id="{B5C08CA4-33CB-4B3E-B188-9314E3308F96}" type="slidenum">
              <a:rPr lang="en-US" smtClean="0"/>
              <a:t>45</a:t>
            </a:fld>
            <a:endParaRPr lang="en-US" dirty="0"/>
          </a:p>
        </p:txBody>
      </p:sp>
    </p:spTree>
    <p:extLst>
      <p:ext uri="{BB962C8B-B14F-4D97-AF65-F5344CB8AC3E}">
        <p14:creationId xmlns:p14="http://schemas.microsoft.com/office/powerpoint/2010/main" val="22765088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p:cNvSpPr>
            <a:spLocks noGrp="1" noChangeArrowheads="1"/>
          </p:cNvSpPr>
          <p:nvPr>
            <p:ph type="title"/>
          </p:nvPr>
        </p:nvSpPr>
        <p:spPr>
          <a:xfrm>
            <a:off x="838200" y="412176"/>
            <a:ext cx="7467600" cy="1340424"/>
          </a:xfrm>
        </p:spPr>
        <p:txBody>
          <a:bodyPr>
            <a:normAutofit/>
          </a:bodyPr>
          <a:lstStyle/>
          <a:p>
            <a:pPr algn="ctr" eaLnBrk="1" hangingPunct="1"/>
            <a:r>
              <a:rPr lang="en-US" altLang="en-US" sz="3600" b="1" dirty="0">
                <a:solidFill>
                  <a:srgbClr val="C00000"/>
                </a:solidFill>
                <a:latin typeface="Arial" panose="020B0604020202020204" pitchFamily="34" charset="0"/>
                <a:cs typeface="Arial" panose="020B0604020202020204" pitchFamily="34" charset="0"/>
              </a:rPr>
              <a:t>Job Design in Practice: </a:t>
            </a:r>
            <a:r>
              <a:rPr lang="en-US" altLang="en-US" sz="4000" b="1" dirty="0">
                <a:solidFill>
                  <a:srgbClr val="C00000"/>
                </a:solidFill>
                <a:latin typeface="Arial" panose="020B0604020202020204" pitchFamily="34" charset="0"/>
                <a:cs typeface="Arial" panose="020B0604020202020204" pitchFamily="34" charset="0"/>
              </a:rPr>
              <a:t/>
            </a:r>
            <a:br>
              <a:rPr lang="en-US" altLang="en-US" sz="4000" b="1" dirty="0">
                <a:solidFill>
                  <a:srgbClr val="C00000"/>
                </a:solidFill>
                <a:latin typeface="Arial" panose="020B0604020202020204" pitchFamily="34" charset="0"/>
                <a:cs typeface="Arial" panose="020B0604020202020204" pitchFamily="34" charset="0"/>
              </a:rPr>
            </a:br>
            <a:r>
              <a:rPr lang="en-US" altLang="en-US" sz="3200" b="1" dirty="0">
                <a:solidFill>
                  <a:srgbClr val="C00000"/>
                </a:solidFill>
                <a:latin typeface="Arial" panose="020B0604020202020204" pitchFamily="34" charset="0"/>
                <a:cs typeface="Arial" panose="020B0604020202020204" pitchFamily="34" charset="0"/>
              </a:rPr>
              <a:t>Environmental </a:t>
            </a:r>
            <a:r>
              <a:rPr lang="en-US" altLang="en-US" sz="3200" b="1" dirty="0" smtClean="0">
                <a:solidFill>
                  <a:srgbClr val="C00000"/>
                </a:solidFill>
                <a:latin typeface="Arial" panose="020B0604020202020204" pitchFamily="34" charset="0"/>
                <a:cs typeface="Arial" panose="020B0604020202020204" pitchFamily="34" charset="0"/>
              </a:rPr>
              <a:t>Influences</a:t>
            </a:r>
            <a:endParaRPr lang="en-US" altLang="en-US" sz="3200" b="1" dirty="0">
              <a:solidFill>
                <a:srgbClr val="C00000"/>
              </a:solidFill>
              <a:latin typeface="Arial" panose="020B0604020202020204" pitchFamily="34" charset="0"/>
              <a:cs typeface="Arial" panose="020B0604020202020204" pitchFamily="34" charset="0"/>
            </a:endParaRPr>
          </a:p>
        </p:txBody>
      </p:sp>
      <p:sp>
        <p:nvSpPr>
          <p:cNvPr id="32773" name="Rectangle 3"/>
          <p:cNvSpPr>
            <a:spLocks noGrp="1" noChangeArrowheads="1"/>
          </p:cNvSpPr>
          <p:nvPr>
            <p:ph type="body" idx="1"/>
          </p:nvPr>
        </p:nvSpPr>
        <p:spPr>
          <a:xfrm>
            <a:off x="152400" y="2057399"/>
            <a:ext cx="9067800" cy="3733801"/>
          </a:xfrm>
        </p:spPr>
        <p:txBody>
          <a:bodyPr>
            <a:normAutofit/>
          </a:bodyPr>
          <a:lstStyle/>
          <a:p>
            <a:pPr eaLnBrk="1" hangingPunct="1"/>
            <a:r>
              <a:rPr lang="en-US" altLang="ko-KR" sz="2800" b="1" dirty="0">
                <a:latin typeface="Arial" panose="020B0604020202020204" pitchFamily="34" charset="0"/>
                <a:ea typeface="굴림" pitchFamily="50" charset="-127"/>
                <a:cs typeface="Arial" panose="020B0604020202020204" pitchFamily="34" charset="0"/>
              </a:rPr>
              <a:t>Labor force</a:t>
            </a:r>
          </a:p>
          <a:p>
            <a:pPr marL="742950" lvl="1" indent="-285750" eaLnBrk="1" hangingPunct="1"/>
            <a:r>
              <a:rPr lang="en-US" altLang="ko-KR" sz="2400" b="1" dirty="0">
                <a:latin typeface="Arial" panose="020B0604020202020204" pitchFamily="34" charset="0"/>
                <a:ea typeface="굴림" pitchFamily="50" charset="-127"/>
                <a:cs typeface="Arial" panose="020B0604020202020204" pitchFamily="34" charset="0"/>
              </a:rPr>
              <a:t>Skill availability to perform tasks</a:t>
            </a:r>
          </a:p>
          <a:p>
            <a:pPr marL="742950" lvl="1" indent="-285750" eaLnBrk="1" hangingPunct="1"/>
            <a:r>
              <a:rPr lang="en-US" altLang="en-US" sz="2400" b="1" dirty="0">
                <a:latin typeface="Arial" panose="020B0604020202020204" pitchFamily="34" charset="0"/>
                <a:ea typeface="굴림" pitchFamily="50" charset="-127"/>
                <a:cs typeface="Arial" panose="020B0604020202020204" pitchFamily="34" charset="0"/>
              </a:rPr>
              <a:t>Job design decisions for the aging labor </a:t>
            </a:r>
            <a:r>
              <a:rPr lang="en-US" altLang="en-US" sz="2400" b="1" dirty="0" smtClean="0">
                <a:latin typeface="Arial" panose="020B0604020202020204" pitchFamily="34" charset="0"/>
                <a:ea typeface="굴림" pitchFamily="50" charset="-127"/>
                <a:cs typeface="Arial" panose="020B0604020202020204" pitchFamily="34" charset="0"/>
              </a:rPr>
              <a:t>force</a:t>
            </a:r>
          </a:p>
          <a:p>
            <a:pPr marL="742950" lvl="1" indent="-285750" eaLnBrk="1" hangingPunct="1"/>
            <a:endParaRPr lang="en-US" altLang="en-US" sz="2400" b="1" dirty="0">
              <a:latin typeface="Arial" panose="020B0604020202020204" pitchFamily="34" charset="0"/>
              <a:ea typeface="굴림" pitchFamily="50" charset="-127"/>
              <a:cs typeface="Arial" panose="020B0604020202020204" pitchFamily="34" charset="0"/>
            </a:endParaRPr>
          </a:p>
          <a:p>
            <a:pPr indent="-285750"/>
            <a:r>
              <a:rPr lang="en-US" altLang="en-US" sz="2800" b="1" dirty="0">
                <a:latin typeface="Arial" panose="020B0604020202020204" pitchFamily="34" charset="0"/>
                <a:ea typeface="굴림" pitchFamily="50" charset="-127"/>
                <a:cs typeface="Arial" panose="020B0604020202020204" pitchFamily="34" charset="0"/>
              </a:rPr>
              <a:t>Technology</a:t>
            </a:r>
          </a:p>
          <a:p>
            <a:pPr marL="742950" lvl="1" indent="-285750" eaLnBrk="1" hangingPunct="1"/>
            <a:r>
              <a:rPr lang="en-US" altLang="en-US" sz="2400" b="1" dirty="0">
                <a:latin typeface="Arial" panose="020B0604020202020204" pitchFamily="34" charset="0"/>
                <a:ea typeface="굴림" pitchFamily="50" charset="-127"/>
                <a:cs typeface="Arial" panose="020B0604020202020204" pitchFamily="34" charset="0"/>
              </a:rPr>
              <a:t>Remote work</a:t>
            </a:r>
          </a:p>
          <a:p>
            <a:pPr marL="742950" lvl="1" indent="-285750" eaLnBrk="1" hangingPunct="1"/>
            <a:r>
              <a:rPr lang="en-US" altLang="en-US" sz="2400" b="1" dirty="0">
                <a:latin typeface="Arial" panose="020B0604020202020204" pitchFamily="34" charset="0"/>
                <a:ea typeface="굴림" pitchFamily="50" charset="-127"/>
                <a:cs typeface="Arial" panose="020B0604020202020204" pitchFamily="34" charset="0"/>
              </a:rPr>
              <a:t>Virtual teams</a:t>
            </a:r>
          </a:p>
          <a:p>
            <a:pPr marL="742950" lvl="1" indent="-285750" eaLnBrk="1" hangingPunct="1"/>
            <a:endParaRPr lang="en-US" altLang="en-US" b="1" dirty="0"/>
          </a:p>
        </p:txBody>
      </p:sp>
      <p:sp>
        <p:nvSpPr>
          <p:cNvPr id="3" name="Slide Number Placeholder 2">
            <a:extLst>
              <a:ext uri="{FF2B5EF4-FFF2-40B4-BE49-F238E27FC236}">
                <a16:creationId xmlns="" xmlns:a16="http://schemas.microsoft.com/office/drawing/2014/main" id="{E4906702-816A-4F5F-9EE7-26DB1817B558}"/>
              </a:ext>
            </a:extLst>
          </p:cNvPr>
          <p:cNvSpPr>
            <a:spLocks noGrp="1"/>
          </p:cNvSpPr>
          <p:nvPr>
            <p:ph type="sldNum" sz="quarter" idx="4"/>
          </p:nvPr>
        </p:nvSpPr>
        <p:spPr/>
        <p:txBody>
          <a:bodyPr/>
          <a:lstStyle/>
          <a:p>
            <a:fld id="{B5C08CA4-33CB-4B3E-B188-9314E3308F96}" type="slidenum">
              <a:rPr lang="en-US" smtClean="0"/>
              <a:t>46</a:t>
            </a:fld>
            <a:endParaRPr lang="en-US" dirty="0"/>
          </a:p>
        </p:txBody>
      </p:sp>
    </p:spTree>
    <p:extLst>
      <p:ext uri="{BB962C8B-B14F-4D97-AF65-F5344CB8AC3E}">
        <p14:creationId xmlns:p14="http://schemas.microsoft.com/office/powerpoint/2010/main" val="9377051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p:cNvSpPr>
            <a:spLocks noGrp="1" noChangeArrowheads="1"/>
          </p:cNvSpPr>
          <p:nvPr>
            <p:ph type="title"/>
          </p:nvPr>
        </p:nvSpPr>
        <p:spPr>
          <a:xfrm>
            <a:off x="838200" y="296770"/>
            <a:ext cx="7620000" cy="1379629"/>
          </a:xfrm>
        </p:spPr>
        <p:txBody>
          <a:bodyPr>
            <a:normAutofit/>
          </a:bodyPr>
          <a:lstStyle/>
          <a:p>
            <a:pPr algn="ctr" eaLnBrk="1" hangingPunct="1"/>
            <a:r>
              <a:rPr lang="en-US" altLang="en-US" sz="3600" b="1" dirty="0">
                <a:solidFill>
                  <a:srgbClr val="C00000"/>
                </a:solidFill>
                <a:latin typeface="Arial" panose="020B0604020202020204" pitchFamily="34" charset="0"/>
                <a:cs typeface="Arial" panose="020B0604020202020204" pitchFamily="34" charset="0"/>
              </a:rPr>
              <a:t>Job Design in Practice: </a:t>
            </a:r>
            <a:br>
              <a:rPr lang="en-US" altLang="en-US" sz="3600" b="1" dirty="0">
                <a:solidFill>
                  <a:srgbClr val="C00000"/>
                </a:solidFill>
                <a:latin typeface="Arial" panose="020B0604020202020204" pitchFamily="34" charset="0"/>
                <a:cs typeface="Arial" panose="020B0604020202020204" pitchFamily="34" charset="0"/>
              </a:rPr>
            </a:br>
            <a:r>
              <a:rPr lang="en-US" altLang="en-US" sz="3200" b="1" dirty="0">
                <a:solidFill>
                  <a:srgbClr val="C00000"/>
                </a:solidFill>
                <a:latin typeface="Arial" panose="020B0604020202020204" pitchFamily="34" charset="0"/>
                <a:cs typeface="Arial" panose="020B0604020202020204" pitchFamily="34" charset="0"/>
              </a:rPr>
              <a:t>Environmental </a:t>
            </a:r>
            <a:r>
              <a:rPr lang="en-US" altLang="en-US" sz="3200" b="1" dirty="0" smtClean="0">
                <a:solidFill>
                  <a:srgbClr val="C00000"/>
                </a:solidFill>
                <a:latin typeface="Arial" panose="020B0604020202020204" pitchFamily="34" charset="0"/>
                <a:cs typeface="Arial" panose="020B0604020202020204" pitchFamily="34" charset="0"/>
              </a:rPr>
              <a:t>Influences</a:t>
            </a:r>
            <a:endParaRPr lang="en-US" altLang="en-US" sz="3200" b="1" dirty="0">
              <a:solidFill>
                <a:srgbClr val="C00000"/>
              </a:solidFill>
              <a:latin typeface="Arial" panose="020B0604020202020204" pitchFamily="34" charset="0"/>
              <a:cs typeface="Arial" panose="020B0604020202020204" pitchFamily="34" charset="0"/>
            </a:endParaRPr>
          </a:p>
        </p:txBody>
      </p:sp>
      <p:sp>
        <p:nvSpPr>
          <p:cNvPr id="32773" name="Rectangle 3"/>
          <p:cNvSpPr>
            <a:spLocks noGrp="1" noChangeArrowheads="1"/>
          </p:cNvSpPr>
          <p:nvPr>
            <p:ph type="body" idx="1"/>
          </p:nvPr>
        </p:nvSpPr>
        <p:spPr>
          <a:xfrm>
            <a:off x="838200" y="1981199"/>
            <a:ext cx="7848600" cy="3810001"/>
          </a:xfrm>
        </p:spPr>
        <p:txBody>
          <a:bodyPr>
            <a:normAutofit/>
          </a:bodyPr>
          <a:lstStyle/>
          <a:p>
            <a:pPr eaLnBrk="1" hangingPunct="1"/>
            <a:r>
              <a:rPr lang="en-US" altLang="ko-KR" sz="2800" b="1" dirty="0">
                <a:solidFill>
                  <a:srgbClr val="002060"/>
                </a:solidFill>
                <a:latin typeface="Arial" panose="020B0604020202020204" pitchFamily="34" charset="0"/>
                <a:ea typeface="굴림" pitchFamily="50" charset="-127"/>
                <a:cs typeface="Arial" panose="020B0604020202020204" pitchFamily="34" charset="0"/>
              </a:rPr>
              <a:t>Globalization</a:t>
            </a:r>
          </a:p>
          <a:p>
            <a:pPr marL="742950" lvl="1" indent="-285750" eaLnBrk="1" hangingPunct="1"/>
            <a:r>
              <a:rPr lang="en-US" altLang="en-US" sz="2400" b="1" dirty="0">
                <a:solidFill>
                  <a:srgbClr val="002060"/>
                </a:solidFill>
                <a:latin typeface="Arial" panose="020B0604020202020204" pitchFamily="34" charset="0"/>
                <a:ea typeface="굴림" pitchFamily="50" charset="-127"/>
                <a:cs typeface="Arial" panose="020B0604020202020204" pitchFamily="34" charset="0"/>
              </a:rPr>
              <a:t>Need to address cross-cultural issues</a:t>
            </a:r>
          </a:p>
          <a:p>
            <a:pPr marL="742950" lvl="1" indent="-285750" eaLnBrk="1" hangingPunct="1"/>
            <a:r>
              <a:rPr lang="en-US" altLang="en-US" sz="2400" b="1" dirty="0">
                <a:solidFill>
                  <a:srgbClr val="002060"/>
                </a:solidFill>
                <a:latin typeface="Arial" panose="020B0604020202020204" pitchFamily="34" charset="0"/>
                <a:ea typeface="굴림" pitchFamily="50" charset="-127"/>
                <a:cs typeface="Arial" panose="020B0604020202020204" pitchFamily="34" charset="0"/>
              </a:rPr>
              <a:t>Relevant labor markets</a:t>
            </a:r>
          </a:p>
          <a:p>
            <a:pPr indent="-285750"/>
            <a:endParaRPr lang="en-US" altLang="en-US" sz="2800" b="1" dirty="0" smtClean="0">
              <a:solidFill>
                <a:srgbClr val="002060"/>
              </a:solidFill>
              <a:latin typeface="Arial" panose="020B0604020202020204" pitchFamily="34" charset="0"/>
              <a:ea typeface="굴림" pitchFamily="50" charset="-127"/>
              <a:cs typeface="Arial" panose="020B0604020202020204" pitchFamily="34" charset="0"/>
            </a:endParaRPr>
          </a:p>
          <a:p>
            <a:pPr indent="-285750"/>
            <a:r>
              <a:rPr lang="en-US" altLang="en-US" sz="2800" b="1" dirty="0" smtClean="0">
                <a:solidFill>
                  <a:srgbClr val="002060"/>
                </a:solidFill>
                <a:latin typeface="Arial" panose="020B0604020202020204" pitchFamily="34" charset="0"/>
                <a:ea typeface="굴림" pitchFamily="50" charset="-127"/>
                <a:cs typeface="Arial" panose="020B0604020202020204" pitchFamily="34" charset="0"/>
              </a:rPr>
              <a:t>Ethics/social </a:t>
            </a:r>
            <a:r>
              <a:rPr lang="en-US" altLang="en-US" sz="2800" b="1" dirty="0">
                <a:solidFill>
                  <a:srgbClr val="002060"/>
                </a:solidFill>
                <a:latin typeface="Arial" panose="020B0604020202020204" pitchFamily="34" charset="0"/>
                <a:ea typeface="굴림" pitchFamily="50" charset="-127"/>
                <a:cs typeface="Arial" panose="020B0604020202020204" pitchFamily="34" charset="0"/>
              </a:rPr>
              <a:t>responsibility</a:t>
            </a:r>
          </a:p>
          <a:p>
            <a:pPr marL="742950" lvl="1" indent="-285750" eaLnBrk="1" hangingPunct="1"/>
            <a:r>
              <a:rPr lang="en-US" altLang="en-US" sz="2400" b="1" dirty="0">
                <a:solidFill>
                  <a:srgbClr val="002060"/>
                </a:solidFill>
                <a:latin typeface="Arial" panose="020B0604020202020204" pitchFamily="34" charset="0"/>
                <a:ea typeface="굴림" pitchFamily="50" charset="-127"/>
                <a:cs typeface="Arial" panose="020B0604020202020204" pitchFamily="34" charset="0"/>
              </a:rPr>
              <a:t>Concerns about types of tasks required</a:t>
            </a:r>
          </a:p>
          <a:p>
            <a:pPr marL="742950" lvl="1" indent="-285750" eaLnBrk="1" hangingPunct="1"/>
            <a:r>
              <a:rPr lang="en-US" altLang="en-US" sz="2400" b="1" dirty="0">
                <a:solidFill>
                  <a:srgbClr val="002060"/>
                </a:solidFill>
                <a:latin typeface="Arial" panose="020B0604020202020204" pitchFamily="34" charset="0"/>
                <a:ea typeface="굴림" pitchFamily="50" charset="-127"/>
                <a:cs typeface="Arial" panose="020B0604020202020204" pitchFamily="34" charset="0"/>
              </a:rPr>
              <a:t>Attitudes toward physical conditions of job design</a:t>
            </a:r>
          </a:p>
          <a:p>
            <a:pPr marL="742950" lvl="1" indent="-285750" eaLnBrk="1" hangingPunct="1"/>
            <a:endParaRPr lang="en-US" altLang="en-US" b="1" dirty="0">
              <a:solidFill>
                <a:srgbClr val="002060"/>
              </a:solidFill>
            </a:endParaRPr>
          </a:p>
        </p:txBody>
      </p:sp>
      <p:sp>
        <p:nvSpPr>
          <p:cNvPr id="3" name="Slide Number Placeholder 2">
            <a:extLst>
              <a:ext uri="{FF2B5EF4-FFF2-40B4-BE49-F238E27FC236}">
                <a16:creationId xmlns="" xmlns:a16="http://schemas.microsoft.com/office/drawing/2014/main" id="{95A6AA1E-207F-41C1-A63D-75A897E358E2}"/>
              </a:ext>
            </a:extLst>
          </p:cNvPr>
          <p:cNvSpPr>
            <a:spLocks noGrp="1"/>
          </p:cNvSpPr>
          <p:nvPr>
            <p:ph type="sldNum" sz="quarter" idx="4"/>
          </p:nvPr>
        </p:nvSpPr>
        <p:spPr/>
        <p:txBody>
          <a:bodyPr/>
          <a:lstStyle/>
          <a:p>
            <a:fld id="{B5C08CA4-33CB-4B3E-B188-9314E3308F96}" type="slidenum">
              <a:rPr lang="en-US" smtClean="0"/>
              <a:t>47</a:t>
            </a:fld>
            <a:endParaRPr lang="en-US" dirty="0"/>
          </a:p>
        </p:txBody>
      </p:sp>
    </p:spTree>
    <p:extLst>
      <p:ext uri="{BB962C8B-B14F-4D97-AF65-F5344CB8AC3E}">
        <p14:creationId xmlns:p14="http://schemas.microsoft.com/office/powerpoint/2010/main" val="28891757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8F0CFE-909C-4695-A24A-82FF0E6C9A70}"/>
              </a:ext>
            </a:extLst>
          </p:cNvPr>
          <p:cNvSpPr>
            <a:spLocks noGrp="1"/>
          </p:cNvSpPr>
          <p:nvPr>
            <p:ph type="title"/>
          </p:nvPr>
        </p:nvSpPr>
        <p:spPr>
          <a:xfrm>
            <a:off x="838200" y="296770"/>
            <a:ext cx="7620000" cy="1379629"/>
          </a:xfrm>
        </p:spPr>
        <p:txBody>
          <a:bodyPr>
            <a:normAutofit/>
          </a:bodyPr>
          <a:lstStyle/>
          <a:p>
            <a:r>
              <a:rPr lang="en-US" sz="3600" b="1" dirty="0">
                <a:solidFill>
                  <a:srgbClr val="C00000"/>
                </a:solidFill>
                <a:latin typeface="Arial" panose="020B0604020202020204" pitchFamily="34" charset="0"/>
                <a:cs typeface="Arial" panose="020B0604020202020204" pitchFamily="34" charset="0"/>
              </a:rPr>
              <a:t>Job Design in Practice: </a:t>
            </a:r>
            <a:br>
              <a:rPr lang="en-US" sz="3600" b="1" dirty="0">
                <a:solidFill>
                  <a:srgbClr val="C00000"/>
                </a:solidFill>
                <a:latin typeface="Arial" panose="020B0604020202020204" pitchFamily="34" charset="0"/>
                <a:cs typeface="Arial" panose="020B0604020202020204" pitchFamily="34" charset="0"/>
              </a:rPr>
            </a:br>
            <a:r>
              <a:rPr lang="en-US" sz="3200" b="1" dirty="0">
                <a:solidFill>
                  <a:srgbClr val="C00000"/>
                </a:solidFill>
                <a:latin typeface="Arial" panose="020B0604020202020204" pitchFamily="34" charset="0"/>
                <a:cs typeface="Arial" panose="020B0604020202020204" pitchFamily="34" charset="0"/>
              </a:rPr>
              <a:t>Regulatory Issues </a:t>
            </a:r>
          </a:p>
        </p:txBody>
      </p:sp>
      <p:sp>
        <p:nvSpPr>
          <p:cNvPr id="3" name="Content Placeholder 2">
            <a:extLst>
              <a:ext uri="{FF2B5EF4-FFF2-40B4-BE49-F238E27FC236}">
                <a16:creationId xmlns="" xmlns:a16="http://schemas.microsoft.com/office/drawing/2014/main" id="{512E9DA3-89CD-4E12-87EF-F4D640C21D2A}"/>
              </a:ext>
            </a:extLst>
          </p:cNvPr>
          <p:cNvSpPr>
            <a:spLocks noGrp="1"/>
          </p:cNvSpPr>
          <p:nvPr>
            <p:ph idx="1"/>
          </p:nvPr>
        </p:nvSpPr>
        <p:spPr>
          <a:xfrm>
            <a:off x="838200" y="1904999"/>
            <a:ext cx="7848600" cy="3657601"/>
          </a:xfrm>
        </p:spPr>
        <p:txBody>
          <a:bodyPr/>
          <a:lstStyle/>
          <a:p>
            <a:r>
              <a:rPr lang="en-US" sz="2400" b="1" dirty="0">
                <a:solidFill>
                  <a:srgbClr val="002060"/>
                </a:solidFill>
                <a:latin typeface="Arial" panose="020B0604020202020204" pitchFamily="34" charset="0"/>
                <a:cs typeface="Arial" panose="020B0604020202020204" pitchFamily="34" charset="0"/>
              </a:rPr>
              <a:t>Importance of Identifying Essential and Nonessential Job Duties</a:t>
            </a:r>
          </a:p>
          <a:p>
            <a:pPr lvl="1"/>
            <a:r>
              <a:rPr lang="en-US" sz="2400" b="1" dirty="0">
                <a:solidFill>
                  <a:srgbClr val="002060"/>
                </a:solidFill>
                <a:latin typeface="Arial" panose="020B0604020202020204" pitchFamily="34" charset="0"/>
                <a:cs typeface="Arial" panose="020B0604020202020204" pitchFamily="34" charset="0"/>
              </a:rPr>
              <a:t>Americans with Disabilities Act (</a:t>
            </a:r>
            <a:r>
              <a:rPr lang="en-US" sz="2400" b="1" spc="100" dirty="0">
                <a:solidFill>
                  <a:srgbClr val="002060"/>
                </a:solidFill>
                <a:latin typeface="Arial" panose="020B0604020202020204" pitchFamily="34" charset="0"/>
                <a:cs typeface="Arial" panose="020B0604020202020204" pitchFamily="34" charset="0"/>
              </a:rPr>
              <a:t>ADA</a:t>
            </a:r>
            <a:r>
              <a:rPr lang="en-US" sz="2400" b="1" dirty="0">
                <a:solidFill>
                  <a:srgbClr val="002060"/>
                </a:solidFill>
                <a:latin typeface="Arial" panose="020B0604020202020204" pitchFamily="34" charset="0"/>
                <a:cs typeface="Arial" panose="020B0604020202020204" pitchFamily="34" charset="0"/>
              </a:rPr>
              <a:t>)</a:t>
            </a:r>
          </a:p>
          <a:p>
            <a:pPr lvl="1"/>
            <a:r>
              <a:rPr lang="en-US" sz="2400" b="1" dirty="0">
                <a:solidFill>
                  <a:srgbClr val="002060"/>
                </a:solidFill>
                <a:latin typeface="Arial" panose="020B0604020202020204" pitchFamily="34" charset="0"/>
                <a:cs typeface="Arial" panose="020B0604020202020204" pitchFamily="34" charset="0"/>
              </a:rPr>
              <a:t>Reasonable accommodation</a:t>
            </a:r>
          </a:p>
          <a:p>
            <a:endParaRPr lang="en-US" sz="2400" b="1" dirty="0" smtClean="0">
              <a:solidFill>
                <a:srgbClr val="002060"/>
              </a:solidFill>
              <a:latin typeface="Arial" panose="020B0604020202020204" pitchFamily="34" charset="0"/>
              <a:cs typeface="Arial" panose="020B0604020202020204" pitchFamily="34" charset="0"/>
            </a:endParaRPr>
          </a:p>
          <a:p>
            <a:r>
              <a:rPr lang="en-US" sz="2400" b="1" dirty="0" smtClean="0">
                <a:solidFill>
                  <a:srgbClr val="002060"/>
                </a:solidFill>
                <a:latin typeface="Arial" panose="020B0604020202020204" pitchFamily="34" charset="0"/>
                <a:cs typeface="Arial" panose="020B0604020202020204" pitchFamily="34" charset="0"/>
              </a:rPr>
              <a:t>Job </a:t>
            </a:r>
            <a:r>
              <a:rPr lang="en-US" sz="2400" b="1" dirty="0">
                <a:solidFill>
                  <a:srgbClr val="002060"/>
                </a:solidFill>
                <a:latin typeface="Arial" panose="020B0604020202020204" pitchFamily="34" charset="0"/>
                <a:cs typeface="Arial" panose="020B0604020202020204" pitchFamily="34" charset="0"/>
              </a:rPr>
              <a:t>Design and Employee Safety</a:t>
            </a:r>
          </a:p>
          <a:p>
            <a:pPr lvl="1"/>
            <a:r>
              <a:rPr lang="en-US" sz="2400" b="1" dirty="0">
                <a:solidFill>
                  <a:srgbClr val="002060"/>
                </a:solidFill>
                <a:latin typeface="Arial" panose="020B0604020202020204" pitchFamily="34" charset="0"/>
                <a:cs typeface="Arial" panose="020B0604020202020204" pitchFamily="34" charset="0"/>
              </a:rPr>
              <a:t>Occupational Safety and Heath Act (</a:t>
            </a:r>
            <a:r>
              <a:rPr lang="en-US" sz="2400" b="1" spc="100" dirty="0">
                <a:solidFill>
                  <a:srgbClr val="002060"/>
                </a:solidFill>
                <a:latin typeface="Arial" panose="020B0604020202020204" pitchFamily="34" charset="0"/>
                <a:cs typeface="Arial" panose="020B0604020202020204" pitchFamily="34" charset="0"/>
              </a:rPr>
              <a:t>OSHA</a:t>
            </a:r>
            <a:r>
              <a:rPr lang="en-US" sz="2400" b="1" dirty="0">
                <a:solidFill>
                  <a:srgbClr val="002060"/>
                </a:solidFill>
                <a:latin typeface="Arial" panose="020B0604020202020204" pitchFamily="34" charset="0"/>
                <a:cs typeface="Arial" panose="020B0604020202020204" pitchFamily="34" charset="0"/>
              </a:rPr>
              <a:t>)</a:t>
            </a:r>
          </a:p>
          <a:p>
            <a:endParaRPr lang="en-US" b="1" dirty="0">
              <a:solidFill>
                <a:srgbClr val="002060"/>
              </a:solidFill>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p:txBody>
      </p:sp>
      <p:sp>
        <p:nvSpPr>
          <p:cNvPr id="5" name="Slide Number Placeholder 4">
            <a:extLst>
              <a:ext uri="{FF2B5EF4-FFF2-40B4-BE49-F238E27FC236}">
                <a16:creationId xmlns="" xmlns:a16="http://schemas.microsoft.com/office/drawing/2014/main" id="{A87DA66A-07EA-4FD7-9F6E-3CB0B76D82D3}"/>
              </a:ext>
            </a:extLst>
          </p:cNvPr>
          <p:cNvSpPr>
            <a:spLocks noGrp="1"/>
          </p:cNvSpPr>
          <p:nvPr>
            <p:ph type="sldNum" sz="quarter" idx="4"/>
          </p:nvPr>
        </p:nvSpPr>
        <p:spPr/>
        <p:txBody>
          <a:bodyPr/>
          <a:lstStyle/>
          <a:p>
            <a:fld id="{B5C08CA4-33CB-4B3E-B188-9314E3308F96}" type="slidenum">
              <a:rPr lang="en-US" smtClean="0"/>
              <a:t>48</a:t>
            </a:fld>
            <a:endParaRPr lang="en-US" dirty="0"/>
          </a:p>
        </p:txBody>
      </p:sp>
    </p:spTree>
    <p:extLst>
      <p:ext uri="{BB962C8B-B14F-4D97-AF65-F5344CB8AC3E}">
        <p14:creationId xmlns:p14="http://schemas.microsoft.com/office/powerpoint/2010/main" val="3729026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Team Thought Starter</a:t>
            </a:r>
            <a:endParaRPr lang="en-US" b="1" dirty="0">
              <a:solidFill>
                <a:srgbClr val="C00000"/>
              </a:solidFill>
            </a:endParaRPr>
          </a:p>
        </p:txBody>
      </p:sp>
      <p:sp>
        <p:nvSpPr>
          <p:cNvPr id="3" name="Content Placeholder 2"/>
          <p:cNvSpPr>
            <a:spLocks noGrp="1"/>
          </p:cNvSpPr>
          <p:nvPr>
            <p:ph idx="1"/>
          </p:nvPr>
        </p:nvSpPr>
        <p:spPr>
          <a:xfrm>
            <a:off x="0" y="1676400"/>
            <a:ext cx="9067800" cy="5181600"/>
          </a:xfrm>
        </p:spPr>
        <p:txBody>
          <a:bodyPr/>
          <a:lstStyle/>
          <a:p>
            <a:pPr marL="0" indent="0">
              <a:buNone/>
            </a:pPr>
            <a:r>
              <a:rPr lang="en-US" sz="2400" b="1" dirty="0" smtClean="0">
                <a:solidFill>
                  <a:srgbClr val="002060"/>
                </a:solidFill>
              </a:rPr>
              <a:t>Prior to COVID-19 your business employed 20 people.  During the pandemic, you were forced to lay-off 12 employees and have 5 others work from home.</a:t>
            </a:r>
          </a:p>
          <a:p>
            <a:pPr marL="0" indent="0">
              <a:buNone/>
            </a:pPr>
            <a:endParaRPr lang="en-US" sz="2400" b="1" dirty="0" smtClean="0">
              <a:solidFill>
                <a:srgbClr val="002060"/>
              </a:solidFill>
            </a:endParaRPr>
          </a:p>
          <a:p>
            <a:pPr marL="0" indent="0">
              <a:buNone/>
            </a:pPr>
            <a:r>
              <a:rPr lang="en-US" sz="2400" b="1" dirty="0" smtClean="0">
                <a:solidFill>
                  <a:srgbClr val="002060"/>
                </a:solidFill>
              </a:rPr>
              <a:t>Now, February 2023, your business has returned almost to pre-pandemic levels and you need to have those 17 people back to your work.  Yet you are having difficulty filling those positions. </a:t>
            </a:r>
          </a:p>
          <a:p>
            <a:pPr marL="0" indent="0">
              <a:buNone/>
            </a:pPr>
            <a:endParaRPr lang="en-US" sz="2400" b="1" dirty="0">
              <a:solidFill>
                <a:srgbClr val="002060"/>
              </a:solidFill>
            </a:endParaRPr>
          </a:p>
          <a:p>
            <a:pPr marL="0" indent="0">
              <a:buNone/>
            </a:pPr>
            <a:r>
              <a:rPr lang="en-US" sz="2400" b="1" dirty="0" smtClean="0">
                <a:solidFill>
                  <a:srgbClr val="002060"/>
                </a:solidFill>
              </a:rPr>
              <a:t>What is the problem here?</a:t>
            </a:r>
          </a:p>
          <a:p>
            <a:pPr marL="0" indent="0">
              <a:buNone/>
            </a:pPr>
            <a:r>
              <a:rPr lang="en-US" sz="2400" b="1" dirty="0" smtClean="0">
                <a:solidFill>
                  <a:srgbClr val="002060"/>
                </a:solidFill>
              </a:rPr>
              <a:t>What are your recommendations to fix this problem?  </a:t>
            </a:r>
            <a:endParaRPr lang="en-US" sz="2400" b="1" dirty="0">
              <a:solidFill>
                <a:srgbClr val="002060"/>
              </a:solidFill>
            </a:endParaRPr>
          </a:p>
        </p:txBody>
      </p:sp>
    </p:spTree>
    <p:extLst>
      <p:ext uri="{BB962C8B-B14F-4D97-AF65-F5344CB8AC3E}">
        <p14:creationId xmlns:p14="http://schemas.microsoft.com/office/powerpoint/2010/main" val="1242348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9"/>
          <p:cNvSpPr txBox="1">
            <a:spLocks noGrp="1"/>
          </p:cNvSpPr>
          <p:nvPr>
            <p:ph type="title"/>
          </p:nvPr>
        </p:nvSpPr>
        <p:spPr>
          <a:xfrm>
            <a:off x="838200" y="152400"/>
            <a:ext cx="7848600" cy="1265238"/>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accent2"/>
              </a:buClr>
              <a:buSzPts val="3600"/>
              <a:buFont typeface="Calibri"/>
              <a:buNone/>
            </a:pPr>
            <a:r>
              <a:rPr lang="en-US" sz="3600" b="1" dirty="0">
                <a:solidFill>
                  <a:srgbClr val="C00000"/>
                </a:solidFill>
              </a:rPr>
              <a:t>Primary H</a:t>
            </a:r>
            <a:r>
              <a:rPr lang="en-US" sz="100" b="1" dirty="0">
                <a:solidFill>
                  <a:srgbClr val="C00000"/>
                </a:solidFill>
              </a:rPr>
              <a:t> </a:t>
            </a:r>
            <a:r>
              <a:rPr lang="en-US" sz="3600" b="1" dirty="0">
                <a:solidFill>
                  <a:srgbClr val="C00000"/>
                </a:solidFill>
              </a:rPr>
              <a:t>R Activities: Managing Employee Competencies</a:t>
            </a:r>
            <a:endParaRPr b="1" dirty="0">
              <a:solidFill>
                <a:srgbClr val="C00000"/>
              </a:solidFill>
            </a:endParaRPr>
          </a:p>
        </p:txBody>
      </p:sp>
      <p:sp>
        <p:nvSpPr>
          <p:cNvPr id="221" name="Google Shape;221;p9"/>
          <p:cNvSpPr txBox="1">
            <a:spLocks noGrp="1"/>
          </p:cNvSpPr>
          <p:nvPr>
            <p:ph type="body" idx="1"/>
          </p:nvPr>
        </p:nvSpPr>
        <p:spPr>
          <a:xfrm>
            <a:off x="838200" y="1600202"/>
            <a:ext cx="7848600" cy="174889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0070C0"/>
              </a:buClr>
              <a:buSzPts val="2400"/>
              <a:buNone/>
            </a:pPr>
            <a:r>
              <a:rPr lang="en-US" sz="2400" b="1" u="sng" dirty="0">
                <a:solidFill>
                  <a:srgbClr val="002060"/>
                </a:solidFill>
                <a:latin typeface="Arial"/>
                <a:ea typeface="Arial"/>
                <a:cs typeface="Arial"/>
                <a:sym typeface="Arial"/>
              </a:rPr>
              <a:t>Focus: </a:t>
            </a:r>
            <a:endParaRPr dirty="0">
              <a:solidFill>
                <a:srgbClr val="002060"/>
              </a:solidFill>
            </a:endParaRPr>
          </a:p>
          <a:p>
            <a:pPr marL="0" lvl="0" indent="0" algn="l" rtl="0">
              <a:spcBef>
                <a:spcPts val="0"/>
              </a:spcBef>
              <a:spcAft>
                <a:spcPts val="0"/>
              </a:spcAft>
              <a:buClr>
                <a:srgbClr val="0070C0"/>
              </a:buClr>
              <a:buSzPts val="2400"/>
              <a:buNone/>
            </a:pPr>
            <a:r>
              <a:rPr lang="en-US" sz="2400" dirty="0">
                <a:solidFill>
                  <a:srgbClr val="002060"/>
                </a:solidFill>
                <a:latin typeface="Arial"/>
                <a:ea typeface="Arial"/>
                <a:cs typeface="Arial"/>
                <a:sym typeface="Arial"/>
              </a:rPr>
              <a:t>Ensure employees have the necessary </a:t>
            </a:r>
            <a:r>
              <a:rPr lang="en-US" sz="2400" b="1" dirty="0">
                <a:solidFill>
                  <a:srgbClr val="002060"/>
                </a:solidFill>
                <a:latin typeface="Arial"/>
                <a:ea typeface="Arial"/>
                <a:cs typeface="Arial"/>
                <a:sym typeface="Arial"/>
              </a:rPr>
              <a:t>competencies</a:t>
            </a:r>
            <a:r>
              <a:rPr lang="en-US" sz="2400" dirty="0">
                <a:solidFill>
                  <a:srgbClr val="002060"/>
                </a:solidFill>
                <a:latin typeface="Arial"/>
                <a:ea typeface="Arial"/>
                <a:cs typeface="Arial"/>
                <a:sym typeface="Arial"/>
              </a:rPr>
              <a:t> -- </a:t>
            </a:r>
            <a:r>
              <a:rPr lang="en-US" sz="2400" b="1" i="1" dirty="0">
                <a:solidFill>
                  <a:srgbClr val="002060"/>
                </a:solidFill>
                <a:latin typeface="Arial"/>
                <a:ea typeface="Arial"/>
                <a:cs typeface="Arial"/>
                <a:sym typeface="Arial"/>
              </a:rPr>
              <a:t>knowledge, skills, abilities, (KSA’s) and other talents</a:t>
            </a:r>
            <a:r>
              <a:rPr lang="en-US" sz="2400" dirty="0">
                <a:solidFill>
                  <a:srgbClr val="002060"/>
                </a:solidFill>
                <a:latin typeface="Arial"/>
                <a:ea typeface="Arial"/>
                <a:cs typeface="Arial"/>
                <a:sym typeface="Arial"/>
              </a:rPr>
              <a:t> -- to effectively perform their tasks and responsibilities</a:t>
            </a:r>
            <a:endParaRPr dirty="0">
              <a:solidFill>
                <a:srgbClr val="002060"/>
              </a:solidFill>
            </a:endParaRPr>
          </a:p>
        </p:txBody>
      </p:sp>
      <p:pic>
        <p:nvPicPr>
          <p:cNvPr id="222" name="Google Shape;222;p9" descr="The figure illustrates the diagram of primary HR activities. The figure illustrates the diagram of primary HR activities. "/>
          <p:cNvPicPr preferRelativeResize="0"/>
          <p:nvPr/>
        </p:nvPicPr>
        <p:blipFill rotWithShape="1">
          <a:blip r:embed="rId3">
            <a:alphaModFix/>
          </a:blip>
          <a:srcRect/>
          <a:stretch/>
        </p:blipFill>
        <p:spPr>
          <a:xfrm>
            <a:off x="457200" y="3760044"/>
            <a:ext cx="3581400" cy="2213508"/>
          </a:xfrm>
          <a:prstGeom prst="rect">
            <a:avLst/>
          </a:prstGeom>
          <a:noFill/>
          <a:ln>
            <a:noFill/>
          </a:ln>
        </p:spPr>
      </p:pic>
      <p:sp>
        <p:nvSpPr>
          <p:cNvPr id="223" name="Google Shape;223;p9"/>
          <p:cNvSpPr/>
          <p:nvPr/>
        </p:nvSpPr>
        <p:spPr>
          <a:xfrm>
            <a:off x="4343400" y="4044893"/>
            <a:ext cx="4572000" cy="156966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0" i="0" u="sng" strike="noStrike" cap="none" dirty="0">
                <a:solidFill>
                  <a:srgbClr val="002060"/>
                </a:solidFill>
                <a:latin typeface="Arial"/>
                <a:ea typeface="Arial"/>
                <a:cs typeface="Arial"/>
                <a:sym typeface="Arial"/>
              </a:rPr>
              <a:t>Specific Activities:</a:t>
            </a:r>
            <a:endParaRPr dirty="0">
              <a:solidFill>
                <a:srgbClr val="002060"/>
              </a:solidFill>
            </a:endParaRPr>
          </a:p>
          <a:p>
            <a:pPr marL="285750" marR="0" lvl="0" indent="-285750" algn="l" rtl="0">
              <a:spcBef>
                <a:spcPts val="0"/>
              </a:spcBef>
              <a:spcAft>
                <a:spcPts val="0"/>
              </a:spcAft>
              <a:buClr>
                <a:srgbClr val="0070C0"/>
              </a:buClr>
              <a:buSzPts val="2400"/>
              <a:buFont typeface="Arial"/>
              <a:buChar char="•"/>
            </a:pPr>
            <a:r>
              <a:rPr lang="en-US" sz="2400" b="0" i="0" u="none" strike="noStrike" cap="none" dirty="0">
                <a:solidFill>
                  <a:srgbClr val="002060"/>
                </a:solidFill>
                <a:latin typeface="Arial"/>
                <a:ea typeface="Arial"/>
                <a:cs typeface="Arial"/>
                <a:sym typeface="Arial"/>
              </a:rPr>
              <a:t>Recruitment</a:t>
            </a:r>
            <a:endParaRPr dirty="0">
              <a:solidFill>
                <a:srgbClr val="002060"/>
              </a:solidFill>
            </a:endParaRPr>
          </a:p>
          <a:p>
            <a:pPr marL="285750" marR="0" lvl="0" indent="-285750" algn="l" rtl="0">
              <a:spcBef>
                <a:spcPts val="0"/>
              </a:spcBef>
              <a:spcAft>
                <a:spcPts val="0"/>
              </a:spcAft>
              <a:buClr>
                <a:srgbClr val="0070C0"/>
              </a:buClr>
              <a:buSzPts val="2400"/>
              <a:buFont typeface="Arial"/>
              <a:buChar char="•"/>
            </a:pPr>
            <a:r>
              <a:rPr lang="en-US" sz="2400" b="0" i="0" u="none" strike="noStrike" cap="none" dirty="0">
                <a:solidFill>
                  <a:srgbClr val="002060"/>
                </a:solidFill>
                <a:latin typeface="Arial"/>
                <a:ea typeface="Arial"/>
                <a:cs typeface="Arial"/>
                <a:sym typeface="Arial"/>
              </a:rPr>
              <a:t>Selection</a:t>
            </a:r>
            <a:endParaRPr dirty="0">
              <a:solidFill>
                <a:srgbClr val="002060"/>
              </a:solidFill>
            </a:endParaRPr>
          </a:p>
          <a:p>
            <a:pPr marL="285750" marR="0" lvl="0" indent="-285750" algn="l" rtl="0">
              <a:spcBef>
                <a:spcPts val="0"/>
              </a:spcBef>
              <a:spcAft>
                <a:spcPts val="0"/>
              </a:spcAft>
              <a:buClr>
                <a:srgbClr val="0070C0"/>
              </a:buClr>
              <a:buSzPts val="2400"/>
              <a:buFont typeface="Arial"/>
              <a:buChar char="•"/>
            </a:pPr>
            <a:r>
              <a:rPr lang="en-US" sz="2400" b="0" i="0" u="none" strike="noStrike" cap="none" dirty="0">
                <a:solidFill>
                  <a:srgbClr val="002060"/>
                </a:solidFill>
                <a:latin typeface="Arial"/>
                <a:ea typeface="Arial"/>
                <a:cs typeface="Arial"/>
                <a:sym typeface="Arial"/>
              </a:rPr>
              <a:t>Learning &amp; Development</a:t>
            </a:r>
            <a:endParaRPr dirty="0">
              <a:solidFill>
                <a:srgbClr val="002060"/>
              </a:solidFill>
            </a:endParaRPr>
          </a:p>
        </p:txBody>
      </p:sp>
      <p:sp>
        <p:nvSpPr>
          <p:cNvPr id="224" name="Google Shape;224;p9" descr="An arrow"/>
          <p:cNvSpPr/>
          <p:nvPr/>
        </p:nvSpPr>
        <p:spPr>
          <a:xfrm rot="2206422">
            <a:off x="1109381" y="4510606"/>
            <a:ext cx="381000" cy="268902"/>
          </a:xfrm>
          <a:prstGeom prst="notchedRightArrow">
            <a:avLst>
              <a:gd name="adj1" fmla="val 50000"/>
              <a:gd name="adj2" fmla="val 50000"/>
            </a:avLst>
          </a:prstGeom>
          <a:solidFill>
            <a:srgbClr val="FD8941"/>
          </a:solidFill>
          <a:ln w="25400" cap="flat" cmpd="sng">
            <a:solidFill>
              <a:srgbClr val="6A1C6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25" name="Google Shape;225;p9"/>
          <p:cNvSpPr txBox="1">
            <a:spLocks noGrp="1"/>
          </p:cNvSpPr>
          <p:nvPr>
            <p:ph type="sldNum" idx="4294967295"/>
          </p:nvPr>
        </p:nvSpPr>
        <p:spPr>
          <a:xfrm>
            <a:off x="8305799" y="6220802"/>
            <a:ext cx="681247" cy="36256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6</a:t>
            </a:fld>
            <a:endParaRPr/>
          </a:p>
        </p:txBody>
      </p:sp>
    </p:spTree>
    <p:extLst>
      <p:ext uri="{BB962C8B-B14F-4D97-AF65-F5344CB8AC3E}">
        <p14:creationId xmlns:p14="http://schemas.microsoft.com/office/powerpoint/2010/main" val="2422856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10"/>
          <p:cNvSpPr txBox="1">
            <a:spLocks noGrp="1"/>
          </p:cNvSpPr>
          <p:nvPr>
            <p:ph type="title"/>
          </p:nvPr>
        </p:nvSpPr>
        <p:spPr>
          <a:xfrm>
            <a:off x="787997" y="152400"/>
            <a:ext cx="7543800" cy="868362"/>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3600"/>
              <a:buFont typeface="Calibri"/>
              <a:buNone/>
            </a:pPr>
            <a:r>
              <a:rPr lang="en-US" sz="3600" b="1" dirty="0" smtClean="0">
                <a:solidFill>
                  <a:srgbClr val="FF0000"/>
                </a:solidFill>
              </a:rPr>
              <a:t>Recruitment</a:t>
            </a:r>
            <a:endParaRPr b="1" dirty="0">
              <a:solidFill>
                <a:srgbClr val="FF0000"/>
              </a:solidFill>
            </a:endParaRPr>
          </a:p>
        </p:txBody>
      </p:sp>
      <p:sp>
        <p:nvSpPr>
          <p:cNvPr id="231" name="Google Shape;231;p10"/>
          <p:cNvSpPr txBox="1">
            <a:spLocks noGrp="1"/>
          </p:cNvSpPr>
          <p:nvPr>
            <p:ph type="body" idx="1"/>
          </p:nvPr>
        </p:nvSpPr>
        <p:spPr>
          <a:xfrm>
            <a:off x="156954" y="1752600"/>
            <a:ext cx="8758446" cy="46482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rgbClr val="0082BF"/>
              </a:buClr>
              <a:buSzPts val="2400"/>
              <a:buChar char="•"/>
            </a:pPr>
            <a:r>
              <a:rPr lang="en-US" sz="2400" b="1" dirty="0">
                <a:solidFill>
                  <a:srgbClr val="002060"/>
                </a:solidFill>
                <a:latin typeface="Calibri" panose="020F0502020204030204" pitchFamily="34" charset="0"/>
                <a:cs typeface="Calibri" panose="020F0502020204030204" pitchFamily="34" charset="0"/>
              </a:rPr>
              <a:t>Process of generating a qualified pool of potential employees and/or encouraging current employees to pursue other positions within the company</a:t>
            </a:r>
            <a:endParaRPr b="1" dirty="0">
              <a:solidFill>
                <a:srgbClr val="002060"/>
              </a:solidFill>
              <a:latin typeface="Calibri" panose="020F0502020204030204" pitchFamily="34" charset="0"/>
              <a:cs typeface="Calibri" panose="020F0502020204030204" pitchFamily="34" charset="0"/>
            </a:endParaRPr>
          </a:p>
          <a:p>
            <a:pPr marL="342900" lvl="0" indent="-342900" algn="l" rtl="0">
              <a:lnSpc>
                <a:spcPct val="90000"/>
              </a:lnSpc>
              <a:spcBef>
                <a:spcPts val="480"/>
              </a:spcBef>
              <a:spcAft>
                <a:spcPts val="0"/>
              </a:spcAft>
              <a:buClr>
                <a:srgbClr val="0082BF"/>
              </a:buClr>
              <a:buSzPts val="2400"/>
              <a:buChar char="•"/>
            </a:pPr>
            <a:endParaRPr lang="en-US" sz="2400" b="1" dirty="0">
              <a:solidFill>
                <a:srgbClr val="002060"/>
              </a:solidFill>
              <a:latin typeface="Calibri" panose="020F0502020204030204" pitchFamily="34" charset="0"/>
              <a:cs typeface="Calibri" panose="020F0502020204030204" pitchFamily="34" charset="0"/>
            </a:endParaRPr>
          </a:p>
          <a:p>
            <a:pPr marL="342900" lvl="0" indent="-342900" algn="l" rtl="0">
              <a:lnSpc>
                <a:spcPct val="90000"/>
              </a:lnSpc>
              <a:spcBef>
                <a:spcPts val="480"/>
              </a:spcBef>
              <a:spcAft>
                <a:spcPts val="0"/>
              </a:spcAft>
              <a:buClr>
                <a:srgbClr val="0082BF"/>
              </a:buClr>
              <a:buSzPts val="2400"/>
              <a:buChar char="•"/>
            </a:pPr>
            <a:r>
              <a:rPr lang="en-US" sz="2400" b="1" dirty="0">
                <a:solidFill>
                  <a:srgbClr val="002060"/>
                </a:solidFill>
                <a:latin typeface="Calibri" panose="020F0502020204030204" pitchFamily="34" charset="0"/>
                <a:cs typeface="Calibri" panose="020F0502020204030204" pitchFamily="34" charset="0"/>
              </a:rPr>
              <a:t>Where and how </a:t>
            </a:r>
            <a:r>
              <a:rPr lang="en-US" sz="2400" b="1" dirty="0" smtClean="0">
                <a:solidFill>
                  <a:srgbClr val="002060"/>
                </a:solidFill>
                <a:latin typeface="Calibri" panose="020F0502020204030204" pitchFamily="34" charset="0"/>
                <a:cs typeface="Calibri" panose="020F0502020204030204" pitchFamily="34" charset="0"/>
              </a:rPr>
              <a:t>companies </a:t>
            </a:r>
            <a:r>
              <a:rPr lang="en-US" sz="2400" b="1" dirty="0">
                <a:solidFill>
                  <a:srgbClr val="002060"/>
                </a:solidFill>
                <a:latin typeface="Calibri" panose="020F0502020204030204" pitchFamily="34" charset="0"/>
                <a:cs typeface="Calibri" panose="020F0502020204030204" pitchFamily="34" charset="0"/>
              </a:rPr>
              <a:t>recruit influences the type and quality of candidates</a:t>
            </a:r>
            <a:endParaRPr sz="2400" b="1" dirty="0">
              <a:solidFill>
                <a:srgbClr val="002060"/>
              </a:solidFill>
              <a:latin typeface="Calibri" panose="020F0502020204030204" pitchFamily="34" charset="0"/>
              <a:cs typeface="Calibri" panose="020F0502020204030204" pitchFamily="34" charset="0"/>
            </a:endParaRPr>
          </a:p>
        </p:txBody>
      </p:sp>
      <p:sp>
        <p:nvSpPr>
          <p:cNvPr id="232" name="Google Shape;232;p10"/>
          <p:cNvSpPr txBox="1">
            <a:spLocks noGrp="1"/>
          </p:cNvSpPr>
          <p:nvPr>
            <p:ph type="sldNum" idx="4294967295"/>
          </p:nvPr>
        </p:nvSpPr>
        <p:spPr>
          <a:xfrm>
            <a:off x="8305799" y="6220802"/>
            <a:ext cx="681247" cy="36256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7</a:t>
            </a:fld>
            <a:endParaRPr/>
          </a:p>
        </p:txBody>
      </p:sp>
    </p:spTree>
    <p:extLst>
      <p:ext uri="{BB962C8B-B14F-4D97-AF65-F5344CB8AC3E}">
        <p14:creationId xmlns:p14="http://schemas.microsoft.com/office/powerpoint/2010/main" val="573018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11"/>
          <p:cNvSpPr txBox="1">
            <a:spLocks noGrp="1"/>
          </p:cNvSpPr>
          <p:nvPr>
            <p:ph type="title"/>
          </p:nvPr>
        </p:nvSpPr>
        <p:spPr>
          <a:xfrm>
            <a:off x="762000" y="228600"/>
            <a:ext cx="7848600" cy="824401"/>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3600"/>
              <a:buFont typeface="Calibri"/>
              <a:buNone/>
            </a:pPr>
            <a:r>
              <a:rPr lang="en-US" sz="3200" b="1" dirty="0" smtClean="0">
                <a:solidFill>
                  <a:srgbClr val="FF0000"/>
                </a:solidFill>
              </a:rPr>
              <a:t>Recruitment</a:t>
            </a:r>
            <a:endParaRPr sz="3200" b="1" dirty="0">
              <a:solidFill>
                <a:srgbClr val="FF0000"/>
              </a:solidFill>
            </a:endParaRPr>
          </a:p>
        </p:txBody>
      </p:sp>
      <p:sp>
        <p:nvSpPr>
          <p:cNvPr id="238" name="Google Shape;238;p11"/>
          <p:cNvSpPr txBox="1">
            <a:spLocks noGrp="1"/>
          </p:cNvSpPr>
          <p:nvPr>
            <p:ph type="body" idx="1"/>
          </p:nvPr>
        </p:nvSpPr>
        <p:spPr>
          <a:xfrm>
            <a:off x="0" y="1053001"/>
            <a:ext cx="9067800" cy="5652599"/>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rgbClr val="0082BF"/>
              </a:buClr>
              <a:buSzPts val="2400"/>
              <a:buChar char="•"/>
            </a:pPr>
            <a:r>
              <a:rPr lang="en-US" sz="2400" b="1" dirty="0">
                <a:solidFill>
                  <a:srgbClr val="002060"/>
                </a:solidFill>
                <a:latin typeface="Calibri" panose="020F0502020204030204" pitchFamily="34" charset="0"/>
                <a:cs typeface="Calibri" panose="020F0502020204030204" pitchFamily="34" charset="0"/>
              </a:rPr>
              <a:t>Key issues to address in a recruitment strategy:</a:t>
            </a:r>
            <a:endParaRPr sz="2400" b="1" dirty="0">
              <a:solidFill>
                <a:srgbClr val="002060"/>
              </a:solidFill>
              <a:latin typeface="Calibri" panose="020F0502020204030204" pitchFamily="34" charset="0"/>
              <a:cs typeface="Calibri" panose="020F0502020204030204" pitchFamily="34" charset="0"/>
            </a:endParaRPr>
          </a:p>
          <a:p>
            <a:pPr marL="798513" lvl="2" indent="-398463" algn="l" rtl="0">
              <a:lnSpc>
                <a:spcPct val="90000"/>
              </a:lnSpc>
              <a:spcBef>
                <a:spcPts val="480"/>
              </a:spcBef>
              <a:spcAft>
                <a:spcPts val="0"/>
              </a:spcAft>
              <a:buClr>
                <a:srgbClr val="0082BF"/>
              </a:buClr>
              <a:buSzPts val="2400"/>
              <a:buChar char="•"/>
            </a:pPr>
            <a:endParaRPr lang="en-US" b="1" dirty="0">
              <a:solidFill>
                <a:srgbClr val="002060"/>
              </a:solidFill>
              <a:latin typeface="Calibri" panose="020F0502020204030204" pitchFamily="34" charset="0"/>
              <a:cs typeface="Calibri" panose="020F0502020204030204" pitchFamily="34" charset="0"/>
            </a:endParaRPr>
          </a:p>
          <a:p>
            <a:pPr marL="798513" lvl="2" indent="-398463" algn="l" rtl="0">
              <a:lnSpc>
                <a:spcPct val="90000"/>
              </a:lnSpc>
              <a:spcBef>
                <a:spcPts val="480"/>
              </a:spcBef>
              <a:spcAft>
                <a:spcPts val="0"/>
              </a:spcAft>
              <a:buClr>
                <a:srgbClr val="0082BF"/>
              </a:buClr>
              <a:buSzPts val="2400"/>
              <a:buChar char="•"/>
            </a:pPr>
            <a:r>
              <a:rPr lang="en-US" b="1" dirty="0">
                <a:solidFill>
                  <a:srgbClr val="002060"/>
                </a:solidFill>
                <a:latin typeface="Calibri" panose="020F0502020204030204" pitchFamily="34" charset="0"/>
                <a:cs typeface="Calibri" panose="020F0502020204030204" pitchFamily="34" charset="0"/>
              </a:rPr>
              <a:t>For what competencies do you recruit?</a:t>
            </a:r>
            <a:endParaRPr b="1" dirty="0">
              <a:solidFill>
                <a:srgbClr val="002060"/>
              </a:solidFill>
              <a:latin typeface="Calibri" panose="020F0502020204030204" pitchFamily="34" charset="0"/>
              <a:cs typeface="Calibri" panose="020F0502020204030204" pitchFamily="34" charset="0"/>
            </a:endParaRPr>
          </a:p>
          <a:p>
            <a:pPr marL="798513" lvl="2" indent="-398463" algn="l" rtl="0">
              <a:lnSpc>
                <a:spcPct val="90000"/>
              </a:lnSpc>
              <a:spcBef>
                <a:spcPts val="480"/>
              </a:spcBef>
              <a:spcAft>
                <a:spcPts val="0"/>
              </a:spcAft>
              <a:buClr>
                <a:srgbClr val="0082BF"/>
              </a:buClr>
              <a:buSzPts val="2400"/>
              <a:buChar char="•"/>
            </a:pPr>
            <a:endParaRPr lang="en-US" b="1" dirty="0">
              <a:solidFill>
                <a:srgbClr val="002060"/>
              </a:solidFill>
              <a:latin typeface="Calibri" panose="020F0502020204030204" pitchFamily="34" charset="0"/>
              <a:cs typeface="Calibri" panose="020F0502020204030204" pitchFamily="34" charset="0"/>
            </a:endParaRPr>
          </a:p>
          <a:p>
            <a:pPr marL="798513" lvl="2" indent="-398463" algn="l" rtl="0">
              <a:lnSpc>
                <a:spcPct val="90000"/>
              </a:lnSpc>
              <a:spcBef>
                <a:spcPts val="480"/>
              </a:spcBef>
              <a:spcAft>
                <a:spcPts val="0"/>
              </a:spcAft>
              <a:buClr>
                <a:srgbClr val="0082BF"/>
              </a:buClr>
              <a:buSzPts val="2400"/>
              <a:buChar char="•"/>
            </a:pPr>
            <a:r>
              <a:rPr lang="en-US" b="1" dirty="0">
                <a:solidFill>
                  <a:srgbClr val="002060"/>
                </a:solidFill>
                <a:latin typeface="Calibri" panose="020F0502020204030204" pitchFamily="34" charset="0"/>
                <a:cs typeface="Calibri" panose="020F0502020204030204" pitchFamily="34" charset="0"/>
              </a:rPr>
              <a:t>What groups do you target with your recruitment message?</a:t>
            </a:r>
            <a:endParaRPr b="1" dirty="0">
              <a:solidFill>
                <a:srgbClr val="002060"/>
              </a:solidFill>
              <a:latin typeface="Calibri" panose="020F0502020204030204" pitchFamily="34" charset="0"/>
              <a:cs typeface="Calibri" panose="020F0502020204030204" pitchFamily="34" charset="0"/>
            </a:endParaRPr>
          </a:p>
          <a:p>
            <a:pPr marL="798513" lvl="2" indent="-398463" algn="l" rtl="0">
              <a:lnSpc>
                <a:spcPct val="90000"/>
              </a:lnSpc>
              <a:spcBef>
                <a:spcPts val="480"/>
              </a:spcBef>
              <a:spcAft>
                <a:spcPts val="0"/>
              </a:spcAft>
              <a:buClr>
                <a:srgbClr val="0082BF"/>
              </a:buClr>
              <a:buSzPts val="2400"/>
              <a:buChar char="•"/>
            </a:pPr>
            <a:endParaRPr lang="en-US" b="1" dirty="0">
              <a:solidFill>
                <a:srgbClr val="002060"/>
              </a:solidFill>
              <a:latin typeface="Calibri" panose="020F0502020204030204" pitchFamily="34" charset="0"/>
              <a:cs typeface="Calibri" panose="020F0502020204030204" pitchFamily="34" charset="0"/>
            </a:endParaRPr>
          </a:p>
          <a:p>
            <a:pPr marL="798513" lvl="2" indent="-398463" algn="l" rtl="0">
              <a:lnSpc>
                <a:spcPct val="90000"/>
              </a:lnSpc>
              <a:spcBef>
                <a:spcPts val="480"/>
              </a:spcBef>
              <a:spcAft>
                <a:spcPts val="0"/>
              </a:spcAft>
              <a:buClr>
                <a:srgbClr val="0082BF"/>
              </a:buClr>
              <a:buSzPts val="2400"/>
              <a:buChar char="•"/>
            </a:pPr>
            <a:r>
              <a:rPr lang="en-US" b="1" dirty="0">
                <a:solidFill>
                  <a:srgbClr val="002060"/>
                </a:solidFill>
                <a:latin typeface="Calibri" panose="020F0502020204030204" pitchFamily="34" charset="0"/>
                <a:cs typeface="Calibri" panose="020F0502020204030204" pitchFamily="34" charset="0"/>
              </a:rPr>
              <a:t>Do you recruit internally, externally, or both?</a:t>
            </a:r>
            <a:endParaRPr b="1" dirty="0">
              <a:solidFill>
                <a:srgbClr val="002060"/>
              </a:solidFill>
              <a:latin typeface="Calibri" panose="020F0502020204030204" pitchFamily="34" charset="0"/>
              <a:cs typeface="Calibri" panose="020F0502020204030204" pitchFamily="34" charset="0"/>
            </a:endParaRPr>
          </a:p>
          <a:p>
            <a:pPr marL="798513" lvl="2" indent="-398463" algn="l" rtl="0">
              <a:lnSpc>
                <a:spcPct val="90000"/>
              </a:lnSpc>
              <a:spcBef>
                <a:spcPts val="480"/>
              </a:spcBef>
              <a:spcAft>
                <a:spcPts val="0"/>
              </a:spcAft>
              <a:buClr>
                <a:srgbClr val="0082BF"/>
              </a:buClr>
              <a:buSzPts val="2400"/>
              <a:buChar char="•"/>
            </a:pPr>
            <a:endParaRPr lang="en-US" b="1" dirty="0">
              <a:solidFill>
                <a:srgbClr val="002060"/>
              </a:solidFill>
              <a:latin typeface="Calibri" panose="020F0502020204030204" pitchFamily="34" charset="0"/>
              <a:cs typeface="Calibri" panose="020F0502020204030204" pitchFamily="34" charset="0"/>
            </a:endParaRPr>
          </a:p>
          <a:p>
            <a:pPr marL="798513" lvl="2" indent="-398463" algn="l" rtl="0">
              <a:lnSpc>
                <a:spcPct val="90000"/>
              </a:lnSpc>
              <a:spcBef>
                <a:spcPts val="480"/>
              </a:spcBef>
              <a:spcAft>
                <a:spcPts val="0"/>
              </a:spcAft>
              <a:buClr>
                <a:srgbClr val="0082BF"/>
              </a:buClr>
              <a:buSzPts val="2400"/>
              <a:buChar char="•"/>
            </a:pPr>
            <a:r>
              <a:rPr lang="en-US" b="1" dirty="0">
                <a:solidFill>
                  <a:srgbClr val="002060"/>
                </a:solidFill>
                <a:latin typeface="Calibri" panose="020F0502020204030204" pitchFamily="34" charset="0"/>
                <a:cs typeface="Calibri" panose="020F0502020204030204" pitchFamily="34" charset="0"/>
              </a:rPr>
              <a:t>How do you decide which sources to use for recruitment?</a:t>
            </a:r>
            <a:endParaRPr b="1" dirty="0">
              <a:solidFill>
                <a:srgbClr val="002060"/>
              </a:solidFill>
              <a:latin typeface="Calibri" panose="020F0502020204030204" pitchFamily="34" charset="0"/>
              <a:cs typeface="Calibri" panose="020F0502020204030204" pitchFamily="34" charset="0"/>
            </a:endParaRPr>
          </a:p>
          <a:p>
            <a:pPr marL="798513" lvl="2" indent="-398463" algn="l" rtl="0">
              <a:lnSpc>
                <a:spcPct val="90000"/>
              </a:lnSpc>
              <a:spcBef>
                <a:spcPts val="480"/>
              </a:spcBef>
              <a:spcAft>
                <a:spcPts val="0"/>
              </a:spcAft>
              <a:buClr>
                <a:srgbClr val="0082BF"/>
              </a:buClr>
              <a:buSzPts val="2400"/>
              <a:buChar char="•"/>
            </a:pPr>
            <a:endParaRPr lang="en-US" b="1" dirty="0">
              <a:solidFill>
                <a:srgbClr val="002060"/>
              </a:solidFill>
              <a:latin typeface="Calibri" panose="020F0502020204030204" pitchFamily="34" charset="0"/>
              <a:cs typeface="Calibri" panose="020F0502020204030204" pitchFamily="34" charset="0"/>
            </a:endParaRPr>
          </a:p>
          <a:p>
            <a:pPr marL="798513" lvl="2" indent="-398463" algn="l" rtl="0">
              <a:lnSpc>
                <a:spcPct val="90000"/>
              </a:lnSpc>
              <a:spcBef>
                <a:spcPts val="480"/>
              </a:spcBef>
              <a:spcAft>
                <a:spcPts val="0"/>
              </a:spcAft>
              <a:buClr>
                <a:srgbClr val="0082BF"/>
              </a:buClr>
              <a:buSzPts val="2400"/>
              <a:buChar char="•"/>
            </a:pPr>
            <a:r>
              <a:rPr lang="en-US" b="1" dirty="0">
                <a:solidFill>
                  <a:srgbClr val="002060"/>
                </a:solidFill>
                <a:latin typeface="Calibri" panose="020F0502020204030204" pitchFamily="34" charset="0"/>
                <a:cs typeface="Calibri" panose="020F0502020204030204" pitchFamily="34" charset="0"/>
              </a:rPr>
              <a:t>How do you ensure that you offer an employee value proposition that will attract the right applicants?</a:t>
            </a:r>
            <a:endParaRPr b="1" dirty="0">
              <a:solidFill>
                <a:srgbClr val="002060"/>
              </a:solidFill>
              <a:latin typeface="Calibri" panose="020F0502020204030204" pitchFamily="34" charset="0"/>
              <a:cs typeface="Calibri" panose="020F0502020204030204" pitchFamily="34" charset="0"/>
            </a:endParaRPr>
          </a:p>
        </p:txBody>
      </p:sp>
      <p:sp>
        <p:nvSpPr>
          <p:cNvPr id="239" name="Google Shape;239;p11"/>
          <p:cNvSpPr txBox="1">
            <a:spLocks noGrp="1"/>
          </p:cNvSpPr>
          <p:nvPr>
            <p:ph type="sldNum" idx="4294967295"/>
          </p:nvPr>
        </p:nvSpPr>
        <p:spPr>
          <a:xfrm>
            <a:off x="8305799" y="5943600"/>
            <a:ext cx="681247" cy="8382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8</a:t>
            </a:fld>
            <a:endParaRPr/>
          </a:p>
        </p:txBody>
      </p:sp>
    </p:spTree>
    <p:extLst>
      <p:ext uri="{BB962C8B-B14F-4D97-AF65-F5344CB8AC3E}">
        <p14:creationId xmlns:p14="http://schemas.microsoft.com/office/powerpoint/2010/main" val="3977038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12"/>
          <p:cNvSpPr txBox="1">
            <a:spLocks noGrp="1"/>
          </p:cNvSpPr>
          <p:nvPr>
            <p:ph type="title"/>
          </p:nvPr>
        </p:nvSpPr>
        <p:spPr>
          <a:xfrm>
            <a:off x="452646" y="152400"/>
            <a:ext cx="7543800" cy="748553"/>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3600"/>
              <a:buFont typeface="Calibri"/>
              <a:buNone/>
            </a:pPr>
            <a:r>
              <a:rPr lang="en-US" sz="3200" b="1" dirty="0">
                <a:solidFill>
                  <a:srgbClr val="FF0000"/>
                </a:solidFill>
              </a:rPr>
              <a:t>Selection</a:t>
            </a:r>
            <a:endParaRPr sz="3200" b="1" dirty="0">
              <a:solidFill>
                <a:srgbClr val="FF0000"/>
              </a:solidFill>
            </a:endParaRPr>
          </a:p>
        </p:txBody>
      </p:sp>
      <p:sp>
        <p:nvSpPr>
          <p:cNvPr id="245" name="Google Shape;245;p12"/>
          <p:cNvSpPr txBox="1">
            <a:spLocks noGrp="1"/>
          </p:cNvSpPr>
          <p:nvPr>
            <p:ph type="body" idx="1"/>
          </p:nvPr>
        </p:nvSpPr>
        <p:spPr>
          <a:xfrm>
            <a:off x="76200" y="1104900"/>
            <a:ext cx="8910846" cy="5676900"/>
          </a:xfrm>
          <a:prstGeom prst="rect">
            <a:avLst/>
          </a:prstGeom>
          <a:noFill/>
          <a:ln>
            <a:noFill/>
          </a:ln>
        </p:spPr>
        <p:txBody>
          <a:bodyPr spcFirstLastPara="1" wrap="square" lIns="91425" tIns="45700" rIns="91425" bIns="45700" anchor="t" anchorCtr="0">
            <a:normAutofit lnSpcReduction="10000"/>
          </a:bodyPr>
          <a:lstStyle/>
          <a:p>
            <a:pPr marL="342900" lvl="0" indent="-342900" algn="l" rtl="0">
              <a:spcBef>
                <a:spcPts val="0"/>
              </a:spcBef>
              <a:spcAft>
                <a:spcPts val="0"/>
              </a:spcAft>
              <a:buClr>
                <a:srgbClr val="0082BF"/>
              </a:buClr>
              <a:buSzPts val="2400"/>
              <a:buChar char="•"/>
            </a:pPr>
            <a:r>
              <a:rPr lang="en-US" sz="2400" b="1" dirty="0">
                <a:solidFill>
                  <a:srgbClr val="002060"/>
                </a:solidFill>
              </a:rPr>
              <a:t>Assessing employee competencies required for a particular job</a:t>
            </a:r>
            <a:endParaRPr b="1" dirty="0">
              <a:solidFill>
                <a:srgbClr val="002060"/>
              </a:solidFill>
            </a:endParaRPr>
          </a:p>
          <a:p>
            <a:pPr marL="342900" lvl="0" indent="-342900" algn="l" rtl="0">
              <a:spcBef>
                <a:spcPts val="480"/>
              </a:spcBef>
              <a:spcAft>
                <a:spcPts val="0"/>
              </a:spcAft>
              <a:buClr>
                <a:srgbClr val="0082BF"/>
              </a:buClr>
              <a:buSzPts val="2400"/>
              <a:buChar char="•"/>
            </a:pPr>
            <a:endParaRPr lang="en-US" sz="2400" b="1" dirty="0" smtClean="0">
              <a:solidFill>
                <a:srgbClr val="002060"/>
              </a:solidFill>
            </a:endParaRPr>
          </a:p>
          <a:p>
            <a:pPr marL="342900" lvl="0" indent="-342900" algn="l" rtl="0">
              <a:spcBef>
                <a:spcPts val="480"/>
              </a:spcBef>
              <a:spcAft>
                <a:spcPts val="0"/>
              </a:spcAft>
              <a:buClr>
                <a:srgbClr val="0082BF"/>
              </a:buClr>
              <a:buSzPts val="2400"/>
              <a:buChar char="•"/>
            </a:pPr>
            <a:r>
              <a:rPr lang="en-US" sz="2400" b="1" dirty="0" smtClean="0">
                <a:solidFill>
                  <a:srgbClr val="002060"/>
                </a:solidFill>
              </a:rPr>
              <a:t>Choosing </a:t>
            </a:r>
            <a:r>
              <a:rPr lang="en-US" sz="2400" b="1" dirty="0">
                <a:solidFill>
                  <a:srgbClr val="002060"/>
                </a:solidFill>
              </a:rPr>
              <a:t>the best person available from the assessment outcomes</a:t>
            </a:r>
            <a:endParaRPr sz="2400" b="1" dirty="0">
              <a:solidFill>
                <a:srgbClr val="002060"/>
              </a:solidFill>
            </a:endParaRPr>
          </a:p>
          <a:p>
            <a:pPr marL="342900" lvl="0" indent="-342900" algn="l" rtl="0">
              <a:spcBef>
                <a:spcPts val="480"/>
              </a:spcBef>
              <a:spcAft>
                <a:spcPts val="0"/>
              </a:spcAft>
              <a:buClr>
                <a:srgbClr val="0082BF"/>
              </a:buClr>
              <a:buSzPts val="2400"/>
              <a:buChar char="•"/>
            </a:pPr>
            <a:endParaRPr lang="en-US" sz="2400" b="1" dirty="0">
              <a:solidFill>
                <a:srgbClr val="002060"/>
              </a:solidFill>
            </a:endParaRPr>
          </a:p>
          <a:p>
            <a:pPr marL="342900" lvl="0" indent="-342900" algn="l" rtl="0">
              <a:spcBef>
                <a:spcPts val="480"/>
              </a:spcBef>
              <a:spcAft>
                <a:spcPts val="0"/>
              </a:spcAft>
              <a:buClr>
                <a:srgbClr val="0082BF"/>
              </a:buClr>
              <a:buSzPts val="2400"/>
              <a:buChar char="•"/>
            </a:pPr>
            <a:endParaRPr lang="en-US" sz="2400" b="1" dirty="0">
              <a:solidFill>
                <a:srgbClr val="002060"/>
              </a:solidFill>
            </a:endParaRPr>
          </a:p>
          <a:p>
            <a:pPr marL="342900" lvl="0" indent="-342900" algn="l" rtl="0">
              <a:spcBef>
                <a:spcPts val="480"/>
              </a:spcBef>
              <a:spcAft>
                <a:spcPts val="0"/>
              </a:spcAft>
              <a:buClr>
                <a:srgbClr val="0082BF"/>
              </a:buClr>
              <a:buSzPts val="2400"/>
              <a:buChar char="•"/>
            </a:pPr>
            <a:r>
              <a:rPr lang="en-US" sz="2400" b="1" dirty="0">
                <a:solidFill>
                  <a:srgbClr val="002060"/>
                </a:solidFill>
              </a:rPr>
              <a:t>Key issues include: </a:t>
            </a:r>
            <a:endParaRPr b="1" dirty="0">
              <a:solidFill>
                <a:srgbClr val="002060"/>
              </a:solidFill>
            </a:endParaRPr>
          </a:p>
          <a:p>
            <a:pPr marL="682625" lvl="2" indent="-336550" algn="l" rtl="0">
              <a:spcBef>
                <a:spcPts val="480"/>
              </a:spcBef>
              <a:spcAft>
                <a:spcPts val="0"/>
              </a:spcAft>
              <a:buClr>
                <a:srgbClr val="0082BF"/>
              </a:buClr>
              <a:buSzPts val="2400"/>
              <a:buChar char="•"/>
            </a:pPr>
            <a:r>
              <a:rPr lang="en-US" b="1" dirty="0">
                <a:solidFill>
                  <a:srgbClr val="002060"/>
                </a:solidFill>
              </a:rPr>
              <a:t>How do you generate the information that you need to make an effective, and legal, hiring decision?</a:t>
            </a:r>
            <a:endParaRPr b="1" dirty="0">
              <a:solidFill>
                <a:srgbClr val="002060"/>
              </a:solidFill>
            </a:endParaRPr>
          </a:p>
          <a:p>
            <a:pPr marL="682625" lvl="2" indent="-336550" algn="l" rtl="0">
              <a:spcBef>
                <a:spcPts val="480"/>
              </a:spcBef>
              <a:spcAft>
                <a:spcPts val="0"/>
              </a:spcAft>
              <a:buClr>
                <a:srgbClr val="0082BF"/>
              </a:buClr>
              <a:buSzPts val="2400"/>
              <a:buChar char="•"/>
            </a:pPr>
            <a:r>
              <a:rPr lang="en-US" b="1" dirty="0">
                <a:solidFill>
                  <a:srgbClr val="002060"/>
                </a:solidFill>
              </a:rPr>
              <a:t>Which tests are most effective for identifying employees with high potential?</a:t>
            </a:r>
            <a:endParaRPr b="1" dirty="0">
              <a:solidFill>
                <a:srgbClr val="002060"/>
              </a:solidFill>
            </a:endParaRPr>
          </a:p>
          <a:p>
            <a:pPr marL="682625" lvl="2" indent="-336550" algn="l" rtl="0">
              <a:spcBef>
                <a:spcPts val="480"/>
              </a:spcBef>
              <a:spcAft>
                <a:spcPts val="0"/>
              </a:spcAft>
              <a:buClr>
                <a:srgbClr val="0082BF"/>
              </a:buClr>
              <a:buSzPts val="2400"/>
              <a:buChar char="•"/>
            </a:pPr>
            <a:r>
              <a:rPr lang="en-US" b="1" dirty="0">
                <a:solidFill>
                  <a:srgbClr val="002060"/>
                </a:solidFill>
              </a:rPr>
              <a:t>What questions can and should you ask candidates during an interview?</a:t>
            </a:r>
            <a:endParaRPr b="1" dirty="0">
              <a:solidFill>
                <a:srgbClr val="002060"/>
              </a:solidFill>
            </a:endParaRPr>
          </a:p>
          <a:p>
            <a:pPr marL="682625" lvl="2" indent="-336550" algn="l" rtl="0">
              <a:spcBef>
                <a:spcPts val="480"/>
              </a:spcBef>
              <a:spcAft>
                <a:spcPts val="0"/>
              </a:spcAft>
              <a:buClr>
                <a:srgbClr val="0082BF"/>
              </a:buClr>
              <a:buSzPts val="2400"/>
              <a:buChar char="•"/>
            </a:pPr>
            <a:r>
              <a:rPr lang="en-US" b="1" dirty="0">
                <a:solidFill>
                  <a:srgbClr val="002060"/>
                </a:solidFill>
              </a:rPr>
              <a:t>Who makes the ultimate hiring decision?</a:t>
            </a:r>
            <a:endParaRPr b="1" dirty="0">
              <a:solidFill>
                <a:srgbClr val="002060"/>
              </a:solidFill>
            </a:endParaRPr>
          </a:p>
        </p:txBody>
      </p:sp>
      <p:sp>
        <p:nvSpPr>
          <p:cNvPr id="246" name="Google Shape;246;p12"/>
          <p:cNvSpPr txBox="1">
            <a:spLocks noGrp="1"/>
          </p:cNvSpPr>
          <p:nvPr>
            <p:ph type="sldNum" idx="4294967295"/>
          </p:nvPr>
        </p:nvSpPr>
        <p:spPr>
          <a:xfrm>
            <a:off x="8305799" y="6220802"/>
            <a:ext cx="681247" cy="36256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9</a:t>
            </a:fld>
            <a:endParaRPr/>
          </a:p>
        </p:txBody>
      </p:sp>
    </p:spTree>
    <p:extLst>
      <p:ext uri="{BB962C8B-B14F-4D97-AF65-F5344CB8AC3E}">
        <p14:creationId xmlns:p14="http://schemas.microsoft.com/office/powerpoint/2010/main" val="460690335"/>
      </p:ext>
    </p:extLst>
  </p:cSld>
  <p:clrMapOvr>
    <a:masterClrMapping/>
  </p:clrMapOvr>
</p:sld>
</file>

<file path=ppt/theme/theme1.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2023</TotalTime>
  <Words>2775</Words>
  <Application>Microsoft Office PowerPoint</Application>
  <PresentationFormat>On-screen Show (4:3)</PresentationFormat>
  <Paragraphs>420</Paragraphs>
  <Slides>48</Slides>
  <Notes>32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48</vt:i4>
      </vt:variant>
    </vt:vector>
  </HeadingPairs>
  <TitlesOfParts>
    <vt:vector size="54" baseType="lpstr">
      <vt:lpstr>Arial</vt:lpstr>
      <vt:lpstr>Calibri</vt:lpstr>
      <vt:lpstr>Constantia</vt:lpstr>
      <vt:lpstr>굴림</vt:lpstr>
      <vt:lpstr>Wingdings</vt:lpstr>
      <vt:lpstr>Office Theme</vt:lpstr>
      <vt:lpstr>PowerPoint Presentation</vt:lpstr>
      <vt:lpstr>Primary H R Activities:  Work Design and Workforce Planning</vt:lpstr>
      <vt:lpstr>Workforce Planning</vt:lpstr>
      <vt:lpstr>Workforce Planning, e.g.</vt:lpstr>
      <vt:lpstr>Team Thought Starter</vt:lpstr>
      <vt:lpstr>Primary H R Activities: Managing Employee Competencies</vt:lpstr>
      <vt:lpstr>Recruitment</vt:lpstr>
      <vt:lpstr>Recruitment</vt:lpstr>
      <vt:lpstr>Selection</vt:lpstr>
      <vt:lpstr>Learning and Development</vt:lpstr>
      <vt:lpstr>Performance Management</vt:lpstr>
      <vt:lpstr>Compensation &amp; Incentives</vt:lpstr>
      <vt:lpstr>Employee Benefits, Health, and Wellness</vt:lpstr>
      <vt:lpstr>PowerPoint Presentation</vt:lpstr>
      <vt:lpstr>PowerPoint Presentation</vt:lpstr>
      <vt:lpstr>Company Characteristic Impact On Strategy</vt:lpstr>
      <vt:lpstr>Company Culture</vt:lpstr>
      <vt:lpstr>Employee Concerns</vt:lpstr>
      <vt:lpstr>PowerPoint Presentation</vt:lpstr>
      <vt:lpstr>Labor Force Trends</vt:lpstr>
      <vt:lpstr>Technology</vt:lpstr>
      <vt:lpstr>Globalization</vt:lpstr>
      <vt:lpstr>Ethics and Social Responsibility</vt:lpstr>
      <vt:lpstr>Chapter 4  Job Design and Job Analysis</vt:lpstr>
      <vt:lpstr>Learning Objectives</vt:lpstr>
      <vt:lpstr>The Importance of Job  Design and Job Analysis</vt:lpstr>
      <vt:lpstr>Always Keep in Mind</vt:lpstr>
      <vt:lpstr>Job Design</vt:lpstr>
      <vt:lpstr>Practical Exercise</vt:lpstr>
      <vt:lpstr>Job Design For Mega Bus Driver For Which He/She Will Be Paid A Salary</vt:lpstr>
      <vt:lpstr>Job Design For Mega Bus Driver For Which He/She Will Be Paid A Salary</vt:lpstr>
      <vt:lpstr>Job Analysis</vt:lpstr>
      <vt:lpstr>Job Descriptions and Job Specifications</vt:lpstr>
      <vt:lpstr>Job Design: Efficiency Approach (1 of 2)</vt:lpstr>
      <vt:lpstr>Job Design: Motivational Approach (2 of 2)</vt:lpstr>
      <vt:lpstr>EXHIBIT 4.3 The Job Characteristics Model</vt:lpstr>
      <vt:lpstr>Growth Need Strength</vt:lpstr>
      <vt:lpstr>Methods to Improve Employee Motivation and Satisfaction Through Job Design</vt:lpstr>
      <vt:lpstr>Current Research on Job Design</vt:lpstr>
      <vt:lpstr>Job Analysis Methods for collecting Job Information</vt:lpstr>
      <vt:lpstr> Job Description Approach  </vt:lpstr>
      <vt:lpstr>Job Descriptions</vt:lpstr>
      <vt:lpstr>Job Descriptions</vt:lpstr>
      <vt:lpstr>Job Descriptions</vt:lpstr>
      <vt:lpstr>Current Research on Job Design</vt:lpstr>
      <vt:lpstr>Job Design in Practice:  Environmental Influences</vt:lpstr>
      <vt:lpstr>Job Design in Practice:  Environmental Influences</vt:lpstr>
      <vt:lpstr>Job Design in Practice:  Regulatory Issues </vt:lpstr>
    </vt:vector>
  </TitlesOfParts>
  <Company>American Library Association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pducham</dc:creator>
  <cp:lastModifiedBy>Ken Moore</cp:lastModifiedBy>
  <cp:revision>705</cp:revision>
  <dcterms:created xsi:type="dcterms:W3CDTF">2014-11-18T02:19:44Z</dcterms:created>
  <dcterms:modified xsi:type="dcterms:W3CDTF">2023-01-02T18:27:51Z</dcterms:modified>
</cp:coreProperties>
</file>