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3" r:id="rId3"/>
    <p:sldId id="257" r:id="rId4"/>
    <p:sldId id="258" r:id="rId5"/>
    <p:sldId id="289" r:id="rId6"/>
    <p:sldId id="291" r:id="rId7"/>
    <p:sldId id="290" r:id="rId8"/>
    <p:sldId id="274" r:id="rId9"/>
    <p:sldId id="318" r:id="rId10"/>
    <p:sldId id="310" r:id="rId11"/>
    <p:sldId id="304" r:id="rId12"/>
    <p:sldId id="261" r:id="rId13"/>
    <p:sldId id="297" r:id="rId14"/>
    <p:sldId id="298" r:id="rId15"/>
    <p:sldId id="324" r:id="rId16"/>
    <p:sldId id="320" r:id="rId17"/>
    <p:sldId id="321" r:id="rId18"/>
    <p:sldId id="328" r:id="rId19"/>
    <p:sldId id="322" r:id="rId20"/>
    <p:sldId id="329" r:id="rId21"/>
    <p:sldId id="330" r:id="rId22"/>
    <p:sldId id="285" r:id="rId23"/>
    <p:sldId id="293" r:id="rId24"/>
    <p:sldId id="311" r:id="rId25"/>
    <p:sldId id="331" r:id="rId26"/>
    <p:sldId id="334" r:id="rId27"/>
    <p:sldId id="326" r:id="rId28"/>
    <p:sldId id="294" r:id="rId29"/>
    <p:sldId id="323" r:id="rId30"/>
    <p:sldId id="271" r:id="rId3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717" autoAdjust="0"/>
  </p:normalViewPr>
  <p:slideViewPr>
    <p:cSldViewPr snapToGrid="0">
      <p:cViewPr varScale="1">
        <p:scale>
          <a:sx n="88" d="100"/>
          <a:sy n="88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F6A990-2179-462B-A441-797CD73011C2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75AFFE-BBE0-4548-8E65-764B503B7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4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98ED2-C6B1-4107-871C-57AFD243EA87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D7356E-D2AF-4537-B05C-CA8C94E7F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910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7356E-D2AF-4537-B05C-CA8C94E7FA8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9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9D9C-4046-4F2B-A742-5BCCAA5AE60A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E395-575E-44E9-A142-62C38793B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0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9E68-4C3F-42E3-B4DC-BF0C12BD45C4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0E5D-6392-48C9-8166-FEE55D83B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06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EC2B-03F7-4974-B9D9-A69CECA59AD3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849A-78A5-48AD-B17D-DD55C6D4D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89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6C8A-9912-486E-8EEC-67F796FD06F4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D964-3B18-4D35-A2A7-359C67B03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35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EC69-CAB4-4BC2-BA97-3F400B03AF0C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DB9E-A8D0-4921-B3FC-2716ED480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32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F5E-B0B4-45BB-A001-A82DACFCB0D2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E537-7671-45CF-A378-A2093D412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1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B476-993B-47D5-BEEE-6FD70EC7074B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7B36-D8EC-4E6A-B687-841F34BB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8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27F7-917B-4B25-8C48-6D17489FD1F0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7ADA-A6E4-4DAE-B7AC-37A5B969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7FF7-4651-4D54-9BE8-FEEAB1577793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88BB-C143-4B1B-915E-A7B77B28F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62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65B0-9FBC-491B-9289-38A8207FE31C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6E5A-A229-48FA-88D7-104007161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3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DBC5-70C2-4AAB-8E70-84EE454912C5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AE64-B86E-4BA9-ADA0-FE29784A2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6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2CE4D-7F50-4539-9D40-F823C735999C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972242-05CC-425F-86FE-81FDD43AD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GMKRZ8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esults/SM-YFB6Y8GH/" TargetMode="External"/><Relationship Id="rId2" Type="http://schemas.openxmlformats.org/officeDocument/2006/relationships/hyperlink" Target="https://www.surveymonkey.com/r/GMKRZ8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esults/SM-YFB6Y8GH/" TargetMode="External"/><Relationship Id="rId2" Type="http://schemas.openxmlformats.org/officeDocument/2006/relationships/hyperlink" Target="https://www.surveymonkey.com/r/GMKRZ8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esults/SM-YFB6Y8GH/" TargetMode="External"/><Relationship Id="rId2" Type="http://schemas.openxmlformats.org/officeDocument/2006/relationships/hyperlink" Target="https://www.surveymonkey.com/r/GMKRZ8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wang21@albany.edu" TargetMode="External"/><Relationship Id="rId7" Type="http://schemas.openxmlformats.org/officeDocument/2006/relationships/hyperlink" Target="http://www.albany.edu/faculty/dmamorella/cit2017.html" TargetMode="External"/><Relationship Id="rId2" Type="http://schemas.openxmlformats.org/officeDocument/2006/relationships/hyperlink" Target="mailto:dmamorella@albany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amstock@albany.edu" TargetMode="External"/><Relationship Id="rId4" Type="http://schemas.openxmlformats.org/officeDocument/2006/relationships/hyperlink" Target="mailto:achristman@albany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8"/>
          <p:cNvSpPr>
            <a:spLocks noGrp="1"/>
          </p:cNvSpPr>
          <p:nvPr>
            <p:ph idx="1"/>
          </p:nvPr>
        </p:nvSpPr>
        <p:spPr>
          <a:xfrm>
            <a:off x="908050" y="1625367"/>
            <a:ext cx="10674350" cy="4351337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600" b="1" dirty="0" smtClean="0">
                <a:solidFill>
                  <a:srgbClr val="1B06BA"/>
                </a:solidFill>
                <a:cs typeface="Arial" panose="020B0604020202020204" pitchFamily="34" charset="0"/>
              </a:rPr>
              <a:t>Student Panel: Hear What Students Have to Say About F2F, Web-Enhanced, and Online Classes</a:t>
            </a:r>
            <a:r>
              <a:rPr lang="en-US" altLang="en-US" sz="3600" dirty="0" smtClean="0">
                <a:solidFill>
                  <a:srgbClr val="1B06BA"/>
                </a:solidFill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solidFill>
                  <a:srgbClr val="1B06BA"/>
                </a:solidFill>
                <a:cs typeface="Arial" panose="020B0604020202020204" pitchFamily="34" charset="0"/>
              </a:rPr>
            </a:br>
            <a:endParaRPr lang="en-US" altLang="en-US" sz="3600" dirty="0" smtClean="0">
              <a:solidFill>
                <a:srgbClr val="1B06BA"/>
              </a:solidFill>
              <a:cs typeface="Arial" panose="020B0604020202020204" pitchFamily="34" charset="0"/>
            </a:endParaRPr>
          </a:p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1749425" y="317500"/>
            <a:ext cx="8545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CIT Conference – SUNY </a:t>
            </a:r>
            <a:r>
              <a:rPr lang="en-US" altLang="en-US" b="1" dirty="0" smtClean="0"/>
              <a:t>Oneonta </a:t>
            </a:r>
            <a:r>
              <a:rPr lang="en-US" altLang="en-US" b="1" dirty="0"/>
              <a:t>– </a:t>
            </a:r>
            <a:r>
              <a:rPr lang="en-US" altLang="en-US" b="1" dirty="0" smtClean="0"/>
              <a:t>Oneonta, </a:t>
            </a:r>
            <a:r>
              <a:rPr lang="en-US" altLang="en-US" b="1" dirty="0"/>
              <a:t>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			June 2, </a:t>
            </a:r>
            <a:r>
              <a:rPr lang="en-US" altLang="en-US" b="1" dirty="0" smtClean="0"/>
              <a:t>2017</a:t>
            </a:r>
            <a:endParaRPr lang="en-US" altLang="en-US" b="1" dirty="0"/>
          </a:p>
        </p:txBody>
      </p:sp>
      <p:pic>
        <p:nvPicPr>
          <p:cNvPr id="5124" name="Picture 11" descr="http://www.albany.edu/Images/Header/University-at-Albany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5619750"/>
            <a:ext cx="5013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1109472" y="3092360"/>
            <a:ext cx="104729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David </a:t>
            </a:r>
            <a:r>
              <a:rPr lang="en-US" altLang="en-US" b="1" dirty="0" smtClean="0"/>
              <a:t>Mamorella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sz="2400" dirty="0"/>
              <a:t>Adjunct </a:t>
            </a:r>
            <a:r>
              <a:rPr lang="en-US" altLang="en-US" sz="2400" dirty="0" smtClean="0"/>
              <a:t>Professor / Instructional </a:t>
            </a:r>
            <a:r>
              <a:rPr lang="en-US" altLang="en-US" sz="2400" dirty="0"/>
              <a:t>Developer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Runjie Wang</a:t>
            </a:r>
            <a:r>
              <a:rPr lang="en-US" altLang="en-US" dirty="0" smtClean="0"/>
              <a:t>, </a:t>
            </a:r>
            <a:r>
              <a:rPr lang="en-US" altLang="en-US" sz="2400" dirty="0" smtClean="0"/>
              <a:t>Class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2018</a:t>
            </a: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Ashley </a:t>
            </a:r>
            <a:r>
              <a:rPr lang="en-US" altLang="en-US" b="1" dirty="0" err="1" smtClean="0"/>
              <a:t>Christman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sz="2400" dirty="0" smtClean="0"/>
              <a:t>Class of 2019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Ashley Stock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sz="2400" dirty="0" smtClean="0"/>
              <a:t>Class of 2019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dirty="0" smtClean="0"/>
              <a:t>		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://www.surveymonkey.com/r/GMKRZ8Q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</a:rPr>
              <a:t>Follow Along and Do as I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z="4000" dirty="0" smtClean="0"/>
              <a:t>People usually pay more attention to what they </a:t>
            </a:r>
            <a:r>
              <a:rPr lang="en-US" altLang="en-US" sz="4000" b="1" i="1" dirty="0" smtClean="0">
                <a:solidFill>
                  <a:srgbClr val="FF0000"/>
                </a:solidFill>
              </a:rPr>
              <a:t>see</a:t>
            </a:r>
            <a:r>
              <a:rPr lang="en-US" altLang="en-US" sz="4000" dirty="0" smtClean="0"/>
              <a:t> than what they </a:t>
            </a:r>
            <a:r>
              <a:rPr lang="en-US" altLang="en-US" sz="4000" b="1" i="1" dirty="0" smtClean="0">
                <a:solidFill>
                  <a:srgbClr val="FF0000"/>
                </a:solidFill>
              </a:rPr>
              <a:t>hear</a:t>
            </a:r>
            <a:r>
              <a:rPr lang="en-US" altLang="en-US" sz="4000" dirty="0" smtClean="0"/>
              <a:t>, yet many instructors just lecture.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15912" y="493215"/>
            <a:ext cx="11626850" cy="3001963"/>
          </a:xfrm>
        </p:spPr>
        <p:txBody>
          <a:bodyPr/>
          <a:lstStyle/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4400" b="1" dirty="0" smtClean="0">
                <a:solidFill>
                  <a:srgbClr val="1B06BA"/>
                </a:solidFill>
              </a:rPr>
              <a:t>What </a:t>
            </a:r>
            <a:r>
              <a:rPr lang="en-US" altLang="en-US" sz="4400" b="1" i="1" u="sng" dirty="0" smtClean="0">
                <a:solidFill>
                  <a:srgbClr val="1B06BA"/>
                </a:solidFill>
              </a:rPr>
              <a:t>Impacts</a:t>
            </a:r>
            <a:r>
              <a:rPr lang="en-US" altLang="en-US" sz="4400" b="1" dirty="0" smtClean="0">
                <a:solidFill>
                  <a:srgbClr val="1B06BA"/>
                </a:solidFill>
              </a:rPr>
              <a:t> and </a:t>
            </a:r>
            <a:r>
              <a:rPr lang="en-US" altLang="en-US" sz="4400" b="1" i="1" u="sng" dirty="0" smtClean="0">
                <a:solidFill>
                  <a:srgbClr val="1B06BA"/>
                </a:solidFill>
              </a:rPr>
              <a:t>Motivates</a:t>
            </a:r>
            <a:r>
              <a:rPr lang="en-US" altLang="en-US" sz="4400" b="1" dirty="0" smtClean="0">
                <a:solidFill>
                  <a:srgbClr val="1B06BA"/>
                </a:solidFill>
              </a:rPr>
              <a:t> Students to Learn?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53" y="2128076"/>
            <a:ext cx="5447625" cy="3482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65125"/>
            <a:ext cx="11451772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Teaching Styles &amp; Learning Environments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Lecture Hall vs Smaller Classes</a:t>
            </a:r>
          </a:p>
          <a:p>
            <a:r>
              <a:rPr lang="en-US" sz="3200" dirty="0" smtClean="0"/>
              <a:t>Teacher-Centered vs Student-Centered</a:t>
            </a:r>
          </a:p>
          <a:p>
            <a:r>
              <a:rPr lang="en-US" sz="3200" dirty="0" smtClean="0"/>
              <a:t>Student Engagement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How does an engaging class impact your learning?</a:t>
            </a:r>
            <a:b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</a:br>
            <a:endParaRPr lang="en-US" altLang="en-US" b="1" dirty="0" smtClean="0">
              <a:solidFill>
                <a:srgbClr val="1B06BA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3513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u="sng" dirty="0" smtClean="0"/>
              <a:t>Student Comments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Captures my attention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Helps me understand and retain information longer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Getting me involved makes me want to come to class, makes me want to participate. 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Encourages me to voice my opinion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We, as in students, have a short attention span, so it helps keep us awake.</a:t>
            </a:r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How does an engaging class impact your learning?</a:t>
            </a:r>
            <a:b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</a:br>
            <a:endParaRPr lang="en-US" altLang="en-US" dirty="0" smtClean="0">
              <a:solidFill>
                <a:srgbClr val="1B06BA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2026745"/>
            <a:ext cx="10515600" cy="4351338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u="sng" dirty="0" smtClean="0"/>
              <a:t>Student Comments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Encourages me to not only learn but also do well in classes. 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I am able to hear what others have to say as well as how my opinions relate/differ from my peers. 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Makes a more comfortable learning environment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Gives you a sense of responsibility and belonging</a:t>
            </a:r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Student Engagement</a:t>
            </a:r>
            <a:endParaRPr lang="en-US" sz="5400" b="1" dirty="0">
              <a:solidFill>
                <a:srgbClr val="1B06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Icebreakers, Getting </a:t>
            </a:r>
            <a:r>
              <a:rPr lang="en-US" sz="3200" dirty="0" smtClean="0"/>
              <a:t>Acquainted, Classroom Activities</a:t>
            </a:r>
          </a:p>
          <a:p>
            <a:r>
              <a:rPr lang="en-US" sz="3200" dirty="0" smtClean="0"/>
              <a:t>Clickers</a:t>
            </a:r>
            <a:endParaRPr lang="en-US" sz="3200" dirty="0" smtClean="0"/>
          </a:p>
          <a:p>
            <a:r>
              <a:rPr lang="en-US" sz="3200" dirty="0" smtClean="0"/>
              <a:t>Group Work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54" y="3740548"/>
            <a:ext cx="4172495" cy="27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1B06BA"/>
                </a:solidFill>
              </a:rPr>
              <a:t>F2F vs Online Classes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Perception of Online Classes vs Reality</a:t>
            </a:r>
          </a:p>
          <a:p>
            <a:r>
              <a:rPr lang="en-US" sz="3200" dirty="0" smtClean="0"/>
              <a:t>Advantages and Challenges with Online Classes</a:t>
            </a:r>
          </a:p>
          <a:p>
            <a:r>
              <a:rPr lang="en-US" sz="3200" dirty="0" smtClean="0"/>
              <a:t>Assess Your Learning</a:t>
            </a:r>
          </a:p>
          <a:p>
            <a:r>
              <a:rPr lang="en-US" sz="3200" dirty="0" smtClean="0"/>
              <a:t>Online Discussions</a:t>
            </a:r>
          </a:p>
          <a:p>
            <a:r>
              <a:rPr lang="en-US" sz="3200" dirty="0" smtClean="0"/>
              <a:t>Online Tests / Academic Honesty</a:t>
            </a:r>
          </a:p>
          <a:p>
            <a:r>
              <a:rPr lang="en-US" sz="3200" dirty="0" smtClean="0"/>
              <a:t>Overall </a:t>
            </a:r>
            <a:r>
              <a:rPr lang="en-US" sz="3200" dirty="0"/>
              <a:t>Learning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</a:rPr>
              <a:t>Perceptions vs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690688"/>
            <a:ext cx="11045952" cy="4514850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What </a:t>
            </a:r>
            <a:r>
              <a:rPr lang="en-US" sz="3200" dirty="0" smtClean="0"/>
              <a:t>are </a:t>
            </a:r>
            <a:r>
              <a:rPr lang="en-US" sz="3200" dirty="0" smtClean="0"/>
              <a:t>your perceptions of online classes? </a:t>
            </a:r>
          </a:p>
          <a:p>
            <a:pPr marL="0" indent="0">
              <a:buNone/>
              <a:defRPr/>
            </a:pPr>
            <a:r>
              <a:rPr lang="en-US" altLang="en-US" sz="3200" dirty="0" smtClean="0">
                <a:cs typeface="Arial" panose="020B0604020202020204" pitchFamily="34" charset="0"/>
              </a:rPr>
              <a:t>How </a:t>
            </a:r>
            <a:r>
              <a:rPr lang="en-US" altLang="en-US" sz="3200" dirty="0">
                <a:cs typeface="Arial" panose="020B0604020202020204" pitchFamily="34" charset="0"/>
              </a:rPr>
              <a:t>did the online workload compare to F2F</a:t>
            </a:r>
            <a:r>
              <a:rPr lang="en-US" altLang="en-US" sz="3200" dirty="0" smtClean="0"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 u="sng" dirty="0">
                <a:cs typeface="Arial" panose="020B0604020202020204" pitchFamily="34" charset="0"/>
              </a:rPr>
              <a:t>Student Comments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</a:rPr>
              <a:t>100% depends on the professor. I was pleasantly surprised that there was no "busy work" for this online class.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>
                <a:cs typeface="Arial" panose="020B0604020202020204" pitchFamily="34" charset="0"/>
              </a:rPr>
              <a:t>Burden of learning falls more on the students. The professors acted more like facilitators of independent study and as graders.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>
                <a:cs typeface="Arial" panose="020B0604020202020204" pitchFamily="34" charset="0"/>
              </a:rPr>
              <a:t>Did </a:t>
            </a:r>
            <a:r>
              <a:rPr lang="en-US" altLang="en-US" dirty="0">
                <a:cs typeface="Arial" panose="020B0604020202020204" pitchFamily="34" charset="0"/>
              </a:rPr>
              <a:t>the bare minimum required in order to pass the class.</a:t>
            </a:r>
            <a:endParaRPr lang="en-US" altLang="en-US" dirty="0"/>
          </a:p>
          <a:p>
            <a:pPr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sz="30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Audience Poll Questions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690688"/>
            <a:ext cx="11353801" cy="4351338"/>
          </a:xfrm>
        </p:spPr>
        <p:txBody>
          <a:bodyPr/>
          <a:lstStyle/>
          <a:p>
            <a:r>
              <a:rPr lang="en-US" dirty="0"/>
              <a:t>Would you prefer to take a class F2F or Online</a:t>
            </a:r>
            <a:r>
              <a:rPr lang="en-US" dirty="0" smtClean="0"/>
              <a:t>?</a:t>
            </a:r>
          </a:p>
          <a:p>
            <a:r>
              <a:rPr lang="en-US" dirty="0"/>
              <a:t>What was your perception of online classes BEFORE you took one</a:t>
            </a:r>
            <a:r>
              <a:rPr lang="en-US" dirty="0" smtClean="0"/>
              <a:t>? 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Did you have more work F2F or Online? </a:t>
            </a: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www.surveymonkey.com/r/GMKRZ8Q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https://www.surveymonkey.com/results/SM-YFB6Y8GH/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65125"/>
            <a:ext cx="11570208" cy="13255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Advantages of Online Classes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pic>
        <p:nvPicPr>
          <p:cNvPr id="14338" name="Picture 2" descr="Take Classes Anyw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311" y="1921192"/>
            <a:ext cx="6489868" cy="3650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1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  <a:cs typeface="Arial" panose="020B0604020202020204" pitchFamily="34" charset="0"/>
              </a:rPr>
              <a:t>Audience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934528"/>
            <a:ext cx="10842625" cy="47434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smtClean="0">
                <a:cs typeface="Arial" panose="020B0604020202020204" pitchFamily="34" charset="0"/>
              </a:rPr>
              <a:t>Have you taken an online class?</a:t>
            </a:r>
            <a:br>
              <a:rPr lang="en-US" sz="4000" dirty="0" smtClean="0">
                <a:cs typeface="Arial" panose="020B0604020202020204" pitchFamily="34" charset="0"/>
              </a:rPr>
            </a:br>
            <a:endParaRPr lang="en-US" sz="40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000" dirty="0" smtClean="0">
                <a:cs typeface="Arial" panose="020B0604020202020204" pitchFamily="34" charset="0"/>
              </a:rPr>
              <a:t>Have you taught an online class?</a:t>
            </a:r>
            <a:endParaRPr lang="en-US" sz="4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1914" cy="13255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Challenges </a:t>
            </a:r>
            <a:r>
              <a:rPr lang="en-US" sz="5400" b="1" dirty="0">
                <a:solidFill>
                  <a:srgbClr val="1B06BA"/>
                </a:solidFill>
              </a:rPr>
              <a:t>with </a:t>
            </a:r>
            <a:r>
              <a:rPr lang="en-US" sz="5400" b="1" dirty="0" smtClean="0">
                <a:solidFill>
                  <a:srgbClr val="1B06BA"/>
                </a:solidFill>
              </a:rPr>
              <a:t>Online Classes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0428" y="1825625"/>
            <a:ext cx="563114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7486" cy="13255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Audience Poll </a:t>
            </a:r>
            <a:r>
              <a:rPr lang="en-US" sz="5400" b="1" dirty="0" smtClean="0">
                <a:solidFill>
                  <a:srgbClr val="C00000"/>
                </a:solidFill>
              </a:rPr>
              <a:t>Question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3200" dirty="0"/>
              <a:t>What </a:t>
            </a:r>
            <a:r>
              <a:rPr lang="en-US" sz="3200" dirty="0" smtClean="0"/>
              <a:t>did </a:t>
            </a:r>
            <a:r>
              <a:rPr lang="en-US" sz="3200" dirty="0"/>
              <a:t>you dislike or find most challenging about taking an online class? 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www.surveymonkey.com/r/GMKRZ8Q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https://www.surveymonkey.com/results/SM-YFB6Y8GH/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04716" y="365125"/>
            <a:ext cx="11873553" cy="1325563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rgbClr val="1B06BA"/>
                </a:solidFill>
              </a:rPr>
              <a:t>How do you prefer to be assessed?</a:t>
            </a:r>
            <a:endParaRPr lang="en-US" altLang="en-US" sz="4800" b="1" dirty="0">
              <a:solidFill>
                <a:srgbClr val="1B06B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58" y="1690688"/>
            <a:ext cx="5959560" cy="489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  <a:cs typeface="Arial" panose="020B0604020202020204" pitchFamily="34" charset="0"/>
              </a:rPr>
              <a:t>Online Discussions</a:t>
            </a:r>
            <a:endParaRPr lang="en-US" altLang="en-US" sz="5400" dirty="0" smtClean="0">
              <a:solidFill>
                <a:srgbClr val="1B06BA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1650547"/>
            <a:ext cx="10515600" cy="4886325"/>
          </a:xfrm>
        </p:spPr>
        <p:txBody>
          <a:bodyPr/>
          <a:lstStyle/>
          <a:p>
            <a:pPr algn="ctr" fontAlgn="base">
              <a:spcAft>
                <a:spcPct val="0"/>
              </a:spcAft>
              <a:buNone/>
            </a:pPr>
            <a:r>
              <a:rPr lang="en-US" altLang="en-US" sz="3200" dirty="0">
                <a:cs typeface="Arial" panose="020B0604020202020204" pitchFamily="34" charset="0"/>
              </a:rPr>
              <a:t>What are your thoughts </a:t>
            </a:r>
            <a:r>
              <a:rPr lang="en-US" altLang="en-US" sz="3200" dirty="0" smtClean="0">
                <a:cs typeface="Arial" panose="020B0604020202020204" pitchFamily="34" charset="0"/>
              </a:rPr>
              <a:t>about online </a:t>
            </a:r>
            <a:r>
              <a:rPr lang="en-US" altLang="en-US" sz="3200" dirty="0">
                <a:cs typeface="Arial" panose="020B0604020202020204" pitchFamily="34" charset="0"/>
              </a:rPr>
              <a:t>discussions?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sz="1600" b="1" u="sng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b="1" u="sng" dirty="0" smtClean="0">
                <a:cs typeface="Arial" panose="020B0604020202020204" pitchFamily="34" charset="0"/>
              </a:rPr>
              <a:t>Student Comments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You have more time to carefully think about content in absorbing and creating responses from self and others.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Not all subject merit discussion and not all subjects are broad enough in scope to allow for extensive discussion.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Discussions really help me cement concepts in my mind.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Discussions helped a lot and forced me to come up with an opinion.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Depends on the interest level of the class and discussion.</a:t>
            </a:r>
            <a:endParaRPr lang="en-US" alt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94360" y="352933"/>
            <a:ext cx="10939272" cy="1325563"/>
          </a:xfrm>
        </p:spPr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  <a:cs typeface="Arial" panose="020B0604020202020204" pitchFamily="34" charset="0"/>
              </a:rPr>
              <a:t>Online Tests / Academic Honesty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74913" y="1792968"/>
            <a:ext cx="11016343" cy="4215946"/>
          </a:xfrm>
        </p:spPr>
        <p:txBody>
          <a:bodyPr/>
          <a:lstStyle/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 dirty="0" smtClean="0">
                <a:cs typeface="Arial" panose="020B0604020202020204" pitchFamily="34" charset="0"/>
              </a:rPr>
              <a:t>What are your thoughts about taking online tests?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US" altLang="en-US" sz="3200" dirty="0"/>
              <a:t>How I detected two students cheated taking an online test</a:t>
            </a:r>
          </a:p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endParaRPr lang="en-US" altLang="en-US" sz="3200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40965" name="Picture 4" descr="cheating-on-a-t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71" y="3354847"/>
            <a:ext cx="5073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Audience Poll </a:t>
            </a:r>
            <a:r>
              <a:rPr lang="en-US" sz="5400" b="1" dirty="0" smtClean="0">
                <a:solidFill>
                  <a:srgbClr val="C00000"/>
                </a:solidFill>
              </a:rPr>
              <a:t>Questions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According to research, </a:t>
            </a:r>
            <a:r>
              <a:rPr lang="en-US" sz="3200" dirty="0" smtClean="0"/>
              <a:t>do </a:t>
            </a:r>
            <a:r>
              <a:rPr lang="en-US" sz="3200" dirty="0"/>
              <a:t>students </a:t>
            </a:r>
            <a:r>
              <a:rPr lang="en-US" sz="3200" dirty="0" smtClean="0"/>
              <a:t>score higher taking a </a:t>
            </a:r>
            <a:r>
              <a:rPr lang="en-US" sz="3200" dirty="0"/>
              <a:t>test F2F </a:t>
            </a:r>
            <a:r>
              <a:rPr lang="en-US" sz="3200" dirty="0" smtClean="0"/>
              <a:t>or </a:t>
            </a:r>
            <a:r>
              <a:rPr lang="en-US" sz="3200" dirty="0"/>
              <a:t>Online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According to research, how does cheating compare </a:t>
            </a:r>
            <a:r>
              <a:rPr lang="en-US" sz="3200" dirty="0" smtClean="0"/>
              <a:t>F2F vs Online?</a:t>
            </a:r>
          </a:p>
          <a:p>
            <a:endParaRPr lang="en-US" sz="3200" dirty="0"/>
          </a:p>
          <a:p>
            <a:r>
              <a:rPr lang="en-US" dirty="0">
                <a:hlinkClick r:id="rId2"/>
              </a:rPr>
              <a:t>https://www.surveymonkey.com/r/GMKRZ8Q</a:t>
            </a:r>
            <a:r>
              <a:rPr lang="en-US" dirty="0"/>
              <a:t> </a:t>
            </a:r>
          </a:p>
          <a:p>
            <a:endParaRPr lang="en-US" sz="3200" dirty="0"/>
          </a:p>
          <a:p>
            <a:r>
              <a:rPr lang="en-US" dirty="0">
                <a:hlinkClick r:id="rId3"/>
              </a:rPr>
              <a:t>https://www.surveymonkey.com/results/SM-YFB6Y8GH/</a:t>
            </a:r>
            <a:r>
              <a:rPr lang="en-US" dirty="0"/>
              <a:t>  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886" cy="13255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Test Scores: F2F vs Online</a:t>
            </a:r>
            <a:endParaRPr lang="en-US" sz="5400" b="1" dirty="0">
              <a:solidFill>
                <a:srgbClr val="1B06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1004"/>
          </a:xfrm>
        </p:spPr>
        <p:txBody>
          <a:bodyPr/>
          <a:lstStyle/>
          <a:p>
            <a:r>
              <a:rPr lang="en-US" sz="4800" dirty="0" smtClean="0"/>
              <a:t>No Significant Difference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886" cy="13255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Cheating - Inconclusive Findings </a:t>
            </a:r>
            <a:endParaRPr lang="en-US" sz="5400" b="1" dirty="0">
              <a:solidFill>
                <a:srgbClr val="1B06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10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Academic </a:t>
            </a:r>
            <a:r>
              <a:rPr lang="en-US" dirty="0" smtClean="0"/>
              <a:t>dishonesty </a:t>
            </a:r>
            <a:r>
              <a:rPr lang="en-US" dirty="0"/>
              <a:t>online </a:t>
            </a:r>
            <a:r>
              <a:rPr lang="en-US" dirty="0" smtClean="0"/>
              <a:t>is </a:t>
            </a:r>
            <a:r>
              <a:rPr lang="en-US" dirty="0"/>
              <a:t>no more pervasive than </a:t>
            </a:r>
            <a:r>
              <a:rPr lang="en-US" dirty="0" smtClean="0"/>
              <a:t>F2F </a:t>
            </a:r>
            <a:r>
              <a:rPr lang="en-US" sz="2000" dirty="0" smtClean="0"/>
              <a:t>(</a:t>
            </a:r>
            <a:r>
              <a:rPr lang="en-US" sz="2000" dirty="0" err="1" smtClean="0"/>
              <a:t>Grijalva</a:t>
            </a:r>
            <a:r>
              <a:rPr lang="en-US" sz="2000" dirty="0"/>
              <a:t>, </a:t>
            </a:r>
            <a:r>
              <a:rPr lang="en-US" sz="2000" dirty="0" err="1"/>
              <a:t>Nowell</a:t>
            </a:r>
            <a:r>
              <a:rPr lang="en-US" sz="2000" dirty="0"/>
              <a:t>, &amp; </a:t>
            </a:r>
            <a:r>
              <a:rPr lang="en-US" sz="2000" dirty="0" err="1"/>
              <a:t>Kerkvliet</a:t>
            </a:r>
            <a:r>
              <a:rPr lang="en-US" sz="2000" dirty="0"/>
              <a:t>, 2006).</a:t>
            </a:r>
          </a:p>
          <a:p>
            <a:pPr>
              <a:spcAft>
                <a:spcPts val="1200"/>
              </a:spcAft>
            </a:pPr>
            <a:r>
              <a:rPr lang="en-US" dirty="0"/>
              <a:t>Cheating was much more prevalent </a:t>
            </a:r>
            <a:r>
              <a:rPr lang="en-US" dirty="0" smtClean="0"/>
              <a:t>online compared </a:t>
            </a:r>
            <a:r>
              <a:rPr lang="en-US" dirty="0"/>
              <a:t>to </a:t>
            </a:r>
            <a:r>
              <a:rPr lang="en-US" dirty="0" smtClean="0"/>
              <a:t>F2F </a:t>
            </a:r>
            <a:r>
              <a:rPr lang="en-US" sz="2000" dirty="0" smtClean="0"/>
              <a:t>(Lanier</a:t>
            </a:r>
            <a:r>
              <a:rPr lang="en-US" sz="2000" dirty="0"/>
              <a:t>, 2006).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Online students were </a:t>
            </a:r>
            <a:r>
              <a:rPr lang="en-US" dirty="0"/>
              <a:t>less likely to cheat than </a:t>
            </a:r>
            <a:r>
              <a:rPr lang="en-US" dirty="0" smtClean="0"/>
              <a:t>F2F 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Stuber</a:t>
            </a:r>
            <a:r>
              <a:rPr lang="en-US" sz="2000" dirty="0" smtClean="0"/>
              <a:t>-McEwen</a:t>
            </a:r>
            <a:r>
              <a:rPr lang="en-US" sz="2000" dirty="0"/>
              <a:t>, Wiseley, &amp; </a:t>
            </a:r>
            <a:r>
              <a:rPr lang="en-US" sz="2000" dirty="0" err="1"/>
              <a:t>Hoggatt</a:t>
            </a:r>
            <a:r>
              <a:rPr lang="en-US" sz="2000" dirty="0"/>
              <a:t>, 2009).</a:t>
            </a:r>
          </a:p>
          <a:p>
            <a:pPr>
              <a:spcAft>
                <a:spcPts val="1200"/>
              </a:spcAft>
            </a:pPr>
            <a:r>
              <a:rPr lang="en-US" dirty="0"/>
              <a:t>635 </a:t>
            </a:r>
            <a:r>
              <a:rPr lang="en-US" dirty="0" smtClean="0"/>
              <a:t>undergrad/grad students </a:t>
            </a:r>
            <a:r>
              <a:rPr lang="en-US" dirty="0"/>
              <a:t>at a </a:t>
            </a:r>
            <a:r>
              <a:rPr lang="en-US" dirty="0" smtClean="0"/>
              <a:t>university </a:t>
            </a:r>
            <a:r>
              <a:rPr lang="en-US" dirty="0"/>
              <a:t>showed higher rates of academic dishonesty </a:t>
            </a:r>
            <a:r>
              <a:rPr lang="en-US" dirty="0" smtClean="0"/>
              <a:t>in F2F</a:t>
            </a:r>
            <a:br>
              <a:rPr lang="en-US" dirty="0" smtClean="0"/>
            </a:br>
            <a:r>
              <a:rPr lang="en-US" sz="2000" dirty="0" smtClean="0"/>
              <a:t>(Watson </a:t>
            </a:r>
            <a:r>
              <a:rPr lang="en-US" sz="2000" dirty="0"/>
              <a:t>&amp; </a:t>
            </a:r>
            <a:r>
              <a:rPr lang="en-US" sz="2000" dirty="0" err="1"/>
              <a:t>Sottile</a:t>
            </a:r>
            <a:r>
              <a:rPr lang="en-US" sz="2000" dirty="0"/>
              <a:t>, 2010).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C00000"/>
                </a:solidFill>
              </a:rPr>
              <a:t/>
            </a:r>
            <a:br>
              <a:rPr lang="en-US" altLang="en-US" sz="5400" b="1" dirty="0" smtClean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1B06BA"/>
                </a:solidFill>
              </a:rPr>
              <a:t>F2F vs </a:t>
            </a:r>
            <a:r>
              <a:rPr lang="en-US" sz="5400" b="1" dirty="0" smtClean="0">
                <a:solidFill>
                  <a:srgbClr val="1B06BA"/>
                </a:solidFill>
              </a:rPr>
              <a:t>Online: Overall Learning</a:t>
            </a:r>
            <a:r>
              <a:rPr lang="en-US" altLang="en-US" sz="5400" b="1" dirty="0" smtClean="0">
                <a:solidFill>
                  <a:srgbClr val="C00000"/>
                </a:solidFill>
              </a:rPr>
              <a:t/>
            </a:r>
            <a:br>
              <a:rPr lang="en-US" altLang="en-US" sz="5400" b="1" dirty="0" smtClean="0">
                <a:solidFill>
                  <a:srgbClr val="C00000"/>
                </a:solidFill>
              </a:rPr>
            </a:br>
            <a:endParaRPr lang="en-US" altLang="en-US" sz="5400" dirty="0" smtClean="0">
              <a:solidFill>
                <a:srgbClr val="C0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79438" y="1765300"/>
            <a:ext cx="11276012" cy="4598988"/>
          </a:xfrm>
        </p:spPr>
        <p:txBody>
          <a:bodyPr/>
          <a:lstStyle/>
          <a:p>
            <a:pPr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3200" dirty="0" smtClean="0">
                <a:cs typeface="Arial" panose="020B0604020202020204" pitchFamily="34" charset="0"/>
              </a:rPr>
              <a:t>Did you learn more F2F or Online?</a:t>
            </a: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sz="1600" b="1" u="sng" dirty="0" smtClean="0"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600" b="1" u="sng" dirty="0" smtClean="0">
                <a:cs typeface="Arial" panose="020B0604020202020204" pitchFamily="34" charset="0"/>
              </a:rPr>
              <a:t>Student Comments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This can go both ways, depending on the specific course and instructor.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Depends on the class, but a lot of material was learned for the short-term, compact 4 weeks classes and subsequently forgotten.</a:t>
            </a:r>
          </a:p>
          <a:p>
            <a:pPr fontAlgn="base">
              <a:spcAft>
                <a:spcPct val="0"/>
              </a:spcAft>
            </a:pPr>
            <a:r>
              <a:rPr lang="en-US" altLang="en-US" sz="2600" dirty="0" smtClean="0">
                <a:cs typeface="Arial" panose="020B0604020202020204" pitchFamily="34" charset="0"/>
              </a:rPr>
              <a:t>Depends very strongly on the course content. I took the Middle Ages on Film, where I learned more than I would have done in the classroom, I feel. Introduction to Western Civilization, I definitely learned less.    History of England, about the same.</a:t>
            </a:r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Takeaways</a:t>
            </a:r>
            <a:endParaRPr lang="en-US" sz="5400" b="1" dirty="0">
              <a:solidFill>
                <a:srgbClr val="1B06B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are your thoughts of being on this panel as a learning experience?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What is your biggest takeaway from college so far?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013" y="1690688"/>
            <a:ext cx="10842625" cy="47434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First Impressions</a:t>
            </a: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Student Expectations of Professors</a:t>
            </a: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Benefits of Blackboard</a:t>
            </a: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Learning Styles, Motivational </a:t>
            </a:r>
            <a:r>
              <a:rPr lang="en-US" sz="3200" dirty="0">
                <a:cs typeface="Arial" panose="020B0604020202020204" pitchFamily="34" charset="0"/>
              </a:rPr>
              <a:t>Factors</a:t>
            </a:r>
            <a:endParaRPr lang="en-US" sz="3200" dirty="0" smtClean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Teaching Styles &amp; Learning Environments 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F2F vs Online Classes</a:t>
            </a: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Takeaways</a:t>
            </a:r>
          </a:p>
          <a:p>
            <a:pPr>
              <a:defRPr/>
            </a:pPr>
            <a:r>
              <a:rPr lang="en-US" sz="3200" dirty="0" smtClean="0">
                <a:cs typeface="Arial" panose="020B0604020202020204" pitchFamily="34" charset="0"/>
              </a:rPr>
              <a:t>Q &amp; A </a:t>
            </a:r>
            <a:endParaRPr lang="en-US" sz="3200" dirty="0"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</a:rPr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3200" b="1" dirty="0" smtClean="0"/>
              <a:t>David Mamorella		</a:t>
            </a:r>
            <a:r>
              <a:rPr lang="en-US" sz="3200" dirty="0" smtClean="0">
                <a:hlinkClick r:id="rId2"/>
              </a:rPr>
              <a:t>dmamorella@albany.edu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>
              <a:spcBef>
                <a:spcPct val="0"/>
              </a:spcBef>
              <a:buNone/>
            </a:pPr>
            <a:r>
              <a:rPr lang="en-US" altLang="en-US" sz="3200" b="1" dirty="0" smtClean="0"/>
              <a:t>Runjie Wang			</a:t>
            </a:r>
            <a:r>
              <a:rPr lang="en-US" sz="3200" dirty="0" smtClean="0">
                <a:hlinkClick r:id="rId3"/>
              </a:rPr>
              <a:t>rwang21@albany.edu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>
              <a:spcBef>
                <a:spcPct val="0"/>
              </a:spcBef>
              <a:buNone/>
            </a:pPr>
            <a:r>
              <a:rPr lang="en-US" altLang="en-US" sz="3200" b="1" dirty="0" smtClean="0"/>
              <a:t>Ashley </a:t>
            </a:r>
            <a:r>
              <a:rPr lang="en-US" altLang="en-US" sz="3200" b="1" dirty="0" err="1" smtClean="0"/>
              <a:t>Christman</a:t>
            </a:r>
            <a:r>
              <a:rPr lang="en-US" altLang="en-US" sz="3200" b="1" dirty="0" smtClean="0"/>
              <a:t>		</a:t>
            </a:r>
            <a:r>
              <a:rPr lang="en-US" sz="3200" dirty="0" smtClean="0">
                <a:hlinkClick r:id="rId4"/>
              </a:rPr>
              <a:t>achristman@albany.edu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>
              <a:spcBef>
                <a:spcPct val="0"/>
              </a:spcBef>
              <a:buNone/>
            </a:pPr>
            <a:r>
              <a:rPr lang="en-US" altLang="en-US" sz="3200" b="1" dirty="0" smtClean="0"/>
              <a:t>Ashley Stock			</a:t>
            </a:r>
            <a:r>
              <a:rPr lang="en-US" sz="3200" dirty="0" smtClean="0">
                <a:hlinkClick r:id="rId5"/>
              </a:rPr>
              <a:t>amstock@albany.edu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>
              <a:spcBef>
                <a:spcPct val="0"/>
              </a:spcBef>
              <a:buNone/>
            </a:pPr>
            <a:endParaRPr lang="en-US" altLang="en-US" dirty="0" smtClean="0"/>
          </a:p>
          <a:p>
            <a:endParaRPr lang="en-US" dirty="0" smtClean="0">
              <a:hlinkClick r:id="rId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615543"/>
            <a:ext cx="994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7"/>
              </a:rPr>
              <a:t>http://</a:t>
            </a:r>
            <a:r>
              <a:rPr lang="en-US" sz="3200" dirty="0" smtClean="0">
                <a:hlinkClick r:id="rId7"/>
              </a:rPr>
              <a:t>www.albany.edu/faculty/dmamorella/cit2017.html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Professor Photo - First Impressions?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92" y="1690688"/>
            <a:ext cx="4028465" cy="440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7" y="1700110"/>
            <a:ext cx="3461799" cy="4431104"/>
          </a:xfrm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1483398" y="1700110"/>
            <a:ext cx="3801780" cy="3816718"/>
            <a:chOff x="2840" y="1494"/>
            <a:chExt cx="2736" cy="2592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840" y="1494"/>
              <a:ext cx="2736" cy="2592"/>
            </a:xfrm>
            <a:prstGeom prst="ellipse">
              <a:avLst/>
            </a:prstGeom>
            <a:noFill/>
            <a:ln w="3810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3078" y="1839"/>
              <a:ext cx="2052" cy="1506"/>
            </a:xfrm>
            <a:prstGeom prst="line">
              <a:avLst/>
            </a:prstGeom>
            <a:noFill/>
            <a:ln w="3810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Student Expectations of Professors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Knowledge of the subject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Treat all students fairly and with respect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Course is organized in a logical manner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Provide clear expectations, due dates, policies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Student-Centered: Encourage student engagement 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Seek student input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Students know their grades</a:t>
            </a:r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  <a:cs typeface="Arial" panose="020B0604020202020204" pitchFamily="34" charset="0"/>
              </a:rPr>
              <a:t>Student Expectations of Professors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Respond to student emails in a timely manner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Give substantive feedback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Available outside of class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Cares about teaching and wants students to learn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Varied ways of assessing learning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Use Blackboard and Technology in some way</a:t>
            </a:r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1B06BA"/>
                </a:solidFill>
              </a:rPr>
              <a:t>Instructors Lose Credibility with Students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8200" y="1625948"/>
            <a:ext cx="11004550" cy="47101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dirty="0" smtClean="0"/>
              <a:t>Show up late for class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Lack familiarity with assigned readings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/>
              <a:t>U</a:t>
            </a:r>
            <a:r>
              <a:rPr lang="en-US" altLang="en-US" dirty="0" smtClean="0"/>
              <a:t>nable to explain difficult concepts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Rarely see if students understand the instructor’s explanations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Do not make an attempt to answer student questions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Provide unclear expectations and vague answers to student questions about course policies, tests, assignments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Fail to follow course policies outlined in syllabus</a:t>
            </a:r>
          </a:p>
          <a:p>
            <a:pPr fontAlgn="base">
              <a:spcAft>
                <a:spcPct val="0"/>
              </a:spcAft>
            </a:pPr>
            <a:r>
              <a:rPr lang="en-US" altLang="en-US" dirty="0" smtClean="0"/>
              <a:t>Fail to remind students of upcoming deadlines &amp; due dates</a:t>
            </a:r>
          </a:p>
          <a:p>
            <a:pPr marL="457200" lvl="1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000" dirty="0" smtClean="0"/>
              <a:t>             </a:t>
            </a:r>
            <a:br>
              <a:rPr lang="en-US" altLang="en-US" sz="2000" dirty="0" smtClean="0"/>
            </a:br>
            <a:r>
              <a:rPr lang="en-US" altLang="en-US" sz="2000" dirty="0" smtClean="0"/>
              <a:t>           </a:t>
            </a:r>
            <a:endParaRPr lang="en-US" altLang="en-US" sz="20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3379" y="6301883"/>
            <a:ext cx="736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Reported in Therese Huston, </a:t>
            </a:r>
            <a:r>
              <a:rPr lang="en-US" altLang="en-US" sz="2000" i="1" dirty="0"/>
              <a:t>Teaching What You Don’t Know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b="1" dirty="0" smtClean="0">
                <a:solidFill>
                  <a:srgbClr val="1B06BA"/>
                </a:solidFill>
              </a:rPr>
              <a:t>Benefits of Blackboard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74375" cy="43513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Do you expect your professors to use Blackboard?</a:t>
            </a:r>
          </a:p>
          <a:p>
            <a:pPr fontAlgn="base">
              <a:spcAft>
                <a:spcPct val="0"/>
              </a:spcAft>
            </a:pPr>
            <a:r>
              <a:rPr lang="en-US" altLang="en-US" sz="3200" dirty="0" smtClean="0"/>
              <a:t>What percentage of your professors use it?</a:t>
            </a:r>
          </a:p>
          <a:p>
            <a:r>
              <a:rPr lang="en-US" altLang="en-US" sz="3200" dirty="0" smtClean="0"/>
              <a:t>Advantages and Challenges using Blackboard</a:t>
            </a:r>
            <a:endParaRPr lang="en-US" altLang="en-US" sz="3200" dirty="0"/>
          </a:p>
          <a:p>
            <a:pPr fontAlgn="base">
              <a:spcAft>
                <a:spcPct val="0"/>
              </a:spcAft>
            </a:pPr>
            <a:endParaRPr lang="en-US" altLang="en-US" dirty="0" smtClean="0"/>
          </a:p>
          <a:p>
            <a:pPr fontAlgn="base">
              <a:spcAft>
                <a:spcPct val="0"/>
              </a:spcAft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48132" name="AutoShape 2" descr="Image result for chalk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3" name="AutoShape 4" descr="Image result for chalk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AutoShape 6" descr="Image result for chalk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1" y="3851537"/>
            <a:ext cx="3408136" cy="2535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1B06BA"/>
                </a:solidFill>
              </a:rPr>
              <a:t>Learning Styles</a:t>
            </a:r>
            <a:endParaRPr lang="en-US" sz="5400" b="1" dirty="0">
              <a:solidFill>
                <a:srgbClr val="1B06BA"/>
              </a:solidFill>
            </a:endParaRPr>
          </a:p>
        </p:txBody>
      </p:sp>
      <p:pic>
        <p:nvPicPr>
          <p:cNvPr id="4" name="Picture 15" descr="http://assistivetech4all.pbworks.com/f/1309714590/How%20we%20learn%281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825625"/>
            <a:ext cx="7105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60" y="5872302"/>
            <a:ext cx="1591040" cy="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204C2"/>
      </a:hlink>
      <a:folHlink>
        <a:srgbClr val="1204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963</Words>
  <Application>Microsoft Office PowerPoint</Application>
  <PresentationFormat>Widescreen</PresentationFormat>
  <Paragraphs>159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Audience Analysis</vt:lpstr>
      <vt:lpstr>Agenda</vt:lpstr>
      <vt:lpstr>Professor Photo - First Impressions?</vt:lpstr>
      <vt:lpstr>Student Expectations of Professors</vt:lpstr>
      <vt:lpstr>Student Expectations of Professors</vt:lpstr>
      <vt:lpstr>Instructors Lose Credibility with Students </vt:lpstr>
      <vt:lpstr>Benefits of Blackboard</vt:lpstr>
      <vt:lpstr>Learning Styles</vt:lpstr>
      <vt:lpstr>Follow Along and Do as I Say</vt:lpstr>
      <vt:lpstr>PowerPoint Presentation</vt:lpstr>
      <vt:lpstr>Teaching Styles &amp; Learning Environments</vt:lpstr>
      <vt:lpstr> How does an engaging class impact your learning? </vt:lpstr>
      <vt:lpstr> How does an engaging class impact your learning? </vt:lpstr>
      <vt:lpstr>Student Engagement</vt:lpstr>
      <vt:lpstr>F2F vs Online Classes</vt:lpstr>
      <vt:lpstr>Perceptions vs Reality</vt:lpstr>
      <vt:lpstr>Audience Poll Questions</vt:lpstr>
      <vt:lpstr>Advantages of Online Classes</vt:lpstr>
      <vt:lpstr>Challenges with Online Classes</vt:lpstr>
      <vt:lpstr>Audience Poll Question</vt:lpstr>
      <vt:lpstr>How do you prefer to be assessed?</vt:lpstr>
      <vt:lpstr>Online Discussions</vt:lpstr>
      <vt:lpstr>Online Tests / Academic Honesty</vt:lpstr>
      <vt:lpstr>Audience Poll Questions</vt:lpstr>
      <vt:lpstr>Test Scores: F2F vs Online</vt:lpstr>
      <vt:lpstr>Cheating - Inconclusive Findings </vt:lpstr>
      <vt:lpstr> F2F vs Online: Overall Learning </vt:lpstr>
      <vt:lpstr>Takeaways</vt:lpstr>
      <vt:lpstr>Questions</vt:lpstr>
    </vt:vector>
  </TitlesOfParts>
  <Company>University at Albany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Panel: Sharing Learning Experiences in Face-to-Face and Online Classes</dc:title>
  <dc:creator>Mamorella, David</dc:creator>
  <cp:lastModifiedBy>Mamorella, David</cp:lastModifiedBy>
  <cp:revision>336</cp:revision>
  <cp:lastPrinted>2017-05-26T12:42:18Z</cp:lastPrinted>
  <dcterms:created xsi:type="dcterms:W3CDTF">2016-04-29T17:09:09Z</dcterms:created>
  <dcterms:modified xsi:type="dcterms:W3CDTF">2017-05-26T12:45:21Z</dcterms:modified>
</cp:coreProperties>
</file>