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73" r:id="rId2"/>
    <p:sldId id="406" r:id="rId3"/>
    <p:sldId id="338" r:id="rId4"/>
    <p:sldId id="412" r:id="rId5"/>
    <p:sldId id="413" r:id="rId6"/>
    <p:sldId id="373" r:id="rId7"/>
    <p:sldId id="395" r:id="rId8"/>
    <p:sldId id="374" r:id="rId9"/>
    <p:sldId id="401" r:id="rId10"/>
    <p:sldId id="404" r:id="rId11"/>
    <p:sldId id="410" r:id="rId12"/>
    <p:sldId id="414" r:id="rId13"/>
    <p:sldId id="341" r:id="rId14"/>
    <p:sldId id="346" r:id="rId15"/>
    <p:sldId id="348" r:id="rId16"/>
    <p:sldId id="396" r:id="rId17"/>
    <p:sldId id="350" r:id="rId18"/>
    <p:sldId id="411" r:id="rId19"/>
    <p:sldId id="440" r:id="rId20"/>
    <p:sldId id="415" r:id="rId21"/>
    <p:sldId id="416" r:id="rId22"/>
    <p:sldId id="417" r:id="rId23"/>
    <p:sldId id="418" r:id="rId24"/>
    <p:sldId id="420" r:id="rId25"/>
    <p:sldId id="422" r:id="rId26"/>
    <p:sldId id="423" r:id="rId27"/>
    <p:sldId id="424" r:id="rId28"/>
    <p:sldId id="425" r:id="rId29"/>
    <p:sldId id="426" r:id="rId30"/>
    <p:sldId id="428" r:id="rId31"/>
    <p:sldId id="429" r:id="rId32"/>
    <p:sldId id="431" r:id="rId33"/>
    <p:sldId id="432" r:id="rId34"/>
    <p:sldId id="433" r:id="rId35"/>
    <p:sldId id="434" r:id="rId36"/>
    <p:sldId id="435" r:id="rId37"/>
    <p:sldId id="436" r:id="rId38"/>
    <p:sldId id="437" r:id="rId39"/>
    <p:sldId id="438" r:id="rId40"/>
    <p:sldId id="335" r:id="rId4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0066"/>
    <a:srgbClr val="000099"/>
    <a:srgbClr val="00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84" autoAdjust="0"/>
  </p:normalViewPr>
  <p:slideViewPr>
    <p:cSldViewPr>
      <p:cViewPr varScale="1">
        <p:scale>
          <a:sx n="106" d="100"/>
          <a:sy n="106" d="100"/>
        </p:scale>
        <p:origin x="13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866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defTabSz="924539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903" y="2"/>
            <a:ext cx="297209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algn="r" defTabSz="924539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196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defTabSz="924539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903" y="8832196"/>
            <a:ext cx="297209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algn="r" defTabSz="924539">
              <a:defRPr sz="1200" smtClean="0"/>
            </a:lvl1pPr>
          </a:lstStyle>
          <a:p>
            <a:pPr>
              <a:defRPr/>
            </a:pPr>
            <a:fld id="{1D78B05E-06DB-45EF-BE9B-5A52D17DB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20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defTabSz="924539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903" y="2"/>
            <a:ext cx="297209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algn="r" defTabSz="924539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3805" y="4416100"/>
            <a:ext cx="5030391" cy="418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196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defTabSz="924539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903" y="8832196"/>
            <a:ext cx="297209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algn="r" defTabSz="924539">
              <a:defRPr sz="1200" smtClean="0"/>
            </a:lvl1pPr>
          </a:lstStyle>
          <a:p>
            <a:pPr>
              <a:defRPr/>
            </a:pPr>
            <a:fld id="{475BF5DC-5176-4A74-8EF4-694E64621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09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8610" indent="-218610">
              <a:buAutoNum type="arabicPeriod"/>
            </a:pPr>
            <a:r>
              <a:rPr lang="en-US" dirty="0" smtClean="0"/>
              <a:t>Yes</a:t>
            </a:r>
          </a:p>
          <a:p>
            <a:pPr marL="218610" indent="-218610">
              <a:buAutoNum type="arabicPeriod"/>
            </a:pPr>
            <a:r>
              <a:rPr lang="en-US" dirty="0" smtClean="0"/>
              <a:t>No</a:t>
            </a:r>
          </a:p>
          <a:p>
            <a:pPr marL="218610" indent="-218610">
              <a:buAutoNum type="arabicPeriod"/>
            </a:pPr>
            <a:r>
              <a:rPr lang="en-US" dirty="0" smtClean="0"/>
              <a:t>Yes</a:t>
            </a:r>
          </a:p>
          <a:p>
            <a:pPr marL="218610" indent="-218610">
              <a:buAutoNum type="arabicPeriod"/>
            </a:pPr>
            <a:r>
              <a:rPr lang="en-US" dirty="0" smtClean="0"/>
              <a:t>Yes</a:t>
            </a:r>
          </a:p>
          <a:p>
            <a:pPr marL="218610" indent="-218610">
              <a:buAutoNum type="arabicPeriod"/>
            </a:pPr>
            <a:r>
              <a:rPr lang="en-US" dirty="0" smtClean="0"/>
              <a:t>Yes</a:t>
            </a:r>
          </a:p>
          <a:p>
            <a:pPr marL="218610" indent="-218610">
              <a:buAutoNum type="arabicPeriod"/>
            </a:pPr>
            <a:r>
              <a:rPr lang="en-US" dirty="0" smtClean="0"/>
              <a:t>Yes</a:t>
            </a:r>
          </a:p>
          <a:p>
            <a:pPr marL="218610" indent="-218610">
              <a:buAutoNum type="arabicPeriod"/>
            </a:pPr>
            <a:r>
              <a:rPr lang="en-US" dirty="0" smtClean="0"/>
              <a:t>No</a:t>
            </a:r>
          </a:p>
          <a:p>
            <a:pPr marL="218610" indent="-218610">
              <a:buAutoNum type="arabicPeriod"/>
            </a:pPr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5BF5DC-5176-4A74-8EF4-694E646213D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273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700 October 2018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FB10F-B965-4F2B-8800-DFF8A1917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700 October 2018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55A4C-33A2-4E4F-A61D-2E3F6A5B2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0"/>
            <a:ext cx="22479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5913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700 October 2018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5E676-E60B-4308-9EE7-83117974B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700 October 2018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85038-4076-4CB9-9A72-D0B709797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700 October 2018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A9CDD-4D5B-4741-A67A-93DB9F26D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419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419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700 October 2018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A3BE0-CAC5-4613-8BE9-8AACFAFC3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700 October 2018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30794-4835-4A77-B6A7-DC8B05F0C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700 October 2018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E31CF-D27D-4543-9409-CCBC44EF0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700 October 2018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24A9D-A067-4675-91CD-4DF54CBA3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700 October 2018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68D7-1543-403F-956E-DE89D6843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700 October 2018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F9F3E-DB4B-4CB0-BD9B-C0AE7BC35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0"/>
            <a:ext cx="7924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990600"/>
            <a:ext cx="8991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CS 700 October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8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Jeff Offutt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532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800" smtClean="0">
                <a:latin typeface="Arial" charset="0"/>
              </a:defRPr>
            </a:lvl1pPr>
          </a:lstStyle>
          <a:p>
            <a:pPr>
              <a:defRPr/>
            </a:pPr>
            <a:fld id="{767C7B05-6F91-4FB8-BEB0-6860623F42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gmulogo-color15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0"/>
            <a:ext cx="11430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0" y="838200"/>
            <a:ext cx="8001000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152400" y="6642556"/>
            <a:ext cx="415498" cy="215444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Verdan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Gill Sans MT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Gill Sans MT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Gill Sans MT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ll Sans MT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9144000" cy="1638300"/>
          </a:xfrm>
        </p:spPr>
        <p:txBody>
          <a:bodyPr/>
          <a:lstStyle/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Responsible Authorship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019300"/>
            <a:ext cx="7315200" cy="1828800"/>
          </a:xfrm>
        </p:spPr>
        <p:txBody>
          <a:bodyPr anchor="ctr"/>
          <a:lstStyle/>
          <a:p>
            <a:pPr eaLnBrk="1" hangingPunct="1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Ethics and quality in publishing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066800" y="4495800"/>
            <a:ext cx="7010400" cy="171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Jeff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Offutt</a:t>
            </a:r>
          </a:p>
          <a:p>
            <a:pPr algn="ctr">
              <a:spcBef>
                <a:spcPct val="20000"/>
              </a:spcBef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Professor of Software Engineering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http://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www.cs.gmu.edu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/~offutt/</a:t>
            </a:r>
          </a:p>
        </p:txBody>
      </p:sp>
      <p:sp>
        <p:nvSpPr>
          <p:cNvPr id="6" name="Rectangle 5"/>
          <p:cNvSpPr/>
          <p:nvPr/>
        </p:nvSpPr>
        <p:spPr>
          <a:xfrm>
            <a:off x="216565" y="6665485"/>
            <a:ext cx="601579" cy="192515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of Authors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685800" y="1295400"/>
            <a:ext cx="7772400" cy="22098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Possible ordering strategies: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Order</a:t>
            </a:r>
            <a:r>
              <a:rPr kumimoji="0" lang="en-US" sz="2800" b="1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 of contribution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baseline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Alphabetical</a:t>
            </a: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 order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Contact author first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“Primary” author first, then alphabetical</a:t>
            </a:r>
            <a:endParaRPr kumimoji="0" lang="en-US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33400" y="4343400"/>
            <a:ext cx="8001000" cy="18288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My preferences: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Students first (esp. their dissertation work)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Order of contribution if possible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Alphabetical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700 October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6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24A9D-A067-4675-91CD-4DF54CBA34A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7-Point Star 3"/>
          <p:cNvSpPr/>
          <p:nvPr/>
        </p:nvSpPr>
        <p:spPr>
          <a:xfrm>
            <a:off x="1219200" y="2209800"/>
            <a:ext cx="6705600" cy="3276600"/>
          </a:xfrm>
          <a:prstGeom prst="star7">
            <a:avLst/>
          </a:prstGeom>
          <a:solidFill>
            <a:srgbClr val="FF0000"/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600" dirty="0" smtClean="0">
                <a:latin typeface="Gill Sans MT" panose="020B0502020104020203" pitchFamily="34" charset="0"/>
              </a:rPr>
              <a:t>What ordering strategy do you (or your advisors) use?</a:t>
            </a:r>
            <a:endParaRPr lang="en-US" sz="3600" dirty="0">
              <a:latin typeface="Gill Sans MT" panose="020B0502020104020203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700 October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154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12</a:t>
            </a:fld>
            <a:endParaRPr lang="en-US" altLang="zh-C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" y="2291051"/>
            <a:ext cx="7620000" cy="260981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kern="0" dirty="0" smtClean="0">
                <a:latin typeface="Verdana" panose="020B0604030504040204" pitchFamily="34" charset="0"/>
                <a:ea typeface="Verdana" panose="020B0604030504040204" pitchFamily="34" charset="0"/>
              </a:rPr>
              <a:t>Our backgrounds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kern="0" dirty="0" smtClean="0">
                <a:latin typeface="Verdana" panose="020B0604030504040204" pitchFamily="34" charset="0"/>
                <a:ea typeface="Verdana" panose="020B0604030504040204" pitchFamily="34" charset="0"/>
              </a:rPr>
              <a:t>Authorship rules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kern="0" dirty="0" smtClean="0">
                <a:latin typeface="Verdana" panose="020B0604030504040204" pitchFamily="34" charset="0"/>
                <a:ea typeface="Verdana" panose="020B0604030504040204" pitchFamily="34" charset="0"/>
              </a:rPr>
              <a:t>Plagiarism—what</a:t>
            </a:r>
            <a:r>
              <a:rPr lang="en-US" sz="3200" kern="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3200" kern="0" dirty="0" smtClean="0">
                <a:latin typeface="Verdana" panose="020B0604030504040204" pitchFamily="34" charset="0"/>
                <a:ea typeface="Verdana" panose="020B0604030504040204" pitchFamily="34" charset="0"/>
              </a:rPr>
              <a:t>when</a:t>
            </a:r>
            <a:r>
              <a:rPr lang="en-US" sz="3200" kern="0" dirty="0">
                <a:latin typeface="Verdana" panose="020B0604030504040204" pitchFamily="34" charset="0"/>
                <a:ea typeface="Verdana" panose="020B0604030504040204" pitchFamily="34" charset="0"/>
              </a:rPr>
              <a:t>, h</a:t>
            </a:r>
            <a:r>
              <a:rPr lang="en-US" sz="3200" kern="0" dirty="0" smtClean="0">
                <a:latin typeface="Verdana" panose="020B0604030504040204" pitchFamily="34" charset="0"/>
                <a:ea typeface="Verdana" panose="020B0604030504040204" pitchFamily="34" charset="0"/>
              </a:rPr>
              <a:t>ow </a:t>
            </a:r>
            <a:r>
              <a:rPr lang="en-US" sz="3200" kern="0" dirty="0"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kern="0" dirty="0" smtClean="0">
                <a:latin typeface="Verdana" panose="020B0604030504040204" pitchFamily="34" charset="0"/>
                <a:ea typeface="Verdana" panose="020B0604030504040204" pitchFamily="34" charset="0"/>
              </a:rPr>
              <a:t>How to get your papers rejected</a:t>
            </a:r>
            <a:endParaRPr lang="en-US" sz="3200" kern="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endParaRPr lang="en-US" sz="3200" kern="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3601958"/>
            <a:ext cx="7086600" cy="535067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700 October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300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Plagiarism?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304800" y="3051602"/>
            <a:ext cx="8610600" cy="1479442"/>
            <a:chOff x="304800" y="1219858"/>
            <a:chExt cx="8458200" cy="1479442"/>
          </a:xfrm>
        </p:grpSpPr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304800" y="1219858"/>
              <a:ext cx="8458200" cy="1143000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b"/>
            <a:lstStyle/>
            <a:p>
              <a:pPr algn="ctr"/>
              <a:endParaRPr lang="en-US" sz="2800">
                <a:latin typeface="Gill Sans MT" panose="020B0502020104020203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1000" y="1314305"/>
              <a:ext cx="83058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Gill Sans MT" panose="020B0502020104020203" pitchFamily="34" charset="0"/>
                </a:rPr>
                <a:t>“</a:t>
              </a:r>
              <a:r>
                <a:rPr lang="en-US" sz="2800" i="1" dirty="0" smtClean="0">
                  <a:latin typeface="Gill Sans MT" panose="020B0502020104020203" pitchFamily="34" charset="0"/>
                </a:rPr>
                <a:t>To </a:t>
              </a:r>
              <a:r>
                <a:rPr lang="en-US" sz="2800" i="1" dirty="0">
                  <a:latin typeface="Gill Sans MT" panose="020B0502020104020203" pitchFamily="34" charset="0"/>
                </a:rPr>
                <a:t>use the words or ideas of another person as if they were your own words or </a:t>
              </a:r>
              <a:r>
                <a:rPr lang="en-US" sz="2800" i="1" dirty="0" smtClean="0">
                  <a:latin typeface="Gill Sans MT" panose="020B0502020104020203" pitchFamily="34" charset="0"/>
                </a:rPr>
                <a:t>ideas</a:t>
              </a:r>
              <a:r>
                <a:rPr lang="en-US" sz="2800" dirty="0" smtClean="0">
                  <a:latin typeface="Gill Sans MT" panose="020B0502020104020203" pitchFamily="34" charset="0"/>
                </a:rPr>
                <a:t>” — Merriam-Webster Dictionary</a:t>
              </a:r>
              <a:endParaRPr lang="en-US" sz="2800" dirty="0">
                <a:latin typeface="Gill Sans MT" panose="020B0502020104020203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828800" y="4807803"/>
            <a:ext cx="5486400" cy="83099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Gill Sans MT" panose="020B0502020104020203" pitchFamily="34" charset="0"/>
              </a:rPr>
              <a:t>Self copying is not plagiarism</a:t>
            </a:r>
          </a:p>
          <a:p>
            <a:pPr algn="ctr"/>
            <a:r>
              <a:rPr lang="en-US" dirty="0" smtClean="0">
                <a:latin typeface="Gill Sans MT" panose="020B0502020104020203" pitchFamily="34" charset="0"/>
              </a:rPr>
              <a:t>(but possibly a copyright violation)</a:t>
            </a:r>
            <a:endParaRPr lang="en-US" dirty="0">
              <a:latin typeface="Gill Sans MT" panose="020B0502020104020203" pitchFamily="34" charset="0"/>
            </a:endParaRPr>
          </a:p>
        </p:txBody>
      </p:sp>
      <p:grpSp>
        <p:nvGrpSpPr>
          <p:cNvPr id="11" name="Group 5"/>
          <p:cNvGrpSpPr>
            <a:grpSpLocks/>
          </p:cNvGrpSpPr>
          <p:nvPr/>
        </p:nvGrpSpPr>
        <p:grpSpPr bwMode="auto">
          <a:xfrm>
            <a:off x="914400" y="1295400"/>
            <a:ext cx="7391400" cy="1143000"/>
            <a:chOff x="1008" y="2880"/>
            <a:chExt cx="2544" cy="720"/>
          </a:xfrm>
        </p:grpSpPr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1008" y="2880"/>
              <a:ext cx="2544" cy="720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b"/>
            <a:lstStyle/>
            <a:p>
              <a:pPr algn="ctr"/>
              <a:endParaRPr lang="en-US" sz="2800">
                <a:latin typeface="Gill Sans MT" panose="020B0502020104020203" pitchFamily="34" charset="0"/>
              </a:endParaRPr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1032" y="2880"/>
              <a:ext cx="2496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US" sz="2800" i="1" dirty="0" smtClean="0">
                  <a:latin typeface="Gill Sans MT" panose="020B0502020104020203" pitchFamily="34" charset="0"/>
                </a:rPr>
                <a:t>“Taking someone else’s work or ideas and passing them off as one’s own</a:t>
              </a:r>
              <a:r>
                <a:rPr lang="en-US" sz="2800" dirty="0" smtClean="0">
                  <a:latin typeface="Gill Sans MT" panose="020B0502020104020203" pitchFamily="34" charset="0"/>
                </a:rPr>
                <a:t>” — Oxford Dictionary</a:t>
              </a:r>
              <a:endParaRPr lang="en-US" sz="2800" dirty="0">
                <a:latin typeface="Gill Sans MT" panose="020B0502020104020203" pitchFamily="34" charset="0"/>
              </a:endParaRPr>
            </a:p>
          </p:txBody>
        </p:sp>
      </p:grp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700 October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1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Plagiarism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2574" y="1989642"/>
            <a:ext cx="3018070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Copying key results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574" y="2978504"/>
            <a:ext cx="4063356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Copying unpublished work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574" y="3967366"/>
            <a:ext cx="3377528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Copying auxiliary text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574" y="4954614"/>
            <a:ext cx="2420278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Copying figures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574" y="5945089"/>
            <a:ext cx="2746970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Improper quoting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574" y="1000780"/>
            <a:ext cx="2828210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Complete copying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42868" y="838200"/>
            <a:ext cx="52867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Submitting most or all of a paper as if it were your own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0400" y="1828800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Claiming someone else’s results, even with different words or unpublished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67200" y="2819400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Copying words or results from an unpublished source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13220" y="3810000"/>
            <a:ext cx="4716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Copying sentences or paragraphs from related work, background, etc.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90800" y="4985392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Copying a figure from another paper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10784" y="5791200"/>
            <a:ext cx="4861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Missing quotation marks or improper reference to quoted text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700 October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1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People Plagiarize?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31CF-D27D-4543-9409-CCBC44EF006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048000" y="952500"/>
            <a:ext cx="3048000" cy="6477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Intentional</a:t>
            </a:r>
            <a:endParaRPr kumimoji="0" lang="en-US" sz="32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952500" y="1981200"/>
            <a:ext cx="72390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Desperation—</a:t>
            </a:r>
            <a:r>
              <a:rPr lang="en-US" dirty="0" smtClean="0">
                <a:latin typeface="Gill Sans MT" panose="020B0502020104020203" pitchFamily="34" charset="0"/>
              </a:rPr>
              <a:t>They are required to publish and can’t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673768" y="2895600"/>
            <a:ext cx="7796464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Lack of Ethics—</a:t>
            </a:r>
            <a:r>
              <a:rPr lang="en-US" dirty="0" smtClean="0">
                <a:latin typeface="Gill Sans MT" panose="020B0502020104020203" pitchFamily="34" charset="0"/>
              </a:rPr>
              <a:t>No sense of right and wrong, sociopathic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1036721" y="3810000"/>
            <a:ext cx="7070559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Poor Judgment—</a:t>
            </a:r>
            <a:r>
              <a:rPr lang="en-US" dirty="0" smtClean="0">
                <a:latin typeface="Gill Sans MT" panose="020B0502020104020203" pitchFamily="34" charset="0"/>
              </a:rPr>
              <a:t>They believe they won’t be caught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1981200" y="4724400"/>
            <a:ext cx="51816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Advisors Did—</a:t>
            </a:r>
            <a:r>
              <a:rPr lang="en-US" dirty="0" smtClean="0">
                <a:latin typeface="Gill Sans MT" panose="020B0502020104020203" pitchFamily="34" charset="0"/>
              </a:rPr>
              <a:t>They think it’s normal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1314450" y="5638800"/>
            <a:ext cx="65151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Can’t Write—</a:t>
            </a:r>
            <a:r>
              <a:rPr lang="en-US" dirty="0" smtClean="0">
                <a:latin typeface="Gill Sans MT" panose="020B0502020104020203" pitchFamily="34" charset="0"/>
              </a:rPr>
              <a:t>Copying text from better writers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700 October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04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  <p:bldP spid="12" grpId="0" animBg="1"/>
      <p:bldP spid="17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People Plagiarize?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31CF-D27D-4543-9409-CCBC44EF006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3" name="Rounded Rectangle 12"/>
          <p:cNvSpPr/>
          <p:nvPr/>
        </p:nvSpPr>
        <p:spPr bwMode="auto">
          <a:xfrm>
            <a:off x="3048000" y="990600"/>
            <a:ext cx="3048000" cy="6477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Unintentional</a:t>
            </a:r>
            <a:endParaRPr kumimoji="0" lang="en-US" sz="32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1036721" y="1809750"/>
            <a:ext cx="7070559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They don’t understand what plagiarism is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304800" y="2514600"/>
            <a:ext cx="85344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Forgetfulness—</a:t>
            </a:r>
            <a:r>
              <a:rPr lang="en-US" dirty="0" smtClean="0">
                <a:latin typeface="Gill Sans MT" panose="020B0502020104020203" pitchFamily="34" charset="0"/>
              </a:rPr>
              <a:t>They read it, forgot, and thought they invented it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1036720" y="3219450"/>
            <a:ext cx="707056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Laziness—</a:t>
            </a:r>
            <a:r>
              <a:rPr lang="en-US" dirty="0" smtClean="0">
                <a:latin typeface="Gill Sans MT" panose="020B0502020104020203" pitchFamily="34" charset="0"/>
              </a:rPr>
              <a:t>They worked with the wrong co-authors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914400" y="3924300"/>
            <a:ext cx="73152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Ignorance—</a:t>
            </a:r>
            <a:r>
              <a:rPr lang="en-US" dirty="0" smtClean="0">
                <a:latin typeface="Gill Sans MT" panose="020B0502020104020203" pitchFamily="34" charset="0"/>
              </a:rPr>
              <a:t>They don’t know how to write citations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1143000" y="4629150"/>
            <a:ext cx="68580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Poor Planning—</a:t>
            </a:r>
            <a:r>
              <a:rPr lang="en-US" dirty="0" smtClean="0">
                <a:latin typeface="Gill Sans MT" panose="020B0502020104020203" pitchFamily="34" charset="0"/>
              </a:rPr>
              <a:t>They are late and take a shortcut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114300" y="5334000"/>
            <a:ext cx="8915400" cy="838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Paraphrasing—</a:t>
            </a:r>
            <a:r>
              <a:rPr lang="en-US" dirty="0" smtClean="0">
                <a:latin typeface="Gill Sans MT" panose="020B0502020104020203" pitchFamily="34" charset="0"/>
              </a:rPr>
              <a:t>Thinking that changing 2 words in a paragraph makes it your own words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700 October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19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24A9D-A067-4675-91CD-4DF54CBA34A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7-Point Star 3"/>
          <p:cNvSpPr/>
          <p:nvPr/>
        </p:nvSpPr>
        <p:spPr>
          <a:xfrm>
            <a:off x="228600" y="1066800"/>
            <a:ext cx="8763000" cy="4495800"/>
          </a:xfrm>
          <a:prstGeom prst="star7">
            <a:avLst/>
          </a:prstGeom>
          <a:solidFill>
            <a:srgbClr val="FF0000"/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Journal editors do not care why.</a:t>
            </a:r>
          </a:p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All plagiarism is considered as knowing, willful, and intentional.</a:t>
            </a:r>
          </a:p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We have</a:t>
            </a:r>
          </a:p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“one strike and you’re out”</a:t>
            </a:r>
          </a:p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 policies.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700 October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6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Avoid Plagiarism?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75265" y="2677026"/>
            <a:ext cx="6324098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Properly reference ideas that aren’t yours</a:t>
            </a:r>
            <a:endParaRPr kumimoji="0" lang="en-US" sz="280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75265" y="1066800"/>
            <a:ext cx="8992535" cy="762000"/>
            <a:chOff x="1008" y="2880"/>
            <a:chExt cx="2544" cy="720"/>
          </a:xfrm>
        </p:grpSpPr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1008" y="2880"/>
              <a:ext cx="2544" cy="720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b"/>
            <a:lstStyle/>
            <a:p>
              <a:pPr algn="ctr"/>
              <a:endParaRPr lang="en-US" sz="2800">
                <a:latin typeface="Gill Sans MT" panose="020B0502020104020203" pitchFamily="34" charset="0"/>
              </a:endParaRPr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1032" y="2880"/>
              <a:ext cx="2496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US" sz="3200" dirty="0" smtClean="0">
                  <a:solidFill>
                    <a:schemeClr val="tx2"/>
                  </a:solidFill>
                  <a:latin typeface="Gill Sans MT" panose="020B0502020104020203" pitchFamily="34" charset="0"/>
                </a:rPr>
                <a:t>We are supposed to “</a:t>
              </a:r>
              <a:r>
                <a:rPr lang="en-US" sz="3200" i="1" dirty="0" smtClean="0">
                  <a:solidFill>
                    <a:schemeClr val="tx2"/>
                  </a:solidFill>
                  <a:latin typeface="Gill Sans MT" panose="020B0502020104020203" pitchFamily="34" charset="0"/>
                </a:rPr>
                <a:t>stand on the shoulders of giants</a:t>
              </a:r>
              <a:r>
                <a:rPr lang="en-US" sz="3200" dirty="0" smtClean="0">
                  <a:solidFill>
                    <a:schemeClr val="tx2"/>
                  </a:solidFill>
                  <a:latin typeface="Gill Sans MT" panose="020B0502020104020203" pitchFamily="34" charset="0"/>
                </a:rPr>
                <a:t>”</a:t>
              </a:r>
              <a:endParaRPr lang="en-US" sz="3200" dirty="0">
                <a:latin typeface="Gill Sans MT" panose="020B0502020104020203" pitchFamily="34" charset="0"/>
              </a:endParaRPr>
            </a:p>
          </p:txBody>
        </p:sp>
      </p:grpSp>
      <p:sp>
        <p:nvSpPr>
          <p:cNvPr id="14" name="Rounded Rectangle 13"/>
          <p:cNvSpPr/>
          <p:nvPr/>
        </p:nvSpPr>
        <p:spPr bwMode="auto">
          <a:xfrm>
            <a:off x="836763" y="3372852"/>
            <a:ext cx="6324098" cy="914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Rewrite text that you want to use—even if your writing is not as good</a:t>
            </a:r>
            <a:endParaRPr kumimoji="0" lang="en-US" sz="280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75265" y="4449678"/>
            <a:ext cx="8533898" cy="457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Redraw figures—and be sure to reference the original!</a:t>
            </a:r>
            <a:endParaRPr kumimoji="0" lang="en-US" sz="280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2133600" y="5069305"/>
            <a:ext cx="6324098" cy="914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If an idea is unpublished, either contact the author directly or </a:t>
            </a:r>
            <a:r>
              <a:rPr lang="en-US" sz="2800" b="1" dirty="0" smtClean="0">
                <a:latin typeface="Gill Sans MT" panose="020B0502020104020203" pitchFamily="34" charset="0"/>
              </a:rPr>
              <a:t>forget</a:t>
            </a:r>
            <a:r>
              <a:rPr lang="en-US" sz="2800" dirty="0" smtClean="0">
                <a:latin typeface="Gill Sans MT" panose="020B0502020104020203" pitchFamily="34" charset="0"/>
              </a:rPr>
              <a:t> it</a:t>
            </a:r>
            <a:endParaRPr kumimoji="0" lang="en-US" sz="280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2514600" y="1981200"/>
            <a:ext cx="41148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Understand plagiarism!</a:t>
            </a:r>
            <a:endParaRPr kumimoji="0" lang="en-US" sz="2800" b="1" i="1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" y="6100465"/>
            <a:ext cx="6934200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0"/>
              </a:rPr>
              <a:t>Too many references is better than too few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700 October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09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458200" cy="50423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Discussion : Which of these constitute plagiarism?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1C3EE7-3CC2-4546-8A8F-CE533476AA6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76200" y="1571030"/>
            <a:ext cx="8458200" cy="5058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48640" lvl="1" indent="-457200">
              <a:buFont typeface="+mj-lt"/>
              <a:buAutoNum type="arabicPeriod"/>
            </a:pPr>
            <a:r>
              <a:rPr lang="en-US" kern="0" dirty="0" smtClean="0"/>
              <a:t>Copying your friend’s introduction, changing a few words?</a:t>
            </a:r>
          </a:p>
          <a:p>
            <a:pPr marL="548640" lvl="1" indent="-457200">
              <a:buFont typeface="+mj-lt"/>
              <a:buAutoNum type="arabicPeriod"/>
            </a:pPr>
            <a:r>
              <a:rPr lang="en-US" kern="0" dirty="0"/>
              <a:t>Copying a figure from your previous paper?</a:t>
            </a:r>
          </a:p>
          <a:p>
            <a:pPr marL="548640" lvl="1" indent="-457200">
              <a:buFont typeface="+mj-lt"/>
              <a:buAutoNum type="arabicPeriod"/>
            </a:pPr>
            <a:r>
              <a:rPr lang="en-US" kern="0" dirty="0"/>
              <a:t>Watching your classmate write a program, then going home and writing your own program from memory?</a:t>
            </a:r>
          </a:p>
          <a:p>
            <a:pPr marL="548640" lvl="1" indent="-457200">
              <a:buFont typeface="+mj-lt"/>
              <a:buAutoNum type="arabicPeriod"/>
            </a:pPr>
            <a:r>
              <a:rPr lang="en-US" kern="0" dirty="0"/>
              <a:t>Reusing terms defined in a paper you reviewed and rejected?</a:t>
            </a:r>
          </a:p>
          <a:p>
            <a:pPr marL="548640" lvl="1" indent="-457200">
              <a:buFont typeface="+mj-lt"/>
              <a:buAutoNum type="arabicPeriod"/>
            </a:pPr>
            <a:r>
              <a:rPr lang="en-US" kern="0" dirty="0" smtClean="0"/>
              <a:t>Submitting a paper to two different journals at the same time?</a:t>
            </a:r>
          </a:p>
          <a:p>
            <a:pPr marL="491490" lvl="2" indent="0">
              <a:buNone/>
            </a:pPr>
            <a:endParaRPr lang="en-US" kern="0" dirty="0" smtClean="0"/>
          </a:p>
          <a:p>
            <a:pPr marL="548640" lvl="1" indent="-457200">
              <a:buFont typeface="+mj-lt"/>
              <a:buAutoNum type="arabicPeriod"/>
            </a:pPr>
            <a:r>
              <a:rPr lang="en-US" kern="0" dirty="0" smtClean="0"/>
              <a:t>Forgetting </a:t>
            </a:r>
            <a:r>
              <a:rPr lang="en-US" kern="0" dirty="0"/>
              <a:t>where you read something, so </a:t>
            </a:r>
            <a:r>
              <a:rPr lang="en-US" kern="0" dirty="0" smtClean="0"/>
              <a:t>not referencing?</a:t>
            </a:r>
          </a:p>
          <a:p>
            <a:pPr marL="548640" lvl="1" indent="-457200">
              <a:buFont typeface="+mj-lt"/>
              <a:buAutoNum type="arabicPeriod"/>
            </a:pPr>
            <a:r>
              <a:rPr lang="en-US" kern="0" dirty="0" smtClean="0"/>
              <a:t>Adding </a:t>
            </a:r>
            <a:r>
              <a:rPr lang="en-US" kern="0" dirty="0"/>
              <a:t>additional material to your conference paper and submitting the expanded paper to a journal?</a:t>
            </a:r>
          </a:p>
          <a:p>
            <a:pPr marL="548640" lvl="1" indent="-457200">
              <a:buFont typeface="+mj-lt"/>
              <a:buAutoNum type="arabicPeriod"/>
            </a:pPr>
            <a:r>
              <a:rPr lang="en-US" kern="0" dirty="0"/>
              <a:t>Copying background paragraphs from your advisor’s paper into your dissertation</a:t>
            </a:r>
            <a:r>
              <a:rPr lang="en-US" kern="0" dirty="0" smtClean="0"/>
              <a:t>?</a:t>
            </a:r>
            <a:endParaRPr lang="en-US" kern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700 October 2018</a:t>
            </a:r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8077200" y="1571030"/>
            <a:ext cx="762000" cy="46166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05600" y="2007295"/>
            <a:ext cx="762000" cy="46166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077200" y="4347716"/>
            <a:ext cx="762000" cy="46166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848600" y="5192614"/>
            <a:ext cx="762000" cy="46166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315200" y="6248400"/>
            <a:ext cx="762000" cy="46166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34200" y="2895600"/>
            <a:ext cx="762000" cy="46166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166100" y="3056930"/>
            <a:ext cx="762000" cy="46166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293100" y="3694708"/>
            <a:ext cx="762000" cy="46166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85200" y="4100215"/>
            <a:ext cx="2362200" cy="400110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is unethical </a:t>
            </a:r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96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</a:t>
            </a:fld>
            <a:endParaRPr lang="en-US" altLang="zh-C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" y="2291051"/>
            <a:ext cx="7620000" cy="260981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kern="0" dirty="0" smtClean="0">
                <a:latin typeface="Verdana" panose="020B0604030504040204" pitchFamily="34" charset="0"/>
                <a:ea typeface="Verdana" panose="020B0604030504040204" pitchFamily="34" charset="0"/>
              </a:rPr>
              <a:t>Our backgrounds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kern="0" dirty="0" smtClean="0">
                <a:latin typeface="Verdana" panose="020B0604030504040204" pitchFamily="34" charset="0"/>
                <a:ea typeface="Verdana" panose="020B0604030504040204" pitchFamily="34" charset="0"/>
              </a:rPr>
              <a:t>Authorship rules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kern="0" dirty="0" smtClean="0">
                <a:latin typeface="Verdana" panose="020B0604030504040204" pitchFamily="34" charset="0"/>
                <a:ea typeface="Verdana" panose="020B0604030504040204" pitchFamily="34" charset="0"/>
              </a:rPr>
              <a:t>Plagiarism—what</a:t>
            </a:r>
            <a:r>
              <a:rPr lang="en-US" sz="3200" kern="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3200" kern="0" dirty="0" smtClean="0">
                <a:latin typeface="Verdana" panose="020B0604030504040204" pitchFamily="34" charset="0"/>
                <a:ea typeface="Verdana" panose="020B0604030504040204" pitchFamily="34" charset="0"/>
              </a:rPr>
              <a:t>when</a:t>
            </a:r>
            <a:r>
              <a:rPr lang="en-US" sz="3200" kern="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3200" kern="0" dirty="0" smtClean="0">
                <a:latin typeface="Verdana" panose="020B0604030504040204" pitchFamily="34" charset="0"/>
                <a:ea typeface="Verdana" panose="020B0604030504040204" pitchFamily="34" charset="0"/>
              </a:rPr>
              <a:t>how </a:t>
            </a:r>
            <a:r>
              <a:rPr lang="en-US" sz="3200" kern="0" dirty="0"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kern="0" dirty="0" smtClean="0">
                <a:latin typeface="Verdana" panose="020B0604030504040204" pitchFamily="34" charset="0"/>
                <a:ea typeface="Verdana" panose="020B0604030504040204" pitchFamily="34" charset="0"/>
              </a:rPr>
              <a:t>How to get your papers rejected</a:t>
            </a:r>
            <a:endParaRPr lang="en-US" sz="3200" kern="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endParaRPr lang="en-US" sz="3200" kern="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2336468"/>
            <a:ext cx="4114800" cy="535067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700 October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20</a:t>
            </a:fld>
            <a:endParaRPr lang="en-US" altLang="zh-C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" y="2291051"/>
            <a:ext cx="7620000" cy="260981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kern="0" dirty="0" smtClean="0">
                <a:latin typeface="Verdana" panose="020B0604030504040204" pitchFamily="34" charset="0"/>
                <a:ea typeface="Verdana" panose="020B0604030504040204" pitchFamily="34" charset="0"/>
              </a:rPr>
              <a:t>Our backgrounds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kern="0" dirty="0" smtClean="0">
                <a:latin typeface="Verdana" panose="020B0604030504040204" pitchFamily="34" charset="0"/>
                <a:ea typeface="Verdana" panose="020B0604030504040204" pitchFamily="34" charset="0"/>
              </a:rPr>
              <a:t>Authorship rules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kern="0" dirty="0" smtClean="0">
                <a:latin typeface="Verdana" panose="020B0604030504040204" pitchFamily="34" charset="0"/>
                <a:ea typeface="Verdana" panose="020B0604030504040204" pitchFamily="34" charset="0"/>
              </a:rPr>
              <a:t>Plagiarism—what</a:t>
            </a:r>
            <a:r>
              <a:rPr lang="en-US" sz="3200" kern="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3200" kern="0" dirty="0" smtClean="0">
                <a:latin typeface="Verdana" panose="020B0604030504040204" pitchFamily="34" charset="0"/>
                <a:ea typeface="Verdana" panose="020B0604030504040204" pitchFamily="34" charset="0"/>
              </a:rPr>
              <a:t>when</a:t>
            </a:r>
            <a:r>
              <a:rPr lang="en-US" sz="3200" kern="0" dirty="0">
                <a:latin typeface="Verdana" panose="020B0604030504040204" pitchFamily="34" charset="0"/>
                <a:ea typeface="Verdana" panose="020B0604030504040204" pitchFamily="34" charset="0"/>
              </a:rPr>
              <a:t>, h</a:t>
            </a:r>
            <a:r>
              <a:rPr lang="en-US" sz="3200" kern="0" dirty="0" smtClean="0">
                <a:latin typeface="Verdana" panose="020B0604030504040204" pitchFamily="34" charset="0"/>
                <a:ea typeface="Verdana" panose="020B0604030504040204" pitchFamily="34" charset="0"/>
              </a:rPr>
              <a:t>ow </a:t>
            </a:r>
            <a:r>
              <a:rPr lang="en-US" sz="3200" kern="0" dirty="0"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kern="0" dirty="0" smtClean="0">
                <a:latin typeface="Verdana" panose="020B0604030504040204" pitchFamily="34" charset="0"/>
                <a:ea typeface="Verdana" panose="020B0604030504040204" pitchFamily="34" charset="0"/>
              </a:rPr>
              <a:t>How to get your papers rejected</a:t>
            </a:r>
            <a:endParaRPr lang="en-US" sz="3200" kern="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endParaRPr lang="en-US" sz="3200" kern="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4265533"/>
            <a:ext cx="7239000" cy="535067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700 October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27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Experience with Rejection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1524000" y="1981200"/>
            <a:ext cx="60960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I have well over </a:t>
            </a:r>
            <a:r>
              <a:rPr lang="en-US" sz="36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200 </a:t>
            </a:r>
            <a:r>
              <a:rPr lang="en-US" sz="36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rejections</a:t>
            </a:r>
            <a:endParaRPr kumimoji="0" lang="en-US" sz="36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85800" y="3723096"/>
            <a:ext cx="7772400" cy="122990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I am confident that I have been rejected more than anyone in our department</a:t>
            </a:r>
            <a:endParaRPr kumimoji="0" lang="en-US" sz="36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6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of My Favorites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381000" y="1143000"/>
            <a:ext cx="6553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i="1" dirty="0" smtClean="0">
                <a:latin typeface="Gill Sans MT" panose="020B0502020104020203" pitchFamily="34" charset="0"/>
              </a:rPr>
              <a:t>“As </a:t>
            </a:r>
            <a:r>
              <a:rPr lang="en-US" sz="2800" i="1" dirty="0">
                <a:latin typeface="Gill Sans MT" panose="020B0502020104020203" pitchFamily="34" charset="0"/>
              </a:rPr>
              <a:t>usual, Offutt got it </a:t>
            </a:r>
            <a:r>
              <a:rPr lang="en-US" sz="2800" i="1" dirty="0" smtClean="0">
                <a:latin typeface="Gill Sans MT" panose="020B0502020104020203" pitchFamily="34" charset="0"/>
              </a:rPr>
              <a:t>wrong” – TSE 1993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95300" y="5257800"/>
            <a:ext cx="7810500" cy="1219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Gill Sans MT" panose="020B0502020104020203" pitchFamily="34" charset="0"/>
              </a:rPr>
              <a:t>“</a:t>
            </a:r>
            <a:r>
              <a:rPr lang="en-US" sz="2800" i="1" dirty="0">
                <a:latin typeface="Gill Sans MT" panose="020B0502020104020203" pitchFamily="34" charset="0"/>
              </a:rPr>
              <a:t>Better than average American academic paper, below the standard of papers written by European (non-English) academics</a:t>
            </a:r>
            <a:r>
              <a:rPr lang="en-US" sz="2800" dirty="0">
                <a:latin typeface="Gill Sans MT" panose="020B0502020104020203" pitchFamily="34" charset="0"/>
              </a:rPr>
              <a:t>” – FTCS 1990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2667000" y="4267200"/>
            <a:ext cx="6272408" cy="838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latin typeface="Gill Sans MT" panose="020B0502020104020203" pitchFamily="34" charset="0"/>
              </a:rPr>
              <a:t>“</a:t>
            </a:r>
            <a:r>
              <a:rPr lang="en-US" sz="2800" i="1" dirty="0">
                <a:latin typeface="Gill Sans MT" panose="020B0502020104020203" pitchFamily="34" charset="0"/>
              </a:rPr>
              <a:t>We are sorry to say your paper has been </a:t>
            </a:r>
            <a:r>
              <a:rPr lang="en-US" sz="2800" b="1" i="1" dirty="0">
                <a:latin typeface="Gill Sans MT" panose="020B0502020104020203" pitchFamily="34" charset="0"/>
              </a:rPr>
              <a:t>REJECTED</a:t>
            </a:r>
            <a:r>
              <a:rPr lang="en-US" sz="2800" dirty="0" smtClean="0">
                <a:latin typeface="Gill Sans MT" panose="020B0502020104020203" pitchFamily="34" charset="0"/>
              </a:rPr>
              <a:t>” – Letter from editor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76200" y="3352800"/>
            <a:ext cx="6172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Gill Sans MT" panose="020B0502020104020203" pitchFamily="34" charset="0"/>
              </a:rPr>
              <a:t>“</a:t>
            </a:r>
            <a:r>
              <a:rPr lang="en-US" sz="2800" i="1" dirty="0">
                <a:latin typeface="Gill Sans MT" panose="020B0502020104020203" pitchFamily="34" charset="0"/>
              </a:rPr>
              <a:t>The presentation needs considerable improvement</a:t>
            </a:r>
            <a:r>
              <a:rPr lang="en-US" sz="2800" dirty="0">
                <a:latin typeface="Gill Sans MT" panose="020B0502020104020203" pitchFamily="34" charset="0"/>
              </a:rPr>
              <a:t>.” – TAV 89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2438400" y="2057400"/>
            <a:ext cx="6172200" cy="1143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i="1" dirty="0">
                <a:latin typeface="Gill Sans MT" panose="020B0502020104020203" pitchFamily="34" charset="0"/>
              </a:rPr>
              <a:t>A study like this should have been published in about </a:t>
            </a:r>
            <a:r>
              <a:rPr lang="en-US" sz="2800" i="1" dirty="0" smtClean="0">
                <a:latin typeface="Gill Sans MT" panose="020B0502020104020203" pitchFamily="34" charset="0"/>
              </a:rPr>
              <a:t>1980 – TAV 1989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010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24A9D-A067-4675-91CD-4DF54CBA34A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685800" y="1981200"/>
            <a:ext cx="7772400" cy="29718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Reviewing is hard work !</a:t>
            </a:r>
          </a:p>
          <a:p>
            <a:pPr algn="ctr"/>
            <a:endParaRPr kumimoji="0" lang="en-US" sz="3600" b="1" u="none" strike="noStrike" cap="none" normalizeH="0" baseline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You should be polite enough to make it easy for the reviewers to reject your papers</a:t>
            </a:r>
            <a:endParaRPr kumimoji="0" lang="en-US" sz="36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930" y="5634335"/>
            <a:ext cx="2302875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Here’s how …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64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914401" y="1295400"/>
            <a:ext cx="7315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Choose problems that </a:t>
            </a:r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don’t matter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2667000"/>
            <a:ext cx="7315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This not only makes it easy for the reviewers to reject the paper …</a:t>
            </a:r>
          </a:p>
          <a:p>
            <a:endParaRPr lang="en-US" sz="2800" dirty="0">
              <a:latin typeface="Gill Sans MT" panose="020B0502020104020203" pitchFamily="34" charset="0"/>
            </a:endParaRPr>
          </a:p>
          <a:p>
            <a:r>
              <a:rPr lang="en-US" sz="2800" dirty="0" smtClean="0">
                <a:latin typeface="Gill Sans MT" panose="020B0502020104020203" pitchFamily="34" charset="0"/>
              </a:rPr>
              <a:t>Your paper can help them sleep !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23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752600" y="2209800"/>
            <a:ext cx="56388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Don’t evaluate your solution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4872335"/>
            <a:ext cx="7992381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Obviously, the idea works or you wouldn’t have had it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40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2209800" y="1219200"/>
            <a:ext cx="47244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Don’t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connect the dots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9808" y="2514600"/>
            <a:ext cx="5201167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Problem … Solution … Evaluation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3200400"/>
            <a:ext cx="731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If your experiment doesn’t actually check whether your proposed solution fixes the problem, reviewers can happily vote reject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5036403"/>
            <a:ext cx="64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But be careful … this is somewhat subtle and some reviewers might miss it …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2286000" y="2133600"/>
            <a:ext cx="45720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Write badly, </a:t>
            </a:r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don’t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edit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3752671"/>
            <a:ext cx="9012788" cy="138499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Not only does this obscure your points …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it frustrates the reviewers so they want to reject your paper,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no matter how good the research is.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26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914400" y="2057400"/>
            <a:ext cx="7315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Don’t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include </a:t>
            </a:r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related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work section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6134" y="3810000"/>
            <a:ext cx="7731732" cy="95410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Because if you didn’t reference the reviewer’s paper,</a:t>
            </a:r>
            <a:endParaRPr lang="en-US" sz="2800" dirty="0">
              <a:latin typeface="Gill Sans MT" panose="020B0502020104020203" pitchFamily="34" charset="0"/>
            </a:endParaRPr>
          </a:p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yours </a:t>
            </a:r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must be</a:t>
            </a:r>
            <a:r>
              <a:rPr lang="en-US" sz="2800" dirty="0" smtClean="0">
                <a:latin typeface="Gill Sans MT" panose="020B0502020104020203" pitchFamily="34" charset="0"/>
              </a:rPr>
              <a:t> wrong !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81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0" y="1676400"/>
            <a:ext cx="54864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Don’t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motivate your work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7787" y="3752671"/>
            <a:ext cx="8167621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One of my favorite comments to write as a reviewer is</a:t>
            </a:r>
          </a:p>
          <a:p>
            <a:pPr algn="ctr"/>
            <a:endParaRPr lang="en-US" sz="1600" dirty="0">
              <a:latin typeface="Gill Sans MT" panose="020B0502020104020203" pitchFamily="34" charset="0"/>
            </a:endParaRPr>
          </a:p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“Why in the hell are you doing this ?”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93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3200" dirty="0" smtClean="0"/>
              <a:t>&gt;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180</a:t>
            </a:r>
            <a:r>
              <a:rPr lang="en-US" sz="3200" dirty="0" smtClean="0"/>
              <a:t> </a:t>
            </a:r>
            <a:r>
              <a:rPr lang="en-US" sz="3200" dirty="0"/>
              <a:t>refereed publications, H-index =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61</a:t>
            </a: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Bef>
                <a:spcPts val="0"/>
              </a:spcBef>
            </a:pPr>
            <a:endParaRPr lang="en-US" sz="3200" dirty="0"/>
          </a:p>
          <a:p>
            <a:pPr>
              <a:spcBef>
                <a:spcPts val="0"/>
              </a:spcBef>
            </a:pPr>
            <a:r>
              <a:rPr lang="en-US" sz="3200" dirty="0"/>
              <a:t>Editor-in-Chief: Journal of Software Testing, </a:t>
            </a:r>
            <a:r>
              <a:rPr lang="en-US" sz="3200" dirty="0" err="1"/>
              <a:t>Verif</a:t>
            </a:r>
            <a:r>
              <a:rPr lang="en-US" sz="3200" dirty="0"/>
              <a:t>., and </a:t>
            </a:r>
            <a:r>
              <a:rPr lang="en-US" sz="3200" dirty="0" smtClean="0"/>
              <a:t>Reliability</a:t>
            </a:r>
          </a:p>
          <a:p>
            <a:pPr>
              <a:spcBef>
                <a:spcPts val="0"/>
              </a:spcBef>
            </a:pPr>
            <a:endParaRPr lang="en-US" sz="3200" dirty="0"/>
          </a:p>
          <a:p>
            <a:pPr>
              <a:spcBef>
                <a:spcPts val="0"/>
              </a:spcBef>
            </a:pPr>
            <a:r>
              <a:rPr lang="en-US" sz="3200" dirty="0" smtClean="0"/>
              <a:t>Author</a:t>
            </a:r>
            <a:r>
              <a:rPr lang="en-US" sz="3200" dirty="0"/>
              <a:t>: </a:t>
            </a:r>
            <a:r>
              <a:rPr lang="en-US" sz="3200" i="1" dirty="0"/>
              <a:t>Introduction to Software </a:t>
            </a:r>
            <a:r>
              <a:rPr lang="en-US" sz="3200" i="1" dirty="0" smtClean="0"/>
              <a:t>Testing</a:t>
            </a:r>
          </a:p>
          <a:p>
            <a:pPr>
              <a:spcBef>
                <a:spcPts val="0"/>
              </a:spcBef>
            </a:pPr>
            <a:endParaRPr lang="en-US" sz="3200" i="1" dirty="0"/>
          </a:p>
          <a:p>
            <a:pPr>
              <a:spcBef>
                <a:spcPts val="0"/>
              </a:spcBef>
            </a:pPr>
            <a:r>
              <a:rPr lang="en-US" sz="3200" dirty="0" smtClean="0"/>
              <a:t>Advised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18</a:t>
            </a:r>
            <a:r>
              <a:rPr lang="en-US" sz="3200" dirty="0" smtClean="0"/>
              <a:t> PhD students, </a:t>
            </a:r>
            <a:r>
              <a:rPr lang="en-US" sz="3200" dirty="0"/>
              <a:t>3</a:t>
            </a:r>
            <a:r>
              <a:rPr lang="en-US" sz="3200" dirty="0" smtClean="0"/>
              <a:t> in progress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3</a:t>
            </a:fld>
            <a:endParaRPr lang="en-US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700 October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14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2057400" y="1828800"/>
            <a:ext cx="5029201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Send to the wrong venue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35814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This saves the reviewers lots of time … they only have to read the title &amp; abstract !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4876800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Gill Sans MT" panose="020B0502020104020203" pitchFamily="34" charset="0"/>
              </a:rPr>
              <a:t>Don’t just chase </a:t>
            </a:r>
            <a:r>
              <a:rPr lang="en-US" dirty="0" smtClean="0">
                <a:latin typeface="Gill Sans MT" panose="020B0502020104020203" pitchFamily="34" charset="0"/>
              </a:rPr>
              <a:t>low</a:t>
            </a:r>
            <a:r>
              <a:rPr lang="en-US" dirty="0" smtClean="0">
                <a:latin typeface="Gill Sans MT" panose="020B0502020104020203" pitchFamily="34" charset="0"/>
              </a:rPr>
              <a:t> </a:t>
            </a:r>
            <a:r>
              <a:rPr lang="en-US" dirty="0" smtClean="0">
                <a:latin typeface="Gill Sans MT" panose="020B0502020104020203" pitchFamily="34" charset="0"/>
              </a:rPr>
              <a:t>acceptance rates … that is a very inaccurate way to measure quality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7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533400" y="1447800"/>
            <a:ext cx="81153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Don’t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revise accepted conference papers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2971800"/>
            <a:ext cx="4187365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This one is a little subtle …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200" y="4114800"/>
            <a:ext cx="7315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This is for future planning</a:t>
            </a:r>
          </a:p>
          <a:p>
            <a:endParaRPr lang="en-US" sz="2800" dirty="0" smtClean="0">
              <a:latin typeface="Gill Sans MT" panose="020B0502020104020203" pitchFamily="34" charset="0"/>
            </a:endParaRPr>
          </a:p>
          <a:p>
            <a:r>
              <a:rPr lang="en-US" sz="2800" dirty="0" smtClean="0">
                <a:latin typeface="Gill Sans MT" panose="020B0502020104020203" pitchFamily="34" charset="0"/>
              </a:rPr>
              <a:t>The current paper is already, unfortunately, accepted, but the next time the reviewers read one of your papers, they will remember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05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600200" y="1219200"/>
            <a:ext cx="59436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Assume reviewers are smart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9800" y="3962400"/>
            <a:ext cx="4724400" cy="95410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I can assure you, the first thing I do is get stupid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266700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I have reviewed hundreds of research papers.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51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914400" y="1676400"/>
            <a:ext cx="7315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Criticize the reviewers in responses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124200"/>
            <a:ext cx="5705280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Gill Sans MT" panose="020B0502020104020203" pitchFamily="34" charset="0"/>
              </a:rPr>
              <a:t>Especially useful with journal revisions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6800" y="5218093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“Based on this comment, it’s clear to us that reviewer #2 is not qualified to review this paper.”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998893"/>
            <a:ext cx="769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“The third comment by reviewer #2 was foolish, and we refuse to change the paper for fools.”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14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228600" y="1420167"/>
            <a:ext cx="86868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View a </a:t>
            </a:r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“revise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and </a:t>
            </a:r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resubmit”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as a rejection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2669907"/>
            <a:ext cx="7772400" cy="181588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“Taking into account the comments from the three expert reviewers, the journal cannot accept your paper in its current form, but you may undertake a major revision and submit again.”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4692302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By not revising, you get the opportunity to self-reject !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5839767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(</a:t>
            </a:r>
            <a:r>
              <a:rPr lang="en-US" sz="2800" i="1" dirty="0" smtClean="0">
                <a:latin typeface="Gill Sans MT" panose="020B0502020104020203" pitchFamily="34" charset="0"/>
              </a:rPr>
              <a:t>Seriously, dummy, this is </a:t>
            </a:r>
            <a:r>
              <a:rPr lang="en-US" sz="2800" i="1" dirty="0">
                <a:latin typeface="Gill Sans MT" panose="020B0502020104020203" pitchFamily="34" charset="0"/>
              </a:rPr>
              <a:t>a delayed </a:t>
            </a:r>
            <a:r>
              <a:rPr lang="en-US" sz="2800" i="1" dirty="0" smtClean="0">
                <a:latin typeface="Gill Sans MT" panose="020B0502020104020203" pitchFamily="34" charset="0"/>
              </a:rPr>
              <a:t>accept.</a:t>
            </a:r>
            <a:r>
              <a:rPr lang="en-US" sz="2800" dirty="0" smtClean="0">
                <a:latin typeface="Gill Sans MT" panose="020B0502020104020203" pitchFamily="34" charset="0"/>
              </a:rPr>
              <a:t>)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371600" y="1600200"/>
            <a:ext cx="64008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Use </a:t>
            </a:r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“</a:t>
            </a:r>
            <a:r>
              <a:rPr lang="en-US" sz="3200" b="1" i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et </a:t>
            </a:r>
            <a:r>
              <a:rPr lang="en-US" sz="3200" b="1" i="1" dirty="0">
                <a:solidFill>
                  <a:schemeClr val="tx2"/>
                </a:solidFill>
                <a:latin typeface="Gill Sans MT" panose="020B0502020104020203" pitchFamily="34" charset="0"/>
              </a:rPr>
              <a:t>al</a:t>
            </a:r>
            <a:r>
              <a:rPr lang="en-US" sz="3200" b="1" i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.</a:t>
            </a:r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”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in reference list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429000"/>
            <a:ext cx="6809108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Whose name did you omit in the author list ?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4389" y="4953000"/>
            <a:ext cx="4728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Probably the reviewer’s name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09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Rejection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4648200" cy="3962400"/>
          </a:xfrm>
          <a:solidFill>
            <a:schemeClr val="accent2">
              <a:lumMod val="75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Plagiarize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Choose problems that </a:t>
            </a:r>
            <a:r>
              <a:rPr lang="en-US" sz="2400" dirty="0" smtClean="0"/>
              <a:t>don’t matter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Don’t </a:t>
            </a:r>
            <a:r>
              <a:rPr lang="en-US" sz="2400" dirty="0"/>
              <a:t>evaluate your solution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Don’t connect the dots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Write badly, don’t edit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Don’t include relevant work section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Don’t motivate your </a:t>
            </a:r>
            <a:r>
              <a:rPr lang="en-US" sz="2400" dirty="0" smtClean="0"/>
              <a:t>work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53465" y="2286000"/>
            <a:ext cx="4495800" cy="426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buFont typeface="+mj-lt"/>
              <a:buAutoNum type="arabicPeriod" startAt="8"/>
            </a:pPr>
            <a:r>
              <a:rPr lang="en-US" sz="2400" kern="0" dirty="0" smtClean="0"/>
              <a:t>Send to the wrong venue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sz="2400" kern="0" dirty="0" smtClean="0"/>
              <a:t>Don’t revise accepted conference papers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sz="2400" kern="0" dirty="0" smtClean="0"/>
              <a:t>Assume reviewers are smart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sz="2400" kern="0" dirty="0" smtClean="0"/>
              <a:t>Criticize the reviewers in responses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sz="2400" kern="0" dirty="0" smtClean="0"/>
              <a:t>View a “revise and resubmit” as a rejection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sz="2400" kern="0" dirty="0" smtClean="0"/>
              <a:t>Use “et al.” in reference list</a:t>
            </a:r>
            <a:endParaRPr 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381577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 bwMode="auto">
          <a:xfrm>
            <a:off x="381001" y="2911929"/>
            <a:ext cx="8404274" cy="122464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400" dirty="0">
                <a:latin typeface="Gill Sans MT" panose="020B0502020104020203" pitchFamily="34" charset="0"/>
              </a:rPr>
              <a:t>Strategies </a:t>
            </a:r>
            <a:r>
              <a:rPr lang="en-US" sz="5400" dirty="0" smtClean="0">
                <a:latin typeface="Gill Sans MT" panose="020B0502020104020203" pitchFamily="34" charset="0"/>
              </a:rPr>
              <a:t>for being accepted</a:t>
            </a:r>
            <a:endParaRPr lang="en-US" sz="5400" dirty="0"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6200" y="2667000"/>
            <a:ext cx="8991600" cy="17145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06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Persistence Pays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05200" y="2438400"/>
            <a:ext cx="21153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ICSE 1994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ISSTA 1995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ISSRE 1996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TSE 1997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TOSEM 1997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" y="4648200"/>
            <a:ext cx="89916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ill Sans MT" panose="020B0502020104020203" pitchFamily="34" charset="0"/>
              </a:rPr>
              <a:t>Jeff </a:t>
            </a:r>
            <a:r>
              <a:rPr lang="en-US" dirty="0" smtClean="0">
                <a:latin typeface="Gill Sans MT" panose="020B0502020104020203" pitchFamily="34" charset="0"/>
              </a:rPr>
              <a:t>Offutt, </a:t>
            </a:r>
            <a:r>
              <a:rPr lang="en-US" dirty="0" err="1">
                <a:latin typeface="Gill Sans MT" panose="020B0502020104020203" pitchFamily="34" charset="0"/>
              </a:rPr>
              <a:t>Zhenyi</a:t>
            </a:r>
            <a:r>
              <a:rPr lang="en-US" dirty="0">
                <a:latin typeface="Gill Sans MT" panose="020B0502020104020203" pitchFamily="34" charset="0"/>
              </a:rPr>
              <a:t> Jin, and </a:t>
            </a:r>
            <a:r>
              <a:rPr lang="en-US" dirty="0" err="1">
                <a:latin typeface="Gill Sans MT" panose="020B0502020104020203" pitchFamily="34" charset="0"/>
              </a:rPr>
              <a:t>Jie</a:t>
            </a:r>
            <a:r>
              <a:rPr lang="en-US" dirty="0">
                <a:latin typeface="Gill Sans MT" panose="020B0502020104020203" pitchFamily="34" charset="0"/>
              </a:rPr>
              <a:t> Pan. The Dynamic Domain Reduction Procedure for Test </a:t>
            </a:r>
            <a:r>
              <a:rPr lang="en-US" dirty="0" smtClean="0">
                <a:latin typeface="Gill Sans MT" panose="020B0502020104020203" pitchFamily="34" charset="0"/>
              </a:rPr>
              <a:t>Data Generation. Software </a:t>
            </a:r>
            <a:r>
              <a:rPr lang="en-US" dirty="0">
                <a:latin typeface="Gill Sans MT" panose="020B0502020104020203" pitchFamily="34" charset="0"/>
              </a:rPr>
              <a:t>Practice and </a:t>
            </a:r>
            <a:r>
              <a:rPr lang="en-US" dirty="0" smtClean="0">
                <a:latin typeface="Gill Sans MT" panose="020B0502020104020203" pitchFamily="34" charset="0"/>
              </a:rPr>
              <a:t>Experience, </a:t>
            </a:r>
            <a:r>
              <a:rPr lang="en-US" dirty="0">
                <a:latin typeface="Gill Sans MT" panose="020B0502020104020203" pitchFamily="34" charset="0"/>
              </a:rPr>
              <a:t>29(2):167–193, January </a:t>
            </a:r>
            <a:r>
              <a:rPr lang="en-US" dirty="0" smtClean="0">
                <a:latin typeface="Gill Sans MT" panose="020B0502020104020203" pitchFamily="34" charset="0"/>
              </a:rPr>
              <a:t>1999</a:t>
            </a:r>
          </a:p>
          <a:p>
            <a:r>
              <a:rPr lang="en-US" sz="2000" dirty="0" smtClean="0">
                <a:latin typeface="Gill Sans MT" panose="020B0502020104020203" pitchFamily="34" charset="0"/>
              </a:rPr>
              <a:t>— Currently 234 references on Google Scholar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9" name="8-Point Star 8"/>
          <p:cNvSpPr/>
          <p:nvPr/>
        </p:nvSpPr>
        <p:spPr>
          <a:xfrm rot="20240366">
            <a:off x="6553199" y="2430580"/>
            <a:ext cx="1447800" cy="1295400"/>
          </a:xfrm>
          <a:prstGeom prst="star8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trying</a:t>
            </a: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019593" y="1121215"/>
            <a:ext cx="7086600" cy="1077218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My favorite, and what I think is my best, paper was rejected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FIVE  TIMES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ＭＳ Ｐゴシック" pitchFamily="48" charset="-128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6019800"/>
            <a:ext cx="7280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Microsoft’s tool </a:t>
            </a:r>
            <a:r>
              <a:rPr lang="en-US" dirty="0" err="1" smtClean="0">
                <a:latin typeface="Gill Sans MT" panose="020B0502020104020203" pitchFamily="34" charset="0"/>
              </a:rPr>
              <a:t>Pex</a:t>
            </a:r>
            <a:r>
              <a:rPr lang="en-US" dirty="0" smtClean="0">
                <a:latin typeface="Gill Sans MT" panose="020B0502020104020203" pitchFamily="34" charset="0"/>
              </a:rPr>
              <a:t> works almost exactly like this paper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24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1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on Quality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28600" y="990600"/>
            <a:ext cx="5943600" cy="1175706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Don’t try to publish in good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places</a:t>
            </a:r>
          </a:p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Do valuable research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ＭＳ Ｐゴシック" pitchFamily="48" charset="-128"/>
              <a:cs typeface="Times New Roman" pitchFamily="18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762000" y="2428430"/>
            <a:ext cx="8077200" cy="584775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Don’t go halfway—be your own harshest critic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ＭＳ Ｐゴシック" pitchFamily="48" charset="-128"/>
              <a:cs typeface="Times New Roman" pitchFamily="18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09600" y="4122228"/>
            <a:ext cx="4572000" cy="584775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Use criticism to get better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ＭＳ Ｐゴシック" pitchFamily="48" charset="-128"/>
              <a:cs typeface="Times New Roman" pitchFamily="18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723767" y="5816025"/>
            <a:ext cx="7129849" cy="584775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If the reviewer was confused, write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better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ＭＳ Ｐゴシック" pitchFamily="48" charset="-128"/>
              <a:cs typeface="Times New Roman" pitchFamily="18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209800" y="3275329"/>
            <a:ext cx="5334000" cy="584775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Revise … revise … revise !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ＭＳ Ｐゴシック" pitchFamily="48" charset="-128"/>
              <a:cs typeface="Times New Roman" pitchFamily="18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295400" y="4969126"/>
            <a:ext cx="4572000" cy="584775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Work with good people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ＭＳ Ｐゴシック" pitchFamily="48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21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10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Background?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304800" y="1219200"/>
            <a:ext cx="83058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>
                <a:latin typeface="Gill Sans MT" panose="020B0502020104020203" pitchFamily="34" charset="0"/>
              </a:rPr>
              <a:t>How long have you been in </a:t>
            </a:r>
            <a:r>
              <a:rPr lang="en-US" sz="3200" dirty="0" smtClean="0">
                <a:latin typeface="Gill Sans MT" panose="020B0502020104020203" pitchFamily="34" charset="0"/>
              </a:rPr>
              <a:t>a PhD student ?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914400" y="3829200"/>
            <a:ext cx="57150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>
                <a:latin typeface="Gill Sans MT" panose="020B0502020104020203" pitchFamily="34" charset="0"/>
              </a:rPr>
              <a:t>Do you have a research </a:t>
            </a:r>
            <a:r>
              <a:rPr lang="en-US" sz="3200" dirty="0" smtClean="0">
                <a:latin typeface="Gill Sans MT" panose="020B0502020104020203" pitchFamily="34" charset="0"/>
              </a:rPr>
              <a:t>advisor ?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828800" y="5181600"/>
            <a:ext cx="54864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Have you published yet ?</a:t>
            </a:r>
            <a:endParaRPr kumimoji="0" lang="en-US" sz="3200" u="none" strike="noStrike" cap="none" normalizeH="0" baseline="0" dirty="0" smtClean="0">
              <a:ln>
                <a:noFill/>
              </a:ln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124200" y="2581200"/>
            <a:ext cx="41910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>
                <a:latin typeface="Gill Sans MT" panose="020B0502020104020203" pitchFamily="34" charset="0"/>
              </a:rPr>
              <a:t>What is your </a:t>
            </a:r>
            <a:r>
              <a:rPr lang="en-US" sz="3200" dirty="0" smtClean="0">
                <a:latin typeface="Gill Sans MT" panose="020B0502020104020203" pitchFamily="34" charset="0"/>
              </a:rPr>
              <a:t>field ?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700 October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9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&amp; References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828800" y="1595497"/>
            <a:ext cx="5486400" cy="2062103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latin typeface="Gill Sans MT" panose="020B0502020104020203" pitchFamily="34" charset="0"/>
                <a:ea typeface="宋体" charset="-122"/>
              </a:rPr>
              <a:t>Jeff </a:t>
            </a: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latin typeface="Gill Sans MT" panose="020B0502020104020203" pitchFamily="34" charset="0"/>
                <a:ea typeface="宋体" charset="-122"/>
              </a:rPr>
              <a:t>Offutt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latin typeface="Gill Sans MT" panose="020B0502020104020203" pitchFamily="34" charset="0"/>
                <a:ea typeface="宋体" charset="-122"/>
              </a:rPr>
              <a:t>offutt@gmu.edu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latin typeface="Gill Sans MT" panose="020B0502020104020203" pitchFamily="34" charset="0"/>
                <a:ea typeface="宋体" charset="-122"/>
              </a:rPr>
              <a:t>http://cs.gmu.edu/~offutt/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4191000"/>
            <a:ext cx="7315200" cy="2246769"/>
          </a:xfrm>
          <a:prstGeom prst="rect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ill Sans MT" panose="020B0502020104020203" pitchFamily="34" charset="0"/>
              </a:rPr>
              <a:t>Three of my editorials from STVR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ill Sans MT" panose="020B0502020104020203" pitchFamily="34" charset="0"/>
              </a:rPr>
              <a:t>Plagiarism </a:t>
            </a:r>
            <a:r>
              <a:rPr lang="en-US" sz="2000" dirty="0">
                <a:latin typeface="Gill Sans MT" panose="020B0502020104020203" pitchFamily="34" charset="0"/>
              </a:rPr>
              <a:t>Is For </a:t>
            </a:r>
            <a:r>
              <a:rPr lang="en-US" sz="2000" dirty="0" smtClean="0">
                <a:latin typeface="Gill Sans MT" panose="020B0502020104020203" pitchFamily="34" charset="0"/>
              </a:rPr>
              <a:t>Losers</a:t>
            </a:r>
          </a:p>
          <a:p>
            <a:r>
              <a:rPr lang="en-US" sz="2000" i="1" dirty="0">
                <a:latin typeface="Gill Sans MT" panose="020B0502020104020203" pitchFamily="34" charset="0"/>
              </a:rPr>
              <a:t>	</a:t>
            </a:r>
            <a:r>
              <a:rPr lang="en-US" sz="2000" i="1" dirty="0" smtClean="0">
                <a:latin typeface="Gill Sans MT" panose="020B0502020104020203" pitchFamily="34" charset="0"/>
              </a:rPr>
              <a:t>cs.gmu.edu</a:t>
            </a:r>
            <a:r>
              <a:rPr lang="en-US" sz="2000" i="1" dirty="0">
                <a:latin typeface="Gill Sans MT" panose="020B0502020104020203" pitchFamily="34" charset="0"/>
              </a:rPr>
              <a:t>/~</a:t>
            </a:r>
            <a:r>
              <a:rPr lang="en-US" sz="2000" i="1" dirty="0" err="1">
                <a:latin typeface="Gill Sans MT" panose="020B0502020104020203" pitchFamily="34" charset="0"/>
              </a:rPr>
              <a:t>offutt</a:t>
            </a:r>
            <a:r>
              <a:rPr lang="en-US" sz="2000" i="1" dirty="0">
                <a:latin typeface="Gill Sans MT" panose="020B0502020104020203" pitchFamily="34" charset="0"/>
              </a:rPr>
              <a:t>/</a:t>
            </a:r>
            <a:r>
              <a:rPr lang="en-US" sz="2000" i="1" dirty="0" err="1">
                <a:latin typeface="Gill Sans MT" panose="020B0502020104020203" pitchFamily="34" charset="0"/>
              </a:rPr>
              <a:t>stvr</a:t>
            </a:r>
            <a:r>
              <a:rPr lang="en-US" sz="2000" i="1" dirty="0">
                <a:latin typeface="Gill Sans MT" panose="020B0502020104020203" pitchFamily="34" charset="0"/>
              </a:rPr>
              <a:t>/25-1-January2015.html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ill Sans MT" panose="020B0502020104020203" pitchFamily="34" charset="0"/>
              </a:rPr>
              <a:t>Who Is An Author? </a:t>
            </a:r>
            <a:endParaRPr lang="en-US" sz="2000" dirty="0" smtClean="0">
              <a:latin typeface="Gill Sans MT" panose="020B0502020104020203" pitchFamily="34" charset="0"/>
            </a:endParaRPr>
          </a:p>
          <a:p>
            <a:r>
              <a:rPr lang="en-US" sz="2000" i="1" dirty="0">
                <a:latin typeface="Gill Sans MT" panose="020B0502020104020203" pitchFamily="34" charset="0"/>
              </a:rPr>
              <a:t>	</a:t>
            </a:r>
            <a:r>
              <a:rPr lang="en-US" sz="2000" i="1" dirty="0" smtClean="0">
                <a:latin typeface="Gill Sans MT" panose="020B0502020104020203" pitchFamily="34" charset="0"/>
              </a:rPr>
              <a:t>cs.gmu.edu</a:t>
            </a:r>
            <a:r>
              <a:rPr lang="en-US" sz="2000" i="1" dirty="0">
                <a:latin typeface="Gill Sans MT" panose="020B0502020104020203" pitchFamily="34" charset="0"/>
              </a:rPr>
              <a:t>/~</a:t>
            </a:r>
            <a:r>
              <a:rPr lang="en-US" sz="2000" i="1" dirty="0" err="1">
                <a:latin typeface="Gill Sans MT" panose="020B0502020104020203" pitchFamily="34" charset="0"/>
              </a:rPr>
              <a:t>offutt</a:t>
            </a:r>
            <a:r>
              <a:rPr lang="en-US" sz="2000" i="1" dirty="0">
                <a:latin typeface="Gill Sans MT" panose="020B0502020104020203" pitchFamily="34" charset="0"/>
              </a:rPr>
              <a:t>/</a:t>
            </a:r>
            <a:r>
              <a:rPr lang="en-US" sz="2000" i="1" dirty="0" err="1">
                <a:latin typeface="Gill Sans MT" panose="020B0502020104020203" pitchFamily="34" charset="0"/>
              </a:rPr>
              <a:t>stvr</a:t>
            </a:r>
            <a:r>
              <a:rPr lang="en-US" sz="2000" i="1" dirty="0">
                <a:latin typeface="Gill Sans MT" panose="020B0502020104020203" pitchFamily="34" charset="0"/>
              </a:rPr>
              <a:t>/25-2-March2015.html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ill Sans MT" panose="020B0502020104020203" pitchFamily="34" charset="0"/>
              </a:rPr>
              <a:t>How to Get Your Paper Rejected from </a:t>
            </a:r>
            <a:r>
              <a:rPr lang="en-US" sz="2000" dirty="0" smtClean="0">
                <a:latin typeface="Gill Sans MT" panose="020B0502020104020203" pitchFamily="34" charset="0"/>
              </a:rPr>
              <a:t>STVR</a:t>
            </a:r>
          </a:p>
          <a:p>
            <a:r>
              <a:rPr lang="en-US" sz="2000" i="1" dirty="0">
                <a:latin typeface="Gill Sans MT" panose="020B0502020104020203" pitchFamily="34" charset="0"/>
              </a:rPr>
              <a:t>	</a:t>
            </a:r>
            <a:r>
              <a:rPr lang="en-US" sz="2000" i="1" dirty="0" smtClean="0">
                <a:latin typeface="Gill Sans MT" panose="020B0502020104020203" pitchFamily="34" charset="0"/>
              </a:rPr>
              <a:t>cs.gmu.edu</a:t>
            </a:r>
            <a:r>
              <a:rPr lang="en-US" sz="2000" i="1" dirty="0">
                <a:latin typeface="Gill Sans MT" panose="020B0502020104020203" pitchFamily="34" charset="0"/>
              </a:rPr>
              <a:t>/~</a:t>
            </a:r>
            <a:r>
              <a:rPr lang="en-US" sz="2000" i="1" dirty="0" err="1">
                <a:latin typeface="Gill Sans MT" panose="020B0502020104020203" pitchFamily="34" charset="0"/>
              </a:rPr>
              <a:t>offutt</a:t>
            </a:r>
            <a:r>
              <a:rPr lang="en-US" sz="2000" i="1" dirty="0">
                <a:latin typeface="Gill Sans MT" panose="020B0502020104020203" pitchFamily="34" charset="0"/>
              </a:rPr>
              <a:t>/</a:t>
            </a:r>
            <a:r>
              <a:rPr lang="en-US" sz="2000" i="1" dirty="0" err="1">
                <a:latin typeface="Gill Sans MT" panose="020B0502020104020203" pitchFamily="34" charset="0"/>
              </a:rPr>
              <a:t>stvr</a:t>
            </a:r>
            <a:r>
              <a:rPr lang="en-US" sz="2000" i="1" dirty="0">
                <a:latin typeface="Gill Sans MT" panose="020B0502020104020203" pitchFamily="34" charset="0"/>
              </a:rPr>
              <a:t>/24-6-September2014.html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700 October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2122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5</a:t>
            </a:fld>
            <a:endParaRPr lang="en-US" altLang="zh-C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" y="2291051"/>
            <a:ext cx="7620000" cy="260981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kern="0" dirty="0" smtClean="0">
                <a:latin typeface="Verdana" panose="020B0604030504040204" pitchFamily="34" charset="0"/>
                <a:ea typeface="Verdana" panose="020B0604030504040204" pitchFamily="34" charset="0"/>
              </a:rPr>
              <a:t>Our backgrounds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kern="0" dirty="0" smtClean="0">
                <a:latin typeface="Verdana" panose="020B0604030504040204" pitchFamily="34" charset="0"/>
                <a:ea typeface="Verdana" panose="020B0604030504040204" pitchFamily="34" charset="0"/>
              </a:rPr>
              <a:t>Authorship rules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kern="0" dirty="0" smtClean="0">
                <a:latin typeface="Verdana" panose="020B0604030504040204" pitchFamily="34" charset="0"/>
                <a:ea typeface="Verdana" panose="020B0604030504040204" pitchFamily="34" charset="0"/>
              </a:rPr>
              <a:t>Plagiarism—what</a:t>
            </a:r>
            <a:r>
              <a:rPr lang="en-US" sz="3200" kern="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3200" kern="0" dirty="0" smtClean="0">
                <a:latin typeface="Verdana" panose="020B0604030504040204" pitchFamily="34" charset="0"/>
                <a:ea typeface="Verdana" panose="020B0604030504040204" pitchFamily="34" charset="0"/>
              </a:rPr>
              <a:t>when</a:t>
            </a:r>
            <a:r>
              <a:rPr lang="en-US" sz="3200" kern="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3200" kern="0" dirty="0" smtClean="0">
                <a:latin typeface="Verdana" panose="020B0604030504040204" pitchFamily="34" charset="0"/>
                <a:ea typeface="Verdana" panose="020B0604030504040204" pitchFamily="34" charset="0"/>
              </a:rPr>
              <a:t>how </a:t>
            </a:r>
            <a:r>
              <a:rPr lang="en-US" sz="3200" kern="0" dirty="0"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kern="0" dirty="0" smtClean="0">
                <a:latin typeface="Verdana" panose="020B0604030504040204" pitchFamily="34" charset="0"/>
                <a:ea typeface="Verdana" panose="020B0604030504040204" pitchFamily="34" charset="0"/>
              </a:rPr>
              <a:t>How to get your papers rejected</a:t>
            </a:r>
            <a:endParaRPr lang="en-US" sz="3200" kern="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endParaRPr lang="en-US" sz="3200" kern="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2971800"/>
            <a:ext cx="3962400" cy="535067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700 October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2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Authorship Rules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1295400"/>
            <a:ext cx="7772400" cy="1384995"/>
          </a:xfrm>
          <a:prstGeom prst="rect">
            <a:avLst/>
          </a:prstGeom>
          <a:solidFill>
            <a:srgbClr val="3333CC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Everyone </a:t>
            </a:r>
            <a:r>
              <a:rPr lang="en-US" sz="2800" dirty="0">
                <a:latin typeface="Gill Sans MT" panose="020B0502020104020203" pitchFamily="34" charset="0"/>
              </a:rPr>
              <a:t>who makes substantial contributions to the results are co-authors on papers that present those </a:t>
            </a:r>
            <a:r>
              <a:rPr lang="en-US" sz="2800" dirty="0" smtClean="0">
                <a:latin typeface="Gill Sans MT" panose="020B0502020104020203" pitchFamily="34" charset="0"/>
              </a:rPr>
              <a:t>results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3263205"/>
            <a:ext cx="7315200" cy="1384995"/>
          </a:xfrm>
          <a:prstGeom prst="rect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All </a:t>
            </a:r>
            <a:r>
              <a:rPr lang="en-US" sz="2800" dirty="0">
                <a:latin typeface="Gill Sans MT" panose="020B0502020104020203" pitchFamily="34" charset="0"/>
              </a:rPr>
              <a:t>co-authors </a:t>
            </a:r>
            <a:r>
              <a:rPr lang="en-US" sz="2800" dirty="0" smtClean="0">
                <a:latin typeface="Gill Sans MT" panose="020B0502020104020203" pitchFamily="34" charset="0"/>
              </a:rPr>
              <a:t>must </a:t>
            </a:r>
            <a:r>
              <a:rPr lang="en-US" sz="2800" dirty="0">
                <a:latin typeface="Gill Sans MT" panose="020B0502020104020203" pitchFamily="34" charset="0"/>
              </a:rPr>
              <a:t>see the </a:t>
            </a:r>
            <a:r>
              <a:rPr lang="en-US" sz="2800" dirty="0" smtClean="0">
                <a:latin typeface="Gill Sans MT" panose="020B0502020104020203" pitchFamily="34" charset="0"/>
              </a:rPr>
              <a:t>paper </a:t>
            </a:r>
            <a:r>
              <a:rPr lang="en-US" sz="2800" dirty="0">
                <a:latin typeface="Gill Sans MT" panose="020B0502020104020203" pitchFamily="34" charset="0"/>
              </a:rPr>
              <a:t>and have the opportunity to participate in the writing before </a:t>
            </a:r>
            <a:r>
              <a:rPr lang="en-US" sz="2800" dirty="0" smtClean="0">
                <a:latin typeface="Gill Sans MT" panose="020B0502020104020203" pitchFamily="34" charset="0"/>
              </a:rPr>
              <a:t>submission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200" y="5218093"/>
            <a:ext cx="6629400" cy="954107"/>
          </a:xfrm>
          <a:prstGeom prst="rect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The </a:t>
            </a:r>
            <a:r>
              <a:rPr lang="en-US" sz="2800" dirty="0">
                <a:latin typeface="Gill Sans MT" panose="020B0502020104020203" pitchFamily="34" charset="0"/>
              </a:rPr>
              <a:t>only exception is if a co-author explicitly declines being listed as a </a:t>
            </a:r>
            <a:r>
              <a:rPr lang="en-US" sz="2800" dirty="0" smtClean="0">
                <a:latin typeface="Gill Sans MT" panose="020B0502020104020203" pitchFamily="34" charset="0"/>
              </a:rPr>
              <a:t>co-author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700 October 2018</a:t>
            </a:r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4114800" y="1371600"/>
            <a:ext cx="3657600" cy="381000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3276600" y="3352800"/>
            <a:ext cx="2819400" cy="381000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5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“Substantial Contribution”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44958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tx2"/>
                </a:solidFill>
              </a:rPr>
              <a:t>YES</a:t>
            </a:r>
          </a:p>
          <a:p>
            <a:r>
              <a:rPr lang="en-US" dirty="0" smtClean="0"/>
              <a:t>Would results be different?</a:t>
            </a:r>
          </a:p>
          <a:p>
            <a:r>
              <a:rPr lang="en-US" dirty="0" smtClean="0"/>
              <a:t>Ran the experiment</a:t>
            </a:r>
          </a:p>
          <a:p>
            <a:r>
              <a:rPr lang="en-US" dirty="0" smtClean="0"/>
              <a:t>Full editing rewrite</a:t>
            </a:r>
            <a:r>
              <a:rPr lang="en-US" sz="2400" dirty="0" smtClean="0"/>
              <a:t> (</a:t>
            </a:r>
            <a:r>
              <a:rPr lang="en-US" sz="2400" i="1" dirty="0" smtClean="0"/>
              <a:t>maybe</a:t>
            </a:r>
            <a:r>
              <a:rPr lang="en-US" sz="2400" dirty="0" smtClean="0"/>
              <a:t>)</a:t>
            </a:r>
            <a:endParaRPr lang="en-US" dirty="0" smtClean="0"/>
          </a:p>
          <a:p>
            <a:r>
              <a:rPr lang="en-US" dirty="0" smtClean="0"/>
              <a:t>Built experimental infrastructure</a:t>
            </a:r>
            <a:r>
              <a:rPr lang="en-US" sz="2400" dirty="0" smtClean="0"/>
              <a:t> (lab, software, etc.)</a:t>
            </a:r>
          </a:p>
          <a:p>
            <a:r>
              <a:rPr lang="en-US" dirty="0"/>
              <a:t>In the room</a:t>
            </a:r>
            <a:r>
              <a:rPr lang="en-US" sz="2400" dirty="0" smtClean="0"/>
              <a:t>? </a:t>
            </a:r>
            <a:r>
              <a:rPr lang="en-US" sz="2400" dirty="0"/>
              <a:t>(</a:t>
            </a:r>
            <a:r>
              <a:rPr lang="en-US" sz="2400" i="1" dirty="0"/>
              <a:t>maybe</a:t>
            </a:r>
            <a:r>
              <a:rPr lang="en-US" sz="2400" dirty="0"/>
              <a:t>)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600200" y="914400"/>
            <a:ext cx="5943600" cy="6477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How to determine “</a:t>
            </a:r>
            <a:r>
              <a:rPr lang="en-US" sz="3200" i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contribution</a:t>
            </a:r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” ?</a:t>
            </a:r>
            <a:endParaRPr kumimoji="0" lang="en-US" sz="32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0" y="1600200"/>
            <a:ext cx="4495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b="1" kern="0" dirty="0" smtClean="0">
                <a:solidFill>
                  <a:schemeClr val="tx2"/>
                </a:solidFill>
              </a:rPr>
              <a:t>NO</a:t>
            </a:r>
          </a:p>
          <a:p>
            <a:r>
              <a:rPr lang="en-US" kern="0" dirty="0" smtClean="0"/>
              <a:t>Experimental subject</a:t>
            </a:r>
          </a:p>
          <a:p>
            <a:r>
              <a:rPr lang="en-US" kern="0" dirty="0" smtClean="0"/>
              <a:t>Grammar editing</a:t>
            </a:r>
          </a:p>
          <a:p>
            <a:r>
              <a:rPr lang="en-US" kern="0" dirty="0" smtClean="0"/>
              <a:t>Provide funding</a:t>
            </a:r>
          </a:p>
          <a:p>
            <a:r>
              <a:rPr lang="en-US" kern="0" dirty="0" smtClean="0"/>
              <a:t>Did work that was cut during revision</a:t>
            </a:r>
          </a:p>
          <a:p>
            <a:endParaRPr lang="en-US" kern="0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1371600" y="5486400"/>
            <a:ext cx="6400800" cy="9906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Authorship must be discussed openly, objectively, and rationally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700 October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1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Authorship Rules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981200" y="1524000"/>
            <a:ext cx="51816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Two useful “rules of thumb”</a:t>
            </a:r>
            <a:endParaRPr kumimoji="0" lang="en-US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914400" y="3048000"/>
            <a:ext cx="7315200" cy="9906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latin typeface="+mj-lt"/>
              </a:rPr>
              <a:t>1</a:t>
            </a:r>
            <a:r>
              <a:rPr lang="en-US" sz="2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. Would the paper have been substantially different without that person?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609600" y="4794531"/>
            <a:ext cx="7848600" cy="9906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2. When in doubt, including someone is usually safer socially than omitting someone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700 October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8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Authorship Rules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676400" y="990600"/>
            <a:ext cx="5791200" cy="2057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Can I add someone as co-author as a favor for helping me?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0" lang="en-US" b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Obtaining funding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Advisor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0" lang="en-US" b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Boyfriend</a:t>
            </a:r>
          </a:p>
        </p:txBody>
      </p:sp>
      <p:sp>
        <p:nvSpPr>
          <p:cNvPr id="8" name="7-Point Star 7"/>
          <p:cNvSpPr/>
          <p:nvPr/>
        </p:nvSpPr>
        <p:spPr>
          <a:xfrm>
            <a:off x="5444928" y="2209800"/>
            <a:ext cx="2362200" cy="1143000"/>
          </a:xfrm>
          <a:prstGeom prst="star7">
            <a:avLst/>
          </a:prstGeom>
          <a:solidFill>
            <a:srgbClr val="FF0000"/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 smtClean="0">
                <a:latin typeface="Gill Sans MT" panose="020B0502020104020203" pitchFamily="34" charset="0"/>
              </a:rPr>
              <a:t>No, that’s plagiarism</a:t>
            </a:r>
            <a:endParaRPr lang="en-US" sz="2000" dirty="0"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828800" y="3657600"/>
            <a:ext cx="5486400" cy="9906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Can I omit someone from the author list who angered me?</a:t>
            </a:r>
          </a:p>
        </p:txBody>
      </p:sp>
      <p:sp>
        <p:nvSpPr>
          <p:cNvPr id="11" name="7-Point Star 10"/>
          <p:cNvSpPr/>
          <p:nvPr/>
        </p:nvSpPr>
        <p:spPr>
          <a:xfrm>
            <a:off x="6134100" y="4343400"/>
            <a:ext cx="2362200" cy="1143000"/>
          </a:xfrm>
          <a:prstGeom prst="star7">
            <a:avLst/>
          </a:prstGeom>
          <a:solidFill>
            <a:srgbClr val="FF0000"/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 smtClean="0">
                <a:latin typeface="Gill Sans MT" panose="020B0502020104020203" pitchFamily="34" charset="0"/>
              </a:rPr>
              <a:t>No, that’s plagiarism</a:t>
            </a:r>
            <a:endParaRPr lang="en-US" sz="2000" dirty="0">
              <a:latin typeface="Gill Sans MT" panose="020B0502020104020203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700 October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0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FFFFF"/>
      </a:lt1>
      <a:dk2>
        <a:srgbClr val="000066"/>
      </a:dk2>
      <a:lt2>
        <a:srgbClr val="FFFF00"/>
      </a:lt2>
      <a:accent1>
        <a:srgbClr val="00CC99"/>
      </a:accent1>
      <a:accent2>
        <a:srgbClr val="3333CC"/>
      </a:accent2>
      <a:accent3>
        <a:srgbClr val="AAAAB8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3296</TotalTime>
  <Words>1874</Words>
  <Application>Microsoft Office PowerPoint</Application>
  <PresentationFormat>On-screen Show (4:3)</PresentationFormat>
  <Paragraphs>366</Paragraphs>
  <Slides>40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ＭＳ Ｐゴシック</vt:lpstr>
      <vt:lpstr>宋体</vt:lpstr>
      <vt:lpstr>Arial</vt:lpstr>
      <vt:lpstr>Gill Sans MT</vt:lpstr>
      <vt:lpstr>Times New Roman</vt:lpstr>
      <vt:lpstr>Verdana</vt:lpstr>
      <vt:lpstr>Default Design</vt:lpstr>
      <vt:lpstr>Responsible Authorship</vt:lpstr>
      <vt:lpstr>OUTLINE</vt:lpstr>
      <vt:lpstr>My Background</vt:lpstr>
      <vt:lpstr>Your Background?</vt:lpstr>
      <vt:lpstr>OUTLINE</vt:lpstr>
      <vt:lpstr>Authorship Rules</vt:lpstr>
      <vt:lpstr>“Substantial Contribution”</vt:lpstr>
      <vt:lpstr>Authorship Rules</vt:lpstr>
      <vt:lpstr>Authorship Rules</vt:lpstr>
      <vt:lpstr>Order of Authors</vt:lpstr>
      <vt:lpstr>PowerPoint Presentation</vt:lpstr>
      <vt:lpstr>OUTLINE</vt:lpstr>
      <vt:lpstr>What is Plagiarism?</vt:lpstr>
      <vt:lpstr>Types of Plagiarism</vt:lpstr>
      <vt:lpstr>Why Do People Plagiarize?</vt:lpstr>
      <vt:lpstr>Why Do People Plagiarize?</vt:lpstr>
      <vt:lpstr>PowerPoint Presentation</vt:lpstr>
      <vt:lpstr>How To Avoid Plagiarism?</vt:lpstr>
      <vt:lpstr>Discussion</vt:lpstr>
      <vt:lpstr>OUTLINE</vt:lpstr>
      <vt:lpstr>My Experience with Rejection</vt:lpstr>
      <vt:lpstr>Some of My Favorites</vt:lpstr>
      <vt:lpstr>PowerPoint Presentation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Summary Rejection Tips</vt:lpstr>
      <vt:lpstr>A few</vt:lpstr>
      <vt:lpstr>Persistence Pays</vt:lpstr>
      <vt:lpstr>Focus on Quality</vt:lpstr>
      <vt:lpstr>Contact &amp; References</vt:lpstr>
    </vt:vector>
  </TitlesOfParts>
  <Company>GMU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PhD -- Choosing an Advisor</dc:title>
  <dc:creator>Jeff Offutt</dc:creator>
  <cp:lastModifiedBy>Jeff Offutt</cp:lastModifiedBy>
  <cp:revision>140</cp:revision>
  <cp:lastPrinted>2018-10-16T18:58:19Z</cp:lastPrinted>
  <dcterms:created xsi:type="dcterms:W3CDTF">2001-09-18T20:16:12Z</dcterms:created>
  <dcterms:modified xsi:type="dcterms:W3CDTF">2018-10-19T19:08:44Z</dcterms:modified>
</cp:coreProperties>
</file>