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7"/>
  </p:notesMasterIdLst>
  <p:handoutMasterIdLst>
    <p:handoutMasterId r:id="rId18"/>
  </p:handoutMasterIdLst>
  <p:sldIdLst>
    <p:sldId id="256" r:id="rId2"/>
    <p:sldId id="359" r:id="rId3"/>
    <p:sldId id="360" r:id="rId4"/>
    <p:sldId id="363" r:id="rId5"/>
    <p:sldId id="384" r:id="rId6"/>
    <p:sldId id="365" r:id="rId7"/>
    <p:sldId id="370" r:id="rId8"/>
    <p:sldId id="371" r:id="rId9"/>
    <p:sldId id="373" r:id="rId10"/>
    <p:sldId id="374" r:id="rId11"/>
    <p:sldId id="375" r:id="rId12"/>
    <p:sldId id="377" r:id="rId13"/>
    <p:sldId id="378" r:id="rId14"/>
    <p:sldId id="379" r:id="rId15"/>
    <p:sldId id="367" r:id="rId16"/>
  </p:sldIdLst>
  <p:sldSz cx="9144000" cy="6858000" type="screen4x3"/>
  <p:notesSz cx="7315200" cy="9601200"/>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00644B"/>
    <a:srgbClr val="00FF99"/>
    <a:srgbClr val="00CC66"/>
    <a:srgbClr val="009B4B"/>
    <a:srgbClr val="FFCC66"/>
    <a:srgbClr val="0000FF"/>
    <a:srgbClr val="FFFF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6" d="100"/>
          <a:sy n="106" d="100"/>
        </p:scale>
        <p:origin x="52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69" d="100"/>
          <a:sy n="69" d="100"/>
        </p:scale>
        <p:origin x="-2022" y="-10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sz="2400" b="0" dirty="0" smtClean="0">
                <a:latin typeface="Gill Sans MT" panose="020B0502020104020203" pitchFamily="34" charset="0"/>
              </a:rPr>
              <a:t>Edge </a:t>
            </a:r>
            <a:r>
              <a:rPr lang="en-US" sz="2400" b="0" dirty="0" smtClean="0">
                <a:latin typeface="Gill Sans MT" panose="020B0502020104020203" pitchFamily="34" charset="0"/>
              </a:rPr>
              <a:t>coverage tests on FSM models</a:t>
            </a:r>
            <a:endParaRPr lang="en-US" sz="2400" b="0" dirty="0">
              <a:latin typeface="Gill Sans MT" panose="020B0502020104020203" pitchFamily="34" charset="0"/>
            </a:endParaRPr>
          </a:p>
        </c:rich>
      </c:tx>
      <c:layout>
        <c:manualLayout>
          <c:xMode val="edge"/>
          <c:yMode val="edge"/>
          <c:x val="0.15645833333333334"/>
          <c:y val="0.05"/>
        </c:manualLayout>
      </c:layout>
      <c:overlay val="0"/>
    </c:title>
    <c:autoTitleDeleted val="0"/>
    <c:plotArea>
      <c:layout/>
      <c:barChart>
        <c:barDir val="col"/>
        <c:grouping val="clustered"/>
        <c:varyColors val="0"/>
        <c:ser>
          <c:idx val="0"/>
          <c:order val="0"/>
          <c:tx>
            <c:strRef>
              <c:f>Sheet1!$B$1</c:f>
              <c:strCache>
                <c:ptCount val="1"/>
                <c:pt idx="0">
                  <c:v>Edge Coverage</c:v>
                </c:pt>
              </c:strCache>
            </c:strRef>
          </c:tx>
          <c:spPr>
            <a:solidFill>
              <a:srgbClr val="FFFF00"/>
            </a:solidFill>
          </c:spPr>
          <c:invertIfNegative val="0"/>
          <c:cat>
            <c:strRef>
              <c:f>Sheet1!$A$2:$A$8</c:f>
              <c:strCache>
                <c:ptCount val="7"/>
                <c:pt idx="0">
                  <c:v>NOS</c:v>
                </c:pt>
                <c:pt idx="1">
                  <c:v>SIOS</c:v>
                </c:pt>
                <c:pt idx="2">
                  <c:v>OS1</c:v>
                </c:pt>
                <c:pt idx="3">
                  <c:v>OS2</c:v>
                </c:pt>
                <c:pt idx="4">
                  <c:v>OS3</c:v>
                </c:pt>
                <c:pt idx="5">
                  <c:v>OS5</c:v>
                </c:pt>
                <c:pt idx="6">
                  <c:v>OS6</c:v>
                </c:pt>
              </c:strCache>
            </c:strRef>
          </c:cat>
          <c:val>
            <c:numRef>
              <c:f>Sheet1!$B$2:$B$8</c:f>
              <c:numCache>
                <c:formatCode>General</c:formatCode>
                <c:ptCount val="7"/>
                <c:pt idx="0">
                  <c:v>0.34496727952633099</c:v>
                </c:pt>
                <c:pt idx="1">
                  <c:v>0.53734288978913503</c:v>
                </c:pt>
                <c:pt idx="2">
                  <c:v>0.60499999999999998</c:v>
                </c:pt>
                <c:pt idx="3">
                  <c:v>0.57515321491638105</c:v>
                </c:pt>
                <c:pt idx="4">
                  <c:v>0.60912018281915403</c:v>
                </c:pt>
                <c:pt idx="5">
                  <c:v>0.58055468993455905</c:v>
                </c:pt>
                <c:pt idx="6">
                  <c:v>0.61400228523943101</c:v>
                </c:pt>
              </c:numCache>
            </c:numRef>
          </c:val>
          <c:extLst>
            <c:ext xmlns:c16="http://schemas.microsoft.com/office/drawing/2014/chart" uri="{C3380CC4-5D6E-409C-BE32-E72D297353CC}">
              <c16:uniqueId val="{00000000-6E84-4D5E-A7EA-E3D984BF7D0A}"/>
            </c:ext>
          </c:extLst>
        </c:ser>
        <c:dLbls>
          <c:showLegendKey val="0"/>
          <c:showVal val="0"/>
          <c:showCatName val="0"/>
          <c:showSerName val="0"/>
          <c:showPercent val="0"/>
          <c:showBubbleSize val="0"/>
        </c:dLbls>
        <c:gapWidth val="150"/>
        <c:axId val="68441216"/>
        <c:axId val="68442752"/>
      </c:barChart>
      <c:catAx>
        <c:axId val="68441216"/>
        <c:scaling>
          <c:orientation val="minMax"/>
        </c:scaling>
        <c:delete val="0"/>
        <c:axPos val="b"/>
        <c:numFmt formatCode="General" sourceLinked="0"/>
        <c:majorTickMark val="out"/>
        <c:minorTickMark val="none"/>
        <c:tickLblPos val="nextTo"/>
        <c:crossAx val="68442752"/>
        <c:crosses val="autoZero"/>
        <c:auto val="1"/>
        <c:lblAlgn val="ctr"/>
        <c:lblOffset val="100"/>
        <c:noMultiLvlLbl val="0"/>
      </c:catAx>
      <c:valAx>
        <c:axId val="68442752"/>
        <c:scaling>
          <c:orientation val="minMax"/>
        </c:scaling>
        <c:delete val="0"/>
        <c:axPos val="l"/>
        <c:majorGridlines/>
        <c:numFmt formatCode="General" sourceLinked="1"/>
        <c:majorTickMark val="out"/>
        <c:minorTickMark val="none"/>
        <c:tickLblPos val="nextTo"/>
        <c:crossAx val="68441216"/>
        <c:crosses val="autoZero"/>
        <c:crossBetween val="between"/>
      </c:valAx>
      <c:spPr>
        <a:solidFill>
          <a:schemeClr val="bg1">
            <a:lumMod val="60000"/>
            <a:lumOff val="40000"/>
          </a:schemeClr>
        </a:solidFill>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1" y="1"/>
            <a:ext cx="3170238" cy="479425"/>
          </a:xfrm>
          <a:prstGeom prst="rect">
            <a:avLst/>
          </a:prstGeom>
          <a:noFill/>
          <a:ln w="9525">
            <a:noFill/>
            <a:miter lim="800000"/>
            <a:headEnd/>
            <a:tailEnd/>
          </a:ln>
          <a:effectLst/>
        </p:spPr>
        <p:txBody>
          <a:bodyPr vert="horz" wrap="square" lIns="96639" tIns="48318" rIns="96639" bIns="48318" numCol="1" anchor="t" anchorCtr="0" compatLnSpc="1">
            <a:prstTxWarp prst="textNoShape">
              <a:avLst/>
            </a:prstTxWarp>
          </a:bodyPr>
          <a:lstStyle>
            <a:lvl1pPr defTabSz="966851">
              <a:defRPr sz="1300" b="0">
                <a:latin typeface="Arial" charset="0"/>
                <a:cs typeface="Arial" charset="0"/>
              </a:defRPr>
            </a:lvl1pPr>
          </a:lstStyle>
          <a:p>
            <a:pPr>
              <a:defRPr/>
            </a:pPr>
            <a:endParaRPr lang="en-US"/>
          </a:p>
        </p:txBody>
      </p:sp>
      <p:sp>
        <p:nvSpPr>
          <p:cNvPr id="41987" name="Rectangle 3"/>
          <p:cNvSpPr>
            <a:spLocks noGrp="1" noChangeArrowheads="1"/>
          </p:cNvSpPr>
          <p:nvPr>
            <p:ph type="dt" sz="quarter" idx="1"/>
          </p:nvPr>
        </p:nvSpPr>
        <p:spPr bwMode="auto">
          <a:xfrm>
            <a:off x="4144964" y="1"/>
            <a:ext cx="3170237" cy="479425"/>
          </a:xfrm>
          <a:prstGeom prst="rect">
            <a:avLst/>
          </a:prstGeom>
          <a:noFill/>
          <a:ln w="9525">
            <a:noFill/>
            <a:miter lim="800000"/>
            <a:headEnd/>
            <a:tailEnd/>
          </a:ln>
          <a:effectLst/>
        </p:spPr>
        <p:txBody>
          <a:bodyPr vert="horz" wrap="square" lIns="96639" tIns="48318" rIns="96639" bIns="48318" numCol="1" anchor="t" anchorCtr="0" compatLnSpc="1">
            <a:prstTxWarp prst="textNoShape">
              <a:avLst/>
            </a:prstTxWarp>
          </a:bodyPr>
          <a:lstStyle>
            <a:lvl1pPr algn="r" defTabSz="966851">
              <a:defRPr sz="1300" b="0">
                <a:latin typeface="Arial" charset="0"/>
                <a:cs typeface="Arial" charset="0"/>
              </a:defRPr>
            </a:lvl1pPr>
          </a:lstStyle>
          <a:p>
            <a:pPr>
              <a:defRPr/>
            </a:pPr>
            <a:endParaRPr lang="en-US"/>
          </a:p>
        </p:txBody>
      </p:sp>
      <p:sp>
        <p:nvSpPr>
          <p:cNvPr id="41988" name="Rectangle 4"/>
          <p:cNvSpPr>
            <a:spLocks noGrp="1" noChangeArrowheads="1"/>
          </p:cNvSpPr>
          <p:nvPr>
            <p:ph type="ftr" sz="quarter" idx="2"/>
          </p:nvPr>
        </p:nvSpPr>
        <p:spPr bwMode="auto">
          <a:xfrm>
            <a:off x="1" y="9121776"/>
            <a:ext cx="3170238" cy="479425"/>
          </a:xfrm>
          <a:prstGeom prst="rect">
            <a:avLst/>
          </a:prstGeom>
          <a:noFill/>
          <a:ln w="9525">
            <a:noFill/>
            <a:miter lim="800000"/>
            <a:headEnd/>
            <a:tailEnd/>
          </a:ln>
          <a:effectLst/>
        </p:spPr>
        <p:txBody>
          <a:bodyPr vert="horz" wrap="square" lIns="96639" tIns="48318" rIns="96639" bIns="48318" numCol="1" anchor="b" anchorCtr="0" compatLnSpc="1">
            <a:prstTxWarp prst="textNoShape">
              <a:avLst/>
            </a:prstTxWarp>
          </a:bodyPr>
          <a:lstStyle>
            <a:lvl1pPr defTabSz="966851">
              <a:defRPr sz="1300" b="0">
                <a:latin typeface="Arial" charset="0"/>
                <a:cs typeface="Arial" charset="0"/>
              </a:defRPr>
            </a:lvl1pPr>
          </a:lstStyle>
          <a:p>
            <a:pPr>
              <a:defRPr/>
            </a:pPr>
            <a:endParaRPr lang="en-US"/>
          </a:p>
        </p:txBody>
      </p:sp>
      <p:sp>
        <p:nvSpPr>
          <p:cNvPr id="41989" name="Rectangle 5"/>
          <p:cNvSpPr>
            <a:spLocks noGrp="1" noChangeArrowheads="1"/>
          </p:cNvSpPr>
          <p:nvPr>
            <p:ph type="sldNum" sz="quarter" idx="3"/>
          </p:nvPr>
        </p:nvSpPr>
        <p:spPr bwMode="auto">
          <a:xfrm>
            <a:off x="4144964" y="9121776"/>
            <a:ext cx="3170237" cy="479425"/>
          </a:xfrm>
          <a:prstGeom prst="rect">
            <a:avLst/>
          </a:prstGeom>
          <a:noFill/>
          <a:ln w="9525">
            <a:noFill/>
            <a:miter lim="800000"/>
            <a:headEnd/>
            <a:tailEnd/>
          </a:ln>
          <a:effectLst/>
        </p:spPr>
        <p:txBody>
          <a:bodyPr vert="horz" wrap="square" lIns="96639" tIns="48318" rIns="96639" bIns="48318" numCol="1" anchor="b" anchorCtr="0" compatLnSpc="1">
            <a:prstTxWarp prst="textNoShape">
              <a:avLst/>
            </a:prstTxWarp>
          </a:bodyPr>
          <a:lstStyle>
            <a:lvl1pPr algn="r" defTabSz="966851">
              <a:defRPr sz="1300" b="0">
                <a:latin typeface="Arial" charset="0"/>
                <a:cs typeface="Arial" charset="0"/>
              </a:defRPr>
            </a:lvl1pPr>
          </a:lstStyle>
          <a:p>
            <a:pPr>
              <a:defRPr/>
            </a:pPr>
            <a:fld id="{B9A3CD9C-A9D0-43CE-A6F5-6166C50CAAC6}" type="slidenum">
              <a:rPr lang="en-US"/>
              <a:pPr>
                <a:defRPr/>
              </a:pPr>
              <a:t>‹#›</a:t>
            </a:fld>
            <a:endParaRPr lang="en-US"/>
          </a:p>
        </p:txBody>
      </p:sp>
    </p:spTree>
    <p:extLst>
      <p:ext uri="{BB962C8B-B14F-4D97-AF65-F5344CB8AC3E}">
        <p14:creationId xmlns:p14="http://schemas.microsoft.com/office/powerpoint/2010/main" val="3827261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3170238" cy="479425"/>
          </a:xfrm>
          <a:prstGeom prst="rect">
            <a:avLst/>
          </a:prstGeom>
          <a:noFill/>
          <a:ln w="9525">
            <a:noFill/>
            <a:miter lim="800000"/>
            <a:headEnd/>
            <a:tailEnd/>
          </a:ln>
          <a:effectLst/>
        </p:spPr>
        <p:txBody>
          <a:bodyPr vert="horz" wrap="square" lIns="96639" tIns="48318" rIns="96639" bIns="48318" numCol="1" anchor="t" anchorCtr="0" compatLnSpc="1">
            <a:prstTxWarp prst="textNoShape">
              <a:avLst/>
            </a:prstTxWarp>
          </a:bodyPr>
          <a:lstStyle>
            <a:lvl1pPr defTabSz="966851">
              <a:defRPr sz="1300" b="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4143375" y="1"/>
            <a:ext cx="3170238" cy="479425"/>
          </a:xfrm>
          <a:prstGeom prst="rect">
            <a:avLst/>
          </a:prstGeom>
          <a:noFill/>
          <a:ln w="9525">
            <a:noFill/>
            <a:miter lim="800000"/>
            <a:headEnd/>
            <a:tailEnd/>
          </a:ln>
          <a:effectLst/>
        </p:spPr>
        <p:txBody>
          <a:bodyPr vert="horz" wrap="square" lIns="96639" tIns="48318" rIns="96639" bIns="48318" numCol="1" anchor="t" anchorCtr="0" compatLnSpc="1">
            <a:prstTxWarp prst="textNoShape">
              <a:avLst/>
            </a:prstTxWarp>
          </a:bodyPr>
          <a:lstStyle>
            <a:lvl1pPr algn="r" defTabSz="966851">
              <a:defRPr sz="1300" b="0">
                <a:latin typeface="Arial" charset="0"/>
                <a:cs typeface="Arial"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39" y="4560890"/>
            <a:ext cx="5851525" cy="4319587"/>
          </a:xfrm>
          <a:prstGeom prst="rect">
            <a:avLst/>
          </a:prstGeom>
          <a:noFill/>
          <a:ln w="9525">
            <a:noFill/>
            <a:miter lim="800000"/>
            <a:headEnd/>
            <a:tailEnd/>
          </a:ln>
          <a:effectLst/>
        </p:spPr>
        <p:txBody>
          <a:bodyPr vert="horz" wrap="square" lIns="96639" tIns="48318" rIns="96639" bIns="483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9121776"/>
            <a:ext cx="3170238" cy="477838"/>
          </a:xfrm>
          <a:prstGeom prst="rect">
            <a:avLst/>
          </a:prstGeom>
          <a:noFill/>
          <a:ln w="9525">
            <a:noFill/>
            <a:miter lim="800000"/>
            <a:headEnd/>
            <a:tailEnd/>
          </a:ln>
          <a:effectLst/>
        </p:spPr>
        <p:txBody>
          <a:bodyPr vert="horz" wrap="square" lIns="96639" tIns="48318" rIns="96639" bIns="48318" numCol="1" anchor="b" anchorCtr="0" compatLnSpc="1">
            <a:prstTxWarp prst="textNoShape">
              <a:avLst/>
            </a:prstTxWarp>
          </a:bodyPr>
          <a:lstStyle>
            <a:lvl1pPr defTabSz="966851">
              <a:defRPr sz="1300" b="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4143375" y="9121776"/>
            <a:ext cx="3170238" cy="477838"/>
          </a:xfrm>
          <a:prstGeom prst="rect">
            <a:avLst/>
          </a:prstGeom>
          <a:noFill/>
          <a:ln w="9525">
            <a:noFill/>
            <a:miter lim="800000"/>
            <a:headEnd/>
            <a:tailEnd/>
          </a:ln>
          <a:effectLst/>
        </p:spPr>
        <p:txBody>
          <a:bodyPr vert="horz" wrap="square" lIns="96639" tIns="48318" rIns="96639" bIns="48318" numCol="1" anchor="b" anchorCtr="0" compatLnSpc="1">
            <a:prstTxWarp prst="textNoShape">
              <a:avLst/>
            </a:prstTxWarp>
          </a:bodyPr>
          <a:lstStyle>
            <a:lvl1pPr algn="r" defTabSz="966851">
              <a:defRPr sz="1300" b="0">
                <a:latin typeface="Arial" charset="0"/>
                <a:cs typeface="Arial" charset="0"/>
              </a:defRPr>
            </a:lvl1pPr>
          </a:lstStyle>
          <a:p>
            <a:pPr>
              <a:defRPr/>
            </a:pPr>
            <a:fld id="{C0D7020C-64BC-4783-92F3-DB57C6446300}" type="slidenum">
              <a:rPr lang="en-US"/>
              <a:pPr>
                <a:defRPr/>
              </a:pPr>
              <a:t>‹#›</a:t>
            </a:fld>
            <a:endParaRPr lang="en-US"/>
          </a:p>
        </p:txBody>
      </p:sp>
    </p:spTree>
    <p:extLst>
      <p:ext uri="{BB962C8B-B14F-4D97-AF65-F5344CB8AC3E}">
        <p14:creationId xmlns:p14="http://schemas.microsoft.com/office/powerpoint/2010/main" val="17579239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24580" name="Slide Number Placeholder 3"/>
          <p:cNvSpPr>
            <a:spLocks noGrp="1"/>
          </p:cNvSpPr>
          <p:nvPr>
            <p:ph type="sldNum" sz="quarter" idx="5"/>
          </p:nvPr>
        </p:nvSpPr>
        <p:spPr>
          <a:noFill/>
        </p:spPr>
        <p:txBody>
          <a:bodyPr/>
          <a:lstStyle/>
          <a:p>
            <a:pPr defTabSz="966646"/>
            <a:fld id="{04F645CA-CD5F-4DB5-905B-3F152A25A7AC}" type="slidenum">
              <a:rPr lang="en-US" smtClean="0">
                <a:latin typeface="Arial" pitchFamily="34" charset="0"/>
                <a:cs typeface="Arial" pitchFamily="34" charset="0"/>
              </a:rPr>
              <a:pPr defTabSz="966646"/>
              <a:t>1</a:t>
            </a:fld>
            <a:endParaRPr lang="en-US" dirty="0"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28-Oct-2010,</a:t>
            </a:r>
            <a:r>
              <a:rPr lang="en-US" baseline="0" dirty="0" smtClean="0"/>
              <a:t> at GTAC, added the animation to demonstrate increasing the number of faults found early, thereby decreasing the number of faults found late, and finally saving money. Lots of it! This animation is fairly complicated … must practice first!!</a:t>
            </a:r>
            <a:endParaRPr lang="en-US" dirty="0"/>
          </a:p>
        </p:txBody>
      </p:sp>
      <p:sp>
        <p:nvSpPr>
          <p:cNvPr id="4" name="Slide Number Placeholder 3"/>
          <p:cNvSpPr>
            <a:spLocks noGrp="1"/>
          </p:cNvSpPr>
          <p:nvPr>
            <p:ph type="sldNum" sz="quarter" idx="10"/>
          </p:nvPr>
        </p:nvSpPr>
        <p:spPr/>
        <p:txBody>
          <a:bodyPr/>
          <a:lstStyle/>
          <a:p>
            <a:pPr>
              <a:defRPr/>
            </a:pPr>
            <a:fld id="{F6FB9554-397F-48F2-9E50-3D9FEE38E095}" type="slidenum">
              <a:rPr lang="zh-CN" altLang="en-US" smtClean="0"/>
              <a:pPr>
                <a:defRPr/>
              </a:pPr>
              <a:t>5</a:t>
            </a:fld>
            <a:endParaRPr lang="en-US" altLang="zh-CN"/>
          </a:p>
        </p:txBody>
      </p:sp>
    </p:spTree>
    <p:extLst>
      <p:ext uri="{BB962C8B-B14F-4D97-AF65-F5344CB8AC3E}">
        <p14:creationId xmlns:p14="http://schemas.microsoft.com/office/powerpoint/2010/main" val="405905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4" name="Picture 47" descr="gmulogo-color150"/>
          <p:cNvPicPr>
            <a:picLocks noChangeAspect="1" noChangeArrowheads="1"/>
          </p:cNvPicPr>
          <p:nvPr userDrawn="1"/>
        </p:nvPicPr>
        <p:blipFill>
          <a:blip r:embed="rId2" cstate="print"/>
          <a:srcRect/>
          <a:stretch>
            <a:fillRect/>
          </a:stretch>
        </p:blipFill>
        <p:spPr bwMode="auto">
          <a:xfrm>
            <a:off x="8001000" y="0"/>
            <a:ext cx="1143000" cy="852488"/>
          </a:xfrm>
          <a:prstGeom prst="rect">
            <a:avLst/>
          </a:prstGeom>
          <a:noFill/>
          <a:ln w="9525">
            <a:noFill/>
            <a:miter lim="800000"/>
            <a:headEnd/>
            <a:tailEnd/>
          </a:ln>
        </p:spPr>
      </p:pic>
      <p:sp>
        <p:nvSpPr>
          <p:cNvPr id="130090" name="Rectangle 42"/>
          <p:cNvSpPr>
            <a:spLocks noGrp="1" noChangeArrowheads="1"/>
          </p:cNvSpPr>
          <p:nvPr>
            <p:ph type="ctrTitle" sz="quarter"/>
          </p:nvPr>
        </p:nvSpPr>
        <p:spPr>
          <a:xfrm>
            <a:off x="457200" y="1600200"/>
            <a:ext cx="8229600" cy="1828800"/>
          </a:xfrm>
        </p:spPr>
        <p:txBody>
          <a:bodyPr/>
          <a:lstStyle>
            <a:lvl1pPr>
              <a:defRPr/>
            </a:lvl1pPr>
          </a:lstStyle>
          <a:p>
            <a:r>
              <a:rPr lang="en-US"/>
              <a:t>Click to edit Master title style</a:t>
            </a:r>
          </a:p>
        </p:txBody>
      </p:sp>
      <p:sp>
        <p:nvSpPr>
          <p:cNvPr id="13009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5" name="Rectangle 44"/>
          <p:cNvSpPr>
            <a:spLocks noGrp="1" noChangeArrowheads="1"/>
          </p:cNvSpPr>
          <p:nvPr>
            <p:ph type="dt" sz="quarter" idx="10"/>
          </p:nvPr>
        </p:nvSpPr>
        <p:spPr>
          <a:xfrm>
            <a:off x="457200" y="6243638"/>
            <a:ext cx="2133600" cy="457200"/>
          </a:xfrm>
        </p:spPr>
        <p:txBody>
          <a:bodyPr/>
          <a:lstStyle>
            <a:lvl1pPr>
              <a:defRPr sz="1200"/>
            </a:lvl1pPr>
          </a:lstStyle>
          <a:p>
            <a:pPr>
              <a:defRPr/>
            </a:pPr>
            <a:r>
              <a:rPr lang="en-US" smtClean="0"/>
              <a:t>CS 700 September 2018</a:t>
            </a:r>
            <a:endParaRPr lang="en-US"/>
          </a:p>
        </p:txBody>
      </p:sp>
      <p:sp>
        <p:nvSpPr>
          <p:cNvPr id="46" name="Rectangle 45"/>
          <p:cNvSpPr>
            <a:spLocks noGrp="1" noChangeArrowheads="1"/>
          </p:cNvSpPr>
          <p:nvPr>
            <p:ph type="ftr" sz="quarter" idx="11"/>
          </p:nvPr>
        </p:nvSpPr>
        <p:spPr>
          <a:xfrm>
            <a:off x="3124200" y="6248400"/>
            <a:ext cx="2895600" cy="457200"/>
          </a:xfrm>
        </p:spPr>
        <p:txBody>
          <a:bodyPr/>
          <a:lstStyle>
            <a:lvl1pPr>
              <a:defRPr sz="1200"/>
            </a:lvl1pPr>
          </a:lstStyle>
          <a:p>
            <a:pPr>
              <a:defRPr/>
            </a:pPr>
            <a:r>
              <a:rPr lang="en-US" smtClean="0"/>
              <a:t>Jeff Offutt</a:t>
            </a:r>
            <a:endParaRPr lang="en-US"/>
          </a:p>
        </p:txBody>
      </p:sp>
      <p:sp>
        <p:nvSpPr>
          <p:cNvPr id="47" name="Rectangle 46"/>
          <p:cNvSpPr>
            <a:spLocks noGrp="1" noChangeArrowheads="1"/>
          </p:cNvSpPr>
          <p:nvPr>
            <p:ph type="sldNum" sz="quarter" idx="12"/>
          </p:nvPr>
        </p:nvSpPr>
        <p:spPr>
          <a:xfrm>
            <a:off x="6553200" y="6243638"/>
            <a:ext cx="2133600" cy="457200"/>
          </a:xfrm>
        </p:spPr>
        <p:txBody>
          <a:bodyPr/>
          <a:lstStyle>
            <a:lvl1pPr>
              <a:defRPr sz="1200"/>
            </a:lvl1pPr>
          </a:lstStyle>
          <a:p>
            <a:pPr>
              <a:defRPr/>
            </a:pPr>
            <a:fld id="{F1A963A7-A787-48F9-851B-428511D398B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CS 700 September 2018</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Jeff Offutt</a:t>
            </a:r>
            <a:endParaRPr lang="en-US"/>
          </a:p>
        </p:txBody>
      </p:sp>
      <p:sp>
        <p:nvSpPr>
          <p:cNvPr id="6" name="Slide Number Placeholder 5"/>
          <p:cNvSpPr>
            <a:spLocks noGrp="1"/>
          </p:cNvSpPr>
          <p:nvPr>
            <p:ph type="sldNum" sz="quarter" idx="12"/>
          </p:nvPr>
        </p:nvSpPr>
        <p:spPr/>
        <p:txBody>
          <a:bodyPr/>
          <a:lstStyle>
            <a:lvl1pPr>
              <a:defRPr/>
            </a:lvl1pPr>
          </a:lstStyle>
          <a:p>
            <a:pPr>
              <a:defRPr/>
            </a:pPr>
            <a:fld id="{796624A2-6224-4CE2-BBD9-092C277B93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0"/>
            <a:ext cx="22479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0"/>
            <a:ext cx="65913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CS 700 September 2018</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Jeff Offutt</a:t>
            </a:r>
            <a:endParaRPr lang="en-US"/>
          </a:p>
        </p:txBody>
      </p:sp>
      <p:sp>
        <p:nvSpPr>
          <p:cNvPr id="6" name="Slide Number Placeholder 5"/>
          <p:cNvSpPr>
            <a:spLocks noGrp="1"/>
          </p:cNvSpPr>
          <p:nvPr>
            <p:ph type="sldNum" sz="quarter" idx="12"/>
          </p:nvPr>
        </p:nvSpPr>
        <p:spPr/>
        <p:txBody>
          <a:bodyPr/>
          <a:lstStyle>
            <a:lvl1pPr>
              <a:defRPr/>
            </a:lvl1pPr>
          </a:lstStyle>
          <a:p>
            <a:pPr>
              <a:defRPr/>
            </a:pPr>
            <a:fld id="{3F6F6CF8-09BA-4068-99EA-5EA8E0561C5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 y="1143000"/>
            <a:ext cx="441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r>
              <a:rPr lang="en-US" smtClean="0"/>
              <a:t>CS 700 September 2018</a:t>
            </a:r>
            <a:endParaRPr lang="en-US"/>
          </a:p>
        </p:txBody>
      </p:sp>
      <p:sp>
        <p:nvSpPr>
          <p:cNvPr id="7" name="Footer Placeholder 6"/>
          <p:cNvSpPr>
            <a:spLocks noGrp="1"/>
          </p:cNvSpPr>
          <p:nvPr>
            <p:ph type="ftr" sz="quarter" idx="11"/>
          </p:nvPr>
        </p:nvSpPr>
        <p:spPr/>
        <p:txBody>
          <a:bodyPr/>
          <a:lstStyle>
            <a:lvl1pPr>
              <a:defRPr/>
            </a:lvl1pPr>
          </a:lstStyle>
          <a:p>
            <a:pPr>
              <a:defRPr/>
            </a:pPr>
            <a:r>
              <a:rPr lang="en-US" smtClean="0"/>
              <a:t>Jeff Offutt</a:t>
            </a:r>
            <a:endParaRPr lang="en-US"/>
          </a:p>
        </p:txBody>
      </p:sp>
      <p:sp>
        <p:nvSpPr>
          <p:cNvPr id="8" name="Slide Number Placeholder 7"/>
          <p:cNvSpPr>
            <a:spLocks noGrp="1"/>
          </p:cNvSpPr>
          <p:nvPr>
            <p:ph type="sldNum" sz="quarter" idx="12"/>
          </p:nvPr>
        </p:nvSpPr>
        <p:spPr/>
        <p:txBody>
          <a:bodyPr/>
          <a:lstStyle>
            <a:lvl1pPr>
              <a:defRPr/>
            </a:lvl1pPr>
          </a:lstStyle>
          <a:p>
            <a:pPr>
              <a:defRPr/>
            </a:pPr>
            <a:fld id="{ED08586C-20F8-49BE-BCF3-845D3945BF7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CS 700 September 2018</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Jeff Offutt</a:t>
            </a:r>
            <a:endParaRPr lang="en-US"/>
          </a:p>
        </p:txBody>
      </p:sp>
      <p:sp>
        <p:nvSpPr>
          <p:cNvPr id="6" name="Slide Number Placeholder 5"/>
          <p:cNvSpPr>
            <a:spLocks noGrp="1"/>
          </p:cNvSpPr>
          <p:nvPr>
            <p:ph type="sldNum" sz="quarter" idx="12"/>
          </p:nvPr>
        </p:nvSpPr>
        <p:spPr/>
        <p:txBody>
          <a:bodyPr/>
          <a:lstStyle>
            <a:lvl1pPr>
              <a:defRPr/>
            </a:lvl1pPr>
          </a:lstStyle>
          <a:p>
            <a:pPr>
              <a:defRPr/>
            </a:pPr>
            <a:fld id="{4DB757DC-6909-4280-84B1-498D8079813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CS 700 September 2018</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Jeff Offutt</a:t>
            </a:r>
            <a:endParaRPr lang="en-US"/>
          </a:p>
        </p:txBody>
      </p:sp>
      <p:sp>
        <p:nvSpPr>
          <p:cNvPr id="6" name="Slide Number Placeholder 5"/>
          <p:cNvSpPr>
            <a:spLocks noGrp="1"/>
          </p:cNvSpPr>
          <p:nvPr>
            <p:ph type="sldNum" sz="quarter" idx="12"/>
          </p:nvPr>
        </p:nvSpPr>
        <p:spPr/>
        <p:txBody>
          <a:bodyPr/>
          <a:lstStyle>
            <a:lvl1pPr>
              <a:defRPr/>
            </a:lvl1pPr>
          </a:lstStyle>
          <a:p>
            <a:pPr>
              <a:defRPr/>
            </a:pPr>
            <a:fld id="{3FFE5886-0194-4F8E-9B90-3E1B5C1B4B5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1430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smtClean="0"/>
              <a:t>CS 700 September 2018</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Jeff Offutt</a:t>
            </a:r>
            <a:endParaRPr lang="en-US"/>
          </a:p>
        </p:txBody>
      </p:sp>
      <p:sp>
        <p:nvSpPr>
          <p:cNvPr id="7" name="Slide Number Placeholder 6"/>
          <p:cNvSpPr>
            <a:spLocks noGrp="1"/>
          </p:cNvSpPr>
          <p:nvPr>
            <p:ph type="sldNum" sz="quarter" idx="12"/>
          </p:nvPr>
        </p:nvSpPr>
        <p:spPr/>
        <p:txBody>
          <a:bodyPr/>
          <a:lstStyle>
            <a:lvl1pPr>
              <a:defRPr/>
            </a:lvl1pPr>
          </a:lstStyle>
          <a:p>
            <a:pPr>
              <a:defRPr/>
            </a:pPr>
            <a:fld id="{17654668-7E3B-4FB3-8AC8-7C94E2195D2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smtClean="0"/>
              <a:t>CS 700 September 2018</a:t>
            </a:r>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Jeff Offutt</a:t>
            </a:r>
            <a:endParaRPr lang="en-US"/>
          </a:p>
        </p:txBody>
      </p:sp>
      <p:sp>
        <p:nvSpPr>
          <p:cNvPr id="9" name="Slide Number Placeholder 8"/>
          <p:cNvSpPr>
            <a:spLocks noGrp="1"/>
          </p:cNvSpPr>
          <p:nvPr>
            <p:ph type="sldNum" sz="quarter" idx="12"/>
          </p:nvPr>
        </p:nvSpPr>
        <p:spPr/>
        <p:txBody>
          <a:bodyPr/>
          <a:lstStyle>
            <a:lvl1pPr>
              <a:defRPr/>
            </a:lvl1pPr>
          </a:lstStyle>
          <a:p>
            <a:pPr>
              <a:defRPr/>
            </a:pPr>
            <a:fld id="{48B8E9A8-8ADA-4849-9848-2FE04E307DF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t>CS 700 September 2018</a:t>
            </a:r>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Jeff Offutt</a:t>
            </a:r>
            <a:endParaRPr lang="en-US"/>
          </a:p>
        </p:txBody>
      </p:sp>
      <p:sp>
        <p:nvSpPr>
          <p:cNvPr id="5" name="Slide Number Placeholder 4"/>
          <p:cNvSpPr>
            <a:spLocks noGrp="1"/>
          </p:cNvSpPr>
          <p:nvPr>
            <p:ph type="sldNum" sz="quarter" idx="12"/>
          </p:nvPr>
        </p:nvSpPr>
        <p:spPr/>
        <p:txBody>
          <a:bodyPr/>
          <a:lstStyle>
            <a:lvl1pPr>
              <a:defRPr/>
            </a:lvl1pPr>
          </a:lstStyle>
          <a:p>
            <a:pPr>
              <a:defRPr/>
            </a:pPr>
            <a:fld id="{BC7FB2CC-0026-474A-8143-56756D8BC8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smtClean="0"/>
              <a:t>CS 700 September 2018</a:t>
            </a:r>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Jeff Offutt</a:t>
            </a:r>
            <a:endParaRPr lang="en-US"/>
          </a:p>
        </p:txBody>
      </p:sp>
      <p:sp>
        <p:nvSpPr>
          <p:cNvPr id="4" name="Slide Number Placeholder 3"/>
          <p:cNvSpPr>
            <a:spLocks noGrp="1"/>
          </p:cNvSpPr>
          <p:nvPr>
            <p:ph type="sldNum" sz="quarter" idx="12"/>
          </p:nvPr>
        </p:nvSpPr>
        <p:spPr/>
        <p:txBody>
          <a:bodyPr/>
          <a:lstStyle>
            <a:lvl1pPr>
              <a:defRPr/>
            </a:lvl1pPr>
          </a:lstStyle>
          <a:p>
            <a:pPr>
              <a:defRPr/>
            </a:pPr>
            <a:fld id="{0A5E44FE-9A1B-4119-9942-148DA56A862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CS 700 September 2018</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Jeff Offutt</a:t>
            </a:r>
            <a:endParaRPr lang="en-US"/>
          </a:p>
        </p:txBody>
      </p:sp>
      <p:sp>
        <p:nvSpPr>
          <p:cNvPr id="7" name="Slide Number Placeholder 6"/>
          <p:cNvSpPr>
            <a:spLocks noGrp="1"/>
          </p:cNvSpPr>
          <p:nvPr>
            <p:ph type="sldNum" sz="quarter" idx="12"/>
          </p:nvPr>
        </p:nvSpPr>
        <p:spPr/>
        <p:txBody>
          <a:bodyPr/>
          <a:lstStyle>
            <a:lvl1pPr>
              <a:defRPr/>
            </a:lvl1pPr>
          </a:lstStyle>
          <a:p>
            <a:pPr>
              <a:defRPr/>
            </a:pPr>
            <a:fld id="{86669B41-A495-4686-99F5-94938DCD13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CS 700 September 2018</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Jeff Offutt</a:t>
            </a:r>
            <a:endParaRPr lang="en-US"/>
          </a:p>
        </p:txBody>
      </p:sp>
      <p:sp>
        <p:nvSpPr>
          <p:cNvPr id="7" name="Slide Number Placeholder 6"/>
          <p:cNvSpPr>
            <a:spLocks noGrp="1"/>
          </p:cNvSpPr>
          <p:nvPr>
            <p:ph type="sldNum" sz="quarter" idx="12"/>
          </p:nvPr>
        </p:nvSpPr>
        <p:spPr/>
        <p:txBody>
          <a:bodyPr/>
          <a:lstStyle>
            <a:lvl1pPr>
              <a:defRPr/>
            </a:lvl1pPr>
          </a:lstStyle>
          <a:p>
            <a:pPr>
              <a:defRPr/>
            </a:pPr>
            <a:fld id="{C3CFC1B0-56E5-45C2-8102-650CAB1BE07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29066" name="Rectangle 42"/>
          <p:cNvSpPr>
            <a:spLocks noGrp="1" noChangeArrowheads="1"/>
          </p:cNvSpPr>
          <p:nvPr>
            <p:ph type="title"/>
          </p:nvPr>
        </p:nvSpPr>
        <p:spPr bwMode="auto">
          <a:xfrm>
            <a:off x="76200" y="0"/>
            <a:ext cx="7924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29067" name="Rectangle 43"/>
          <p:cNvSpPr>
            <a:spLocks noGrp="1" noChangeArrowheads="1"/>
          </p:cNvSpPr>
          <p:nvPr>
            <p:ph type="body" idx="1"/>
          </p:nvPr>
        </p:nvSpPr>
        <p:spPr bwMode="auto">
          <a:xfrm>
            <a:off x="76200" y="938213"/>
            <a:ext cx="8991600" cy="5614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9068" name="Rectangle 44"/>
          <p:cNvSpPr>
            <a:spLocks noGrp="1" noChangeArrowheads="1"/>
          </p:cNvSpPr>
          <p:nvPr>
            <p:ph type="dt" sz="half" idx="2"/>
          </p:nvPr>
        </p:nvSpPr>
        <p:spPr bwMode="auto">
          <a:xfrm>
            <a:off x="76200" y="654843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b="0">
                <a:effectLst>
                  <a:outerShdw blurRad="38100" dist="38100" dir="2700000" algn="tl">
                    <a:srgbClr val="000000"/>
                  </a:outerShdw>
                </a:effectLst>
                <a:latin typeface="Arial" charset="0"/>
                <a:cs typeface="Arial" charset="0"/>
              </a:defRPr>
            </a:lvl1pPr>
          </a:lstStyle>
          <a:p>
            <a:pPr>
              <a:defRPr/>
            </a:pPr>
            <a:r>
              <a:rPr lang="en-US" smtClean="0"/>
              <a:t>CS 700 September 2018</a:t>
            </a:r>
            <a:endParaRPr lang="en-US" dirty="0"/>
          </a:p>
        </p:txBody>
      </p:sp>
      <p:sp>
        <p:nvSpPr>
          <p:cNvPr id="129069" name="Rectangle 45"/>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800" b="0">
                <a:effectLst>
                  <a:outerShdw blurRad="38100" dist="38100" dir="2700000" algn="tl">
                    <a:srgbClr val="000000"/>
                  </a:outerShdw>
                </a:effectLst>
                <a:latin typeface="Arial" charset="0"/>
                <a:cs typeface="Arial" charset="0"/>
              </a:defRPr>
            </a:lvl1pPr>
          </a:lstStyle>
          <a:p>
            <a:pPr>
              <a:defRPr/>
            </a:pPr>
            <a:r>
              <a:rPr lang="en-US" smtClean="0"/>
              <a:t>Jeff Offutt</a:t>
            </a:r>
            <a:endParaRPr lang="en-US"/>
          </a:p>
        </p:txBody>
      </p:sp>
      <p:sp>
        <p:nvSpPr>
          <p:cNvPr id="129070" name="Rectangle 46"/>
          <p:cNvSpPr>
            <a:spLocks noGrp="1" noChangeArrowheads="1"/>
          </p:cNvSpPr>
          <p:nvPr>
            <p:ph type="sldNum" sz="quarter" idx="4"/>
          </p:nvPr>
        </p:nvSpPr>
        <p:spPr bwMode="auto">
          <a:xfrm>
            <a:off x="6934200" y="6548438"/>
            <a:ext cx="2002051"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b="0">
                <a:effectLst>
                  <a:outerShdw blurRad="38100" dist="38100" dir="2700000" algn="tl">
                    <a:srgbClr val="000000"/>
                  </a:outerShdw>
                </a:effectLst>
                <a:latin typeface="Arial" charset="0"/>
                <a:cs typeface="Arial" charset="0"/>
              </a:defRPr>
            </a:lvl1pPr>
          </a:lstStyle>
          <a:p>
            <a:pPr>
              <a:defRPr/>
            </a:pPr>
            <a:fld id="{D6843853-28E4-4D1D-B0D8-C02B74129860}" type="slidenum">
              <a:rPr lang="en-US" smtClean="0"/>
              <a:pPr>
                <a:defRPr/>
              </a:pPr>
              <a:t>‹#›</a:t>
            </a:fld>
            <a:endParaRPr lang="en-US" dirty="0"/>
          </a:p>
        </p:txBody>
      </p:sp>
      <p:pic>
        <p:nvPicPr>
          <p:cNvPr id="1032" name="Picture 47" descr="gmulogo-color150"/>
          <p:cNvPicPr>
            <a:picLocks noChangeAspect="1" noChangeArrowheads="1"/>
          </p:cNvPicPr>
          <p:nvPr userDrawn="1"/>
        </p:nvPicPr>
        <p:blipFill>
          <a:blip r:embed="rId14" cstate="print"/>
          <a:srcRect/>
          <a:stretch>
            <a:fillRect/>
          </a:stretch>
        </p:blipFill>
        <p:spPr bwMode="auto">
          <a:xfrm>
            <a:off x="8001000" y="0"/>
            <a:ext cx="1143000" cy="852488"/>
          </a:xfrm>
          <a:prstGeom prst="rect">
            <a:avLst/>
          </a:prstGeom>
          <a:noFill/>
          <a:ln w="9525">
            <a:noFill/>
            <a:miter lim="800000"/>
            <a:headEnd/>
            <a:tailEnd/>
          </a:ln>
        </p:spPr>
      </p:pic>
      <p:sp>
        <p:nvSpPr>
          <p:cNvPr id="129072" name="Line 48"/>
          <p:cNvSpPr>
            <a:spLocks noChangeShapeType="1"/>
          </p:cNvSpPr>
          <p:nvPr userDrawn="1"/>
        </p:nvSpPr>
        <p:spPr bwMode="auto">
          <a:xfrm>
            <a:off x="0" y="852488"/>
            <a:ext cx="8001000" cy="0"/>
          </a:xfrm>
          <a:prstGeom prst="line">
            <a:avLst/>
          </a:prstGeom>
          <a:noFill/>
          <a:ln w="57150">
            <a:solidFill>
              <a:srgbClr val="009900"/>
            </a:solidFill>
            <a:round/>
            <a:headEnd/>
            <a:tailEnd/>
          </a:ln>
          <a:effectLst/>
        </p:spPr>
        <p:txBody>
          <a:bodyPr/>
          <a:lstStyle/>
          <a:p>
            <a:pPr>
              <a:defRPr/>
            </a:pPr>
            <a:endParaRPr lang="en-US">
              <a:latin typeface="Arial" charset="0"/>
              <a:cs typeface="Arial" charset="0"/>
            </a:endParaRPr>
          </a:p>
        </p:txBody>
      </p:sp>
      <p:sp>
        <p:nvSpPr>
          <p:cNvPr id="2" name="TextBox 1"/>
          <p:cNvSpPr txBox="1"/>
          <p:nvPr userDrawn="1"/>
        </p:nvSpPr>
        <p:spPr>
          <a:xfrm>
            <a:off x="8770464" y="6638924"/>
            <a:ext cx="415498" cy="215444"/>
          </a:xfrm>
          <a:prstGeom prst="rect">
            <a:avLst/>
          </a:prstGeom>
          <a:noFill/>
        </p:spPr>
        <p:txBody>
          <a:bodyPr wrap="none" rtlCol="0">
            <a:spAutoFit/>
          </a:bodyPr>
          <a:lstStyle/>
          <a:p>
            <a:pPr algn="r"/>
            <a:r>
              <a:rPr lang="en-US" sz="800" b="0" dirty="0" smtClean="0"/>
              <a:t>of 15</a:t>
            </a:r>
            <a:endParaRPr lang="en-US" sz="800" b="0" dirty="0"/>
          </a:p>
        </p:txBody>
      </p:sp>
    </p:spTree>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rgbClr val="FFFF00"/>
          </a:solidFill>
          <a:effectLst>
            <a:outerShdw blurRad="38100" dist="38100" dir="2700000" algn="tl">
              <a:srgbClr val="000000"/>
            </a:outerShdw>
          </a:effectLst>
          <a:latin typeface="Verdana" pitchFamily="34" charset="0"/>
          <a:ea typeface="+mj-ea"/>
          <a:cs typeface="+mj-cs"/>
        </a:defRPr>
      </a:lvl1pPr>
      <a:lvl2pPr algn="ctr" rtl="0" eaLnBrk="0" fontAlgn="base" hangingPunct="0">
        <a:spcBef>
          <a:spcPct val="0"/>
        </a:spcBef>
        <a:spcAft>
          <a:spcPct val="0"/>
        </a:spcAft>
        <a:defRPr sz="4000">
          <a:solidFill>
            <a:srgbClr val="FFFF00"/>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000">
          <a:solidFill>
            <a:srgbClr val="FFFF00"/>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000">
          <a:solidFill>
            <a:srgbClr val="FFFF00"/>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000">
          <a:solidFill>
            <a:srgbClr val="FFFF00"/>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000">
          <a:solidFill>
            <a:srgbClr val="FFFF00"/>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000">
          <a:solidFill>
            <a:srgbClr val="FFFF00"/>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000">
          <a:solidFill>
            <a:srgbClr val="FFFF00"/>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000">
          <a:solidFill>
            <a:srgbClr val="FFFF00"/>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5"/>
        </a:buBlip>
        <a:defRPr sz="2800">
          <a:solidFill>
            <a:schemeClr val="tx1"/>
          </a:solidFill>
          <a:effectLst>
            <a:outerShdw blurRad="38100" dist="38100" dir="2700000" algn="tl">
              <a:srgbClr val="000000"/>
            </a:outerShdw>
          </a:effectLst>
          <a:latin typeface="Gill Sans MT"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Gill Sans MT" pitchFamily="34" charset="0"/>
          <a:cs typeface="+mn-cs"/>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Gill Sans MT" pitchFamily="34" charset="0"/>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Gill Sans MT" pitchFamily="34" charset="0"/>
          <a:cs typeface="+mn-cs"/>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Gill Sans MT" pitchFamily="34" charset="0"/>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wmf"/><Relationship Id="rId3" Type="http://schemas.openxmlformats.org/officeDocument/2006/relationships/image" Target="../media/image6.png"/><Relationship Id="rId7" Type="http://schemas.openxmlformats.org/officeDocument/2006/relationships/image" Target="../media/image10.emf"/><Relationship Id="rId12" Type="http://schemas.openxmlformats.org/officeDocument/2006/relationships/image" Target="../media/image15.w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emf"/><Relationship Id="rId5" Type="http://schemas.openxmlformats.org/officeDocument/2006/relationships/image" Target="../media/image8.jpeg"/><Relationship Id="rId15" Type="http://schemas.openxmlformats.org/officeDocument/2006/relationships/image" Target="../media/image18.wmf"/><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emf"/><Relationship Id="rId14" Type="http://schemas.openxmlformats.org/officeDocument/2006/relationships/image" Target="../media/image17.wmf"/></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685800"/>
            <a:ext cx="8229600" cy="990600"/>
          </a:xfrm>
        </p:spPr>
        <p:txBody>
          <a:bodyPr/>
          <a:lstStyle/>
          <a:p>
            <a:pPr eaLnBrk="1" hangingPunct="1">
              <a:defRPr/>
            </a:pPr>
            <a:r>
              <a:rPr lang="en-US" dirty="0" smtClean="0">
                <a:ea typeface="Verdana" panose="020B0604030504040204" pitchFamily="34" charset="0"/>
                <a:cs typeface="Verdana" panose="020B0604030504040204" pitchFamily="34" charset="0"/>
              </a:rPr>
              <a:t>(some of) My Research</a:t>
            </a:r>
            <a:endParaRPr lang="en-US" dirty="0">
              <a:ea typeface="Verdana" panose="020B0604030504040204" pitchFamily="34" charset="0"/>
              <a:cs typeface="Verdana" panose="020B0604030504040204" pitchFamily="34" charset="0"/>
            </a:endParaRPr>
          </a:p>
        </p:txBody>
      </p:sp>
      <p:sp>
        <p:nvSpPr>
          <p:cNvPr id="2051" name="Rectangle 3"/>
          <p:cNvSpPr>
            <a:spLocks noGrp="1" noChangeArrowheads="1"/>
          </p:cNvSpPr>
          <p:nvPr>
            <p:ph type="subTitle" idx="1"/>
          </p:nvPr>
        </p:nvSpPr>
        <p:spPr>
          <a:xfrm>
            <a:off x="914400" y="4876800"/>
            <a:ext cx="7315200" cy="1752600"/>
          </a:xfrm>
        </p:spPr>
        <p:txBody>
          <a:bodyPr/>
          <a:lstStyle/>
          <a:p>
            <a:pPr eaLnBrk="1" hangingPunct="1">
              <a:defRPr/>
            </a:pPr>
            <a:r>
              <a:rPr lang="en-US" sz="3200" dirty="0" smtClean="0"/>
              <a:t>Jeff </a:t>
            </a:r>
            <a:r>
              <a:rPr lang="en-US" sz="3200" dirty="0"/>
              <a:t>Offutt</a:t>
            </a:r>
          </a:p>
          <a:p>
            <a:pPr eaLnBrk="1" hangingPunct="1">
              <a:defRPr/>
            </a:pPr>
            <a:r>
              <a:rPr lang="en-US" sz="1800" dirty="0"/>
              <a:t>Professor of Software </a:t>
            </a:r>
            <a:r>
              <a:rPr lang="en-US" sz="1800" dirty="0" smtClean="0"/>
              <a:t>Engineering</a:t>
            </a:r>
            <a:r>
              <a:rPr lang="en-US" sz="2000" dirty="0"/>
              <a:t/>
            </a:r>
            <a:br>
              <a:rPr lang="en-US" sz="2000" dirty="0"/>
            </a:br>
            <a:r>
              <a:rPr lang="en-US" sz="2000" i="1" dirty="0" smtClean="0">
                <a:solidFill>
                  <a:srgbClr val="FFFF00"/>
                </a:solidFill>
              </a:rPr>
              <a:t>https://www.cs.gmu.edu</a:t>
            </a:r>
            <a:r>
              <a:rPr lang="en-US" sz="2000" i="1" dirty="0">
                <a:solidFill>
                  <a:srgbClr val="FFFF00"/>
                </a:solidFill>
              </a:rPr>
              <a:t>/~offutt/</a:t>
            </a:r>
          </a:p>
        </p:txBody>
      </p:sp>
      <p:sp>
        <p:nvSpPr>
          <p:cNvPr id="14340" name="Rectangle 2"/>
          <p:cNvSpPr txBox="1">
            <a:spLocks noChangeArrowheads="1"/>
          </p:cNvSpPr>
          <p:nvPr/>
        </p:nvSpPr>
        <p:spPr bwMode="auto">
          <a:xfrm>
            <a:off x="228600" y="1981200"/>
            <a:ext cx="8839200" cy="2286000"/>
          </a:xfrm>
          <a:prstGeom prst="rect">
            <a:avLst/>
          </a:prstGeom>
          <a:solidFill>
            <a:schemeClr val="accent5">
              <a:lumMod val="50000"/>
            </a:schemeClr>
          </a:solidFill>
          <a:ln w="19050">
            <a:solidFill>
              <a:schemeClr val="tx2"/>
            </a:solidFill>
            <a:miter lim="800000"/>
            <a:headEnd/>
            <a:tailEnd/>
          </a:ln>
        </p:spPr>
        <p:txBody>
          <a:bodyPr anchor="ctr"/>
          <a:lstStyle/>
          <a:p>
            <a:pPr algn="ctr"/>
            <a:r>
              <a:rPr lang="en-US" sz="3200" b="0" dirty="0">
                <a:latin typeface="Gill Sans MT" pitchFamily="34" charset="0"/>
              </a:rPr>
              <a:t>Engineering is about getting technology to do what </a:t>
            </a:r>
            <a:r>
              <a:rPr lang="en-US" sz="3200" dirty="0" smtClean="0">
                <a:solidFill>
                  <a:srgbClr val="FFFF00"/>
                </a:solidFill>
                <a:latin typeface="Gill Sans MT" pitchFamily="34" charset="0"/>
              </a:rPr>
              <a:t>it does well</a:t>
            </a:r>
          </a:p>
          <a:p>
            <a:pPr algn="ctr"/>
            <a:r>
              <a:rPr lang="en-US" sz="3200" b="0" dirty="0" smtClean="0">
                <a:latin typeface="Gill Sans MT" pitchFamily="34" charset="0"/>
              </a:rPr>
              <a:t>so humans </a:t>
            </a:r>
            <a:r>
              <a:rPr lang="en-US" sz="3200" b="0" dirty="0">
                <a:latin typeface="Gill Sans MT" pitchFamily="34" charset="0"/>
              </a:rPr>
              <a:t>can </a:t>
            </a:r>
            <a:r>
              <a:rPr lang="en-US" sz="3200" b="0" dirty="0" smtClean="0">
                <a:latin typeface="Gill Sans MT" pitchFamily="34" charset="0"/>
              </a:rPr>
              <a:t>do</a:t>
            </a:r>
          </a:p>
          <a:p>
            <a:pPr algn="ctr"/>
            <a:r>
              <a:rPr lang="en-US" sz="3200" dirty="0" smtClean="0">
                <a:solidFill>
                  <a:srgbClr val="FFFF00"/>
                </a:solidFill>
                <a:latin typeface="Gill Sans MT" pitchFamily="34" charset="0"/>
              </a:rPr>
              <a:t>what they do well</a:t>
            </a:r>
            <a:endParaRPr lang="en-US" sz="3200" u="sng" dirty="0">
              <a:solidFill>
                <a:srgbClr val="FFFF00"/>
              </a:solidFill>
              <a:effectLst>
                <a:outerShdw blurRad="38100" dist="38100" dir="2700000" algn="tl">
                  <a:srgbClr val="000000">
                    <a:alpha val="43137"/>
                  </a:srgbClr>
                </a:outerShdw>
              </a:effectLst>
              <a:latin typeface="Gill Sans M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oracle strategy findings</a:t>
            </a:r>
            <a:endParaRPr lang="en-US" dirty="0"/>
          </a:p>
        </p:txBody>
      </p:sp>
      <p:sp>
        <p:nvSpPr>
          <p:cNvPr id="3" name="Footer Placeholder 2"/>
          <p:cNvSpPr>
            <a:spLocks noGrp="1"/>
          </p:cNvSpPr>
          <p:nvPr>
            <p:ph type="ftr" sz="quarter" idx="11"/>
          </p:nvPr>
        </p:nvSpPr>
        <p:spPr/>
        <p:txBody>
          <a:bodyPr/>
          <a:lstStyle/>
          <a:p>
            <a:pPr>
              <a:defRPr/>
            </a:pPr>
            <a:r>
              <a:rPr lang="en-US" altLang="zh-CN" smtClean="0"/>
              <a:t>Jeff Offutt</a:t>
            </a:r>
            <a:endParaRPr lang="en-US" altLang="zh-CN"/>
          </a:p>
        </p:txBody>
      </p:sp>
      <p:sp>
        <p:nvSpPr>
          <p:cNvPr id="4" name="Slide Number Placeholder 3"/>
          <p:cNvSpPr>
            <a:spLocks noGrp="1"/>
          </p:cNvSpPr>
          <p:nvPr>
            <p:ph type="sldNum" sz="quarter" idx="12"/>
          </p:nvPr>
        </p:nvSpPr>
        <p:spPr/>
        <p:txBody>
          <a:bodyPr/>
          <a:lstStyle/>
          <a:p>
            <a:pPr>
              <a:defRPr/>
            </a:pPr>
            <a:fld id="{1D0F80E7-B056-4C76-86F1-135BF336DD8E}" type="slidenum">
              <a:rPr lang="zh-CN" altLang="en-US" smtClean="0"/>
              <a:pPr>
                <a:defRPr/>
              </a:pPr>
              <a:t>10</a:t>
            </a:fld>
            <a:endParaRPr lang="en-US" altLang="zh-CN"/>
          </a:p>
        </p:txBody>
      </p:sp>
      <p:sp>
        <p:nvSpPr>
          <p:cNvPr id="6" name="Text Box 4"/>
          <p:cNvSpPr txBox="1">
            <a:spLocks noChangeArrowheads="1"/>
          </p:cNvSpPr>
          <p:nvPr/>
        </p:nvSpPr>
        <p:spPr bwMode="auto">
          <a:xfrm>
            <a:off x="533400" y="1095501"/>
            <a:ext cx="8077200" cy="1138773"/>
          </a:xfrm>
          <a:prstGeom prst="rect">
            <a:avLst/>
          </a:prstGeom>
          <a:gradFill flip="none" rotWithShape="1">
            <a:gsLst>
              <a:gs pos="15000">
                <a:schemeClr val="bg1">
                  <a:lumMod val="75000"/>
                </a:schemeClr>
              </a:gs>
              <a:gs pos="47000">
                <a:schemeClr val="bg1">
                  <a:lumMod val="60000"/>
                  <a:lumOff val="40000"/>
                </a:schemeClr>
              </a:gs>
              <a:gs pos="96000">
                <a:schemeClr val="bg1">
                  <a:lumMod val="75000"/>
                </a:schemeClr>
              </a:gs>
            </a:gsLst>
            <a:lin ang="5400000" scaled="0"/>
            <a:tileRect/>
          </a:gradFill>
          <a:ln w="19050">
            <a:solidFill>
              <a:schemeClr val="tx2"/>
            </a:solidFill>
            <a:miter lim="800000"/>
            <a:headEnd type="none" w="sm" len="sm"/>
            <a:tailEnd type="none" w="sm" len="sm"/>
          </a:ln>
          <a:effectLst/>
        </p:spPr>
        <p:txBody>
          <a:bodyPr wrap="square">
            <a:spAutoFit/>
          </a:bodyPr>
          <a:lstStyle/>
          <a:p>
            <a:pPr algn="ctr">
              <a:defRPr/>
            </a:pPr>
            <a:r>
              <a:rPr lang="en-US" altLang="zh-CN" sz="3600" b="0" dirty="0" smtClean="0">
                <a:solidFill>
                  <a:srgbClr val="FFFF00"/>
                </a:solidFill>
                <a:effectLst>
                  <a:outerShdw blurRad="38100" dist="38100" dir="2700000" algn="tl">
                    <a:srgbClr val="000000"/>
                  </a:outerShdw>
                </a:effectLst>
                <a:latin typeface="Gill Sans MT" panose="020B0502020104020203" pitchFamily="34" charset="0"/>
                <a:ea typeface="宋体" charset="-122"/>
              </a:rPr>
              <a:t>Crash testing </a:t>
            </a:r>
            <a:r>
              <a:rPr lang="en-US" altLang="zh-CN" sz="3600" b="0" dirty="0">
                <a:solidFill>
                  <a:schemeClr val="tx2"/>
                </a:solidFill>
                <a:effectLst>
                  <a:outerShdw blurRad="38100" dist="38100" dir="2700000" algn="tl">
                    <a:srgbClr val="000000"/>
                  </a:outerShdw>
                </a:effectLst>
                <a:latin typeface="Gill Sans MT" panose="020B0502020104020203" pitchFamily="34" charset="0"/>
                <a:ea typeface="宋体" charset="-122"/>
              </a:rPr>
              <a:t> (NOS</a:t>
            </a:r>
            <a:r>
              <a:rPr lang="en-US" altLang="zh-CN" sz="3600" b="0" dirty="0" smtClean="0">
                <a:solidFill>
                  <a:schemeClr val="tx2"/>
                </a:solidFill>
                <a:effectLst>
                  <a:outerShdw blurRad="38100" dist="38100" dir="2700000" algn="tl">
                    <a:srgbClr val="000000"/>
                  </a:outerShdw>
                </a:effectLst>
                <a:latin typeface="Gill Sans MT" panose="020B0502020104020203" pitchFamily="34" charset="0"/>
                <a:ea typeface="宋体" charset="-122"/>
              </a:rPr>
              <a:t>) </a:t>
            </a:r>
            <a:r>
              <a:rPr lang="en-US" altLang="zh-CN" sz="3600" b="0" dirty="0" smtClean="0">
                <a:solidFill>
                  <a:srgbClr val="FFFF00"/>
                </a:solidFill>
                <a:effectLst>
                  <a:outerShdw blurRad="38100" dist="38100" dir="2700000" algn="tl">
                    <a:srgbClr val="000000"/>
                  </a:outerShdw>
                </a:effectLst>
                <a:latin typeface="Gill Sans MT" panose="020B0502020104020203" pitchFamily="34" charset="0"/>
                <a:ea typeface="宋体" charset="-122"/>
              </a:rPr>
              <a:t>wastes </a:t>
            </a:r>
            <a:r>
              <a:rPr lang="en-US" altLang="zh-CN" sz="3600" b="0" dirty="0" smtClean="0">
                <a:solidFill>
                  <a:schemeClr val="tx2"/>
                </a:solidFill>
                <a:effectLst>
                  <a:outerShdw blurRad="38100" dist="38100" dir="2700000" algn="tl">
                    <a:srgbClr val="000000"/>
                  </a:outerShdw>
                </a:effectLst>
                <a:latin typeface="Gill Sans MT" panose="020B0502020104020203" pitchFamily="34" charset="0"/>
                <a:ea typeface="宋体" charset="-122"/>
              </a:rPr>
              <a:t>testing effort</a:t>
            </a:r>
          </a:p>
          <a:p>
            <a:pPr algn="ctr">
              <a:defRPr/>
            </a:pPr>
            <a:r>
              <a:rPr lang="en-US" altLang="zh-CN" sz="3200" b="0" dirty="0" smtClean="0">
                <a:solidFill>
                  <a:schemeClr val="tx2"/>
                </a:solidFill>
                <a:effectLst>
                  <a:outerShdw blurRad="38100" dist="38100" dir="2700000" algn="tl">
                    <a:srgbClr val="000000"/>
                  </a:outerShdw>
                </a:effectLst>
                <a:latin typeface="Gill Sans MT" panose="020B0502020104020203" pitchFamily="34" charset="0"/>
                <a:ea typeface="宋体" charset="-122"/>
              </a:rPr>
              <a:t>Penny wise, pound foolish</a:t>
            </a:r>
          </a:p>
        </p:txBody>
      </p:sp>
      <p:sp>
        <p:nvSpPr>
          <p:cNvPr id="7" name="Text Box 4"/>
          <p:cNvSpPr txBox="1">
            <a:spLocks noChangeArrowheads="1"/>
          </p:cNvSpPr>
          <p:nvPr/>
        </p:nvSpPr>
        <p:spPr bwMode="auto">
          <a:xfrm>
            <a:off x="240625" y="2849020"/>
            <a:ext cx="8662742" cy="1508105"/>
          </a:xfrm>
          <a:prstGeom prst="rect">
            <a:avLst/>
          </a:prstGeom>
          <a:gradFill flip="none" rotWithShape="1">
            <a:gsLst>
              <a:gs pos="15000">
                <a:schemeClr val="bg1">
                  <a:lumMod val="75000"/>
                </a:schemeClr>
              </a:gs>
              <a:gs pos="47000">
                <a:schemeClr val="bg1">
                  <a:lumMod val="60000"/>
                  <a:lumOff val="40000"/>
                </a:schemeClr>
              </a:gs>
              <a:gs pos="96000">
                <a:schemeClr val="bg1">
                  <a:lumMod val="75000"/>
                </a:schemeClr>
              </a:gs>
            </a:gsLst>
            <a:lin ang="5400000" scaled="0"/>
            <a:tileRect/>
          </a:gradFill>
          <a:ln w="19050">
            <a:solidFill>
              <a:schemeClr val="tx2"/>
            </a:solidFill>
            <a:miter lim="800000"/>
            <a:headEnd type="none" w="sm" len="sm"/>
            <a:tailEnd type="none" w="sm" len="sm"/>
          </a:ln>
          <a:effectLst/>
        </p:spPr>
        <p:txBody>
          <a:bodyPr wrap="square">
            <a:spAutoFit/>
          </a:bodyPr>
          <a:lstStyle/>
          <a:p>
            <a:pPr algn="ctr">
              <a:defRPr/>
            </a:pPr>
            <a:r>
              <a:rPr lang="en-US" altLang="zh-CN" sz="3600" b="0" dirty="0" smtClean="0">
                <a:solidFill>
                  <a:schemeClr val="tx2"/>
                </a:solidFill>
                <a:effectLst>
                  <a:outerShdw blurRad="38100" dist="38100" dir="2700000" algn="tl">
                    <a:srgbClr val="000000"/>
                  </a:outerShdw>
                </a:effectLst>
                <a:latin typeface="Gill Sans MT" panose="020B0502020104020203" pitchFamily="34" charset="0"/>
                <a:ea typeface="宋体" charset="-122"/>
              </a:rPr>
              <a:t>We should check </a:t>
            </a:r>
            <a:r>
              <a:rPr lang="en-US" altLang="zh-CN" sz="3600" b="0" dirty="0" smtClean="0">
                <a:solidFill>
                  <a:srgbClr val="FFFF00"/>
                </a:solidFill>
                <a:effectLst>
                  <a:outerShdw blurRad="38100" dist="38100" dir="2700000" algn="tl">
                    <a:srgbClr val="000000"/>
                  </a:outerShdw>
                </a:effectLst>
                <a:latin typeface="Gill Sans MT" panose="020B0502020104020203" pitchFamily="34" charset="0"/>
                <a:ea typeface="宋体" charset="-122"/>
              </a:rPr>
              <a:t>state invariants </a:t>
            </a:r>
            <a:r>
              <a:rPr lang="en-US" altLang="zh-CN" sz="3600" b="0" dirty="0" smtClean="0">
                <a:solidFill>
                  <a:schemeClr val="tx2"/>
                </a:solidFill>
                <a:effectLst>
                  <a:outerShdw blurRad="38100" dist="38100" dir="2700000" algn="tl">
                    <a:srgbClr val="000000"/>
                  </a:outerShdw>
                </a:effectLst>
                <a:latin typeface="Gill Sans MT" panose="020B0502020104020203" pitchFamily="34" charset="0"/>
                <a:ea typeface="宋体" charset="-122"/>
              </a:rPr>
              <a:t>(SIOS)</a:t>
            </a:r>
          </a:p>
          <a:p>
            <a:pPr marL="571500" indent="-571500">
              <a:buFont typeface="Arial" panose="020B0604020202020204" pitchFamily="34" charset="0"/>
              <a:buChar char="•"/>
              <a:defRPr/>
            </a:pPr>
            <a:r>
              <a:rPr lang="en-US" altLang="zh-CN" sz="2800" b="0" dirty="0" smtClean="0">
                <a:solidFill>
                  <a:schemeClr val="tx2"/>
                </a:solidFill>
                <a:effectLst>
                  <a:outerShdw blurRad="38100" dist="38100" dir="2700000" algn="tl">
                    <a:srgbClr val="000000"/>
                  </a:outerShdw>
                </a:effectLst>
                <a:latin typeface="Gill Sans MT" panose="020B0502020104020203" pitchFamily="34" charset="0"/>
                <a:ea typeface="宋体" charset="-122"/>
              </a:rPr>
              <a:t>Only one check needed</a:t>
            </a:r>
          </a:p>
          <a:p>
            <a:pPr marL="571500" indent="-571500">
              <a:buFont typeface="Arial" panose="020B0604020202020204" pitchFamily="34" charset="0"/>
              <a:buChar char="•"/>
              <a:defRPr/>
            </a:pPr>
            <a:r>
              <a:rPr lang="en-US" altLang="zh-CN" sz="2800" b="0" dirty="0" smtClean="0">
                <a:solidFill>
                  <a:schemeClr val="tx2"/>
                </a:solidFill>
                <a:effectLst>
                  <a:outerShdw blurRad="38100" dist="38100" dir="2700000" algn="tl">
                    <a:srgbClr val="000000"/>
                  </a:outerShdw>
                </a:effectLst>
                <a:latin typeface="Gill Sans MT" panose="020B0502020104020203" pitchFamily="34" charset="0"/>
                <a:ea typeface="宋体" charset="-122"/>
              </a:rPr>
              <a:t>Can be partially derived automatically from the model</a:t>
            </a:r>
          </a:p>
        </p:txBody>
      </p:sp>
      <p:sp>
        <p:nvSpPr>
          <p:cNvPr id="8" name="TextBox 7"/>
          <p:cNvSpPr txBox="1"/>
          <p:nvPr/>
        </p:nvSpPr>
        <p:spPr>
          <a:xfrm>
            <a:off x="5917246" y="6305490"/>
            <a:ext cx="2921954" cy="400110"/>
          </a:xfrm>
          <a:prstGeom prst="rect">
            <a:avLst/>
          </a:prstGeom>
          <a:noFill/>
        </p:spPr>
        <p:txBody>
          <a:bodyPr wrap="none" rtlCol="0">
            <a:spAutoFit/>
          </a:bodyPr>
          <a:lstStyle/>
          <a:p>
            <a:r>
              <a:rPr lang="en-US" sz="2000" b="0" dirty="0" smtClean="0">
                <a:latin typeface="Gill Sans MT" panose="020B0502020104020203" pitchFamily="34" charset="0"/>
              </a:rPr>
              <a:t>Joint work with Dr. Nan Li</a:t>
            </a:r>
            <a:endParaRPr lang="en-US" sz="2000" b="0" dirty="0">
              <a:latin typeface="Gill Sans MT" panose="020B0502020104020203" pitchFamily="34" charset="0"/>
            </a:endParaRPr>
          </a:p>
        </p:txBody>
      </p:sp>
      <p:sp>
        <p:nvSpPr>
          <p:cNvPr id="5" name="Date Placeholder 4"/>
          <p:cNvSpPr>
            <a:spLocks noGrp="1"/>
          </p:cNvSpPr>
          <p:nvPr>
            <p:ph type="dt" sz="half" idx="10"/>
          </p:nvPr>
        </p:nvSpPr>
        <p:spPr/>
        <p:txBody>
          <a:bodyPr/>
          <a:lstStyle/>
          <a:p>
            <a:pPr>
              <a:defRPr/>
            </a:pPr>
            <a:r>
              <a:rPr lang="en-US" smtClean="0"/>
              <a:t>CS 700 September 2018</a:t>
            </a:r>
            <a:endParaRPr lang="en-US"/>
          </a:p>
        </p:txBody>
      </p:sp>
      <p:sp>
        <p:nvSpPr>
          <p:cNvPr id="9" name="Text Box 4"/>
          <p:cNvSpPr txBox="1">
            <a:spLocks noChangeArrowheads="1"/>
          </p:cNvSpPr>
          <p:nvPr/>
        </p:nvSpPr>
        <p:spPr bwMode="auto">
          <a:xfrm>
            <a:off x="457200" y="4971871"/>
            <a:ext cx="8229601" cy="1200329"/>
          </a:xfrm>
          <a:prstGeom prst="rect">
            <a:avLst/>
          </a:prstGeom>
          <a:gradFill flip="none" rotWithShape="1">
            <a:gsLst>
              <a:gs pos="15000">
                <a:schemeClr val="bg1">
                  <a:lumMod val="75000"/>
                </a:schemeClr>
              </a:gs>
              <a:gs pos="47000">
                <a:schemeClr val="bg1">
                  <a:lumMod val="60000"/>
                  <a:lumOff val="40000"/>
                </a:schemeClr>
              </a:gs>
              <a:gs pos="96000">
                <a:schemeClr val="bg1">
                  <a:lumMod val="75000"/>
                </a:schemeClr>
              </a:gs>
            </a:gsLst>
            <a:lin ang="5400000" scaled="0"/>
            <a:tileRect/>
          </a:gradFill>
          <a:ln w="19050">
            <a:solidFill>
              <a:schemeClr val="tx2"/>
            </a:solidFill>
            <a:miter lim="800000"/>
            <a:headEnd type="none" w="sm" len="sm"/>
            <a:tailEnd type="none" w="sm" len="sm"/>
          </a:ln>
          <a:effectLst/>
        </p:spPr>
        <p:txBody>
          <a:bodyPr wrap="square">
            <a:spAutoFit/>
          </a:bodyPr>
          <a:lstStyle/>
          <a:p>
            <a:pPr algn="ctr">
              <a:defRPr/>
            </a:pPr>
            <a:r>
              <a:rPr lang="en-US" altLang="zh-CN" sz="3600" b="0" dirty="0" smtClean="0">
                <a:solidFill>
                  <a:schemeClr val="tx2"/>
                </a:solidFill>
                <a:effectLst>
                  <a:outerShdw blurRad="38100" dist="38100" dir="2700000" algn="tl">
                    <a:srgbClr val="000000"/>
                  </a:outerShdw>
                </a:effectLst>
                <a:latin typeface="Gill Sans MT" panose="020B0502020104020203" pitchFamily="34" charset="0"/>
                <a:ea typeface="宋体" charset="-122"/>
              </a:rPr>
              <a:t>A lot of JUnit test assertions are broken—they do not check the right thing</a:t>
            </a:r>
            <a:endParaRPr lang="en-US" altLang="zh-CN" sz="2800" b="0" dirty="0" smtClean="0">
              <a:solidFill>
                <a:schemeClr val="tx2"/>
              </a:solidFill>
              <a:effectLst>
                <a:outerShdw blurRad="38100" dist="38100" dir="2700000" algn="tl">
                  <a:srgbClr val="000000"/>
                </a:outerShdw>
              </a:effectLst>
              <a:latin typeface="Gill Sans MT" panose="020B0502020104020203" pitchFamily="34" charset="0"/>
              <a:ea typeface="宋体" charset="-122"/>
            </a:endParaRPr>
          </a:p>
        </p:txBody>
      </p:sp>
    </p:spTree>
    <p:extLst>
      <p:ext uri="{BB962C8B-B14F-4D97-AF65-F5344CB8AC3E}">
        <p14:creationId xmlns:p14="http://schemas.microsoft.com/office/powerpoint/2010/main" val="2789697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1000"/>
                                        <p:tgtEl>
                                          <p:spTgt spid="7"/>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1000"/>
                                        <p:tgtEl>
                                          <p:spTgt spid="9"/>
                                        </p:tgtEl>
                                      </p:cBhvr>
                                    </p:animEffec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7924800" cy="1691105"/>
          </a:xfrm>
        </p:spPr>
        <p:txBody>
          <a:bodyPr/>
          <a:lstStyle/>
          <a:p>
            <a:r>
              <a:rPr lang="en-US" dirty="0" smtClean="0"/>
              <a:t>Current research—smart </a:t>
            </a:r>
            <a:r>
              <a:rPr lang="en-US" dirty="0" smtClean="0"/>
              <a:t>tests</a:t>
            </a:r>
            <a:br>
              <a:rPr lang="en-US" dirty="0" smtClean="0"/>
            </a:br>
            <a:r>
              <a:rPr lang="en-US" sz="3200" dirty="0" smtClean="0"/>
              <a:t>Old style tests</a:t>
            </a:r>
            <a:endParaRPr lang="en-US" dirty="0"/>
          </a:p>
        </p:txBody>
      </p:sp>
      <p:sp>
        <p:nvSpPr>
          <p:cNvPr id="5" name="Footer Placeholder 4"/>
          <p:cNvSpPr>
            <a:spLocks noGrp="1"/>
          </p:cNvSpPr>
          <p:nvPr>
            <p:ph type="ftr" sz="quarter" idx="11"/>
          </p:nvPr>
        </p:nvSpPr>
        <p:spPr/>
        <p:txBody>
          <a:bodyPr/>
          <a:lstStyle/>
          <a:p>
            <a:pPr>
              <a:defRPr/>
            </a:pPr>
            <a:r>
              <a:rPr lang="en-US" smtClean="0"/>
              <a:t>Jeff Offutt</a:t>
            </a:r>
            <a:endParaRPr lang="en-US"/>
          </a:p>
        </p:txBody>
      </p:sp>
      <p:sp>
        <p:nvSpPr>
          <p:cNvPr id="6" name="Slide Number Placeholder 5"/>
          <p:cNvSpPr>
            <a:spLocks noGrp="1"/>
          </p:cNvSpPr>
          <p:nvPr>
            <p:ph type="sldNum" sz="quarter" idx="12"/>
          </p:nvPr>
        </p:nvSpPr>
        <p:spPr/>
        <p:txBody>
          <a:bodyPr/>
          <a:lstStyle/>
          <a:p>
            <a:pPr>
              <a:defRPr/>
            </a:pPr>
            <a:fld id="{4DB757DC-6909-4280-84B1-498D8079813D}" type="slidenum">
              <a:rPr lang="en-US" smtClean="0"/>
              <a:pPr>
                <a:defRPr/>
              </a:pPr>
              <a:t>11</a:t>
            </a:fld>
            <a:endParaRPr lang="en-US"/>
          </a:p>
        </p:txBody>
      </p:sp>
      <p:sp>
        <p:nvSpPr>
          <p:cNvPr id="7" name="Content Placeholder 6"/>
          <p:cNvSpPr>
            <a:spLocks noGrp="1"/>
          </p:cNvSpPr>
          <p:nvPr>
            <p:ph idx="1"/>
          </p:nvPr>
        </p:nvSpPr>
        <p:spPr>
          <a:xfrm>
            <a:off x="76200" y="1371600"/>
            <a:ext cx="8991600" cy="5181600"/>
          </a:xfrm>
        </p:spPr>
        <p:txBody>
          <a:bodyPr/>
          <a:lstStyle/>
          <a:p>
            <a:pPr>
              <a:buClrTx/>
              <a:buFont typeface="Arial" panose="020B0604020202020204" pitchFamily="34" charset="0"/>
              <a:buChar char="•"/>
            </a:pPr>
            <a:r>
              <a:rPr lang="en-US" dirty="0" smtClean="0">
                <a:solidFill>
                  <a:srgbClr val="FFFF00"/>
                </a:solidFill>
              </a:rPr>
              <a:t>Values</a:t>
            </a:r>
            <a:r>
              <a:rPr lang="en-US" dirty="0" smtClean="0"/>
              <a:t> invented by humans</a:t>
            </a:r>
          </a:p>
          <a:p>
            <a:pPr>
              <a:buClrTx/>
              <a:buFont typeface="Arial" panose="020B0604020202020204" pitchFamily="34" charset="0"/>
              <a:buChar char="•"/>
            </a:pPr>
            <a:r>
              <a:rPr lang="en-US" dirty="0" smtClean="0">
                <a:solidFill>
                  <a:srgbClr val="FFFF00"/>
                </a:solidFill>
              </a:rPr>
              <a:t>Scripts</a:t>
            </a:r>
            <a:r>
              <a:rPr lang="en-US" dirty="0" smtClean="0"/>
              <a:t> were pieces of paper with steps</a:t>
            </a:r>
          </a:p>
          <a:p>
            <a:pPr lvl="1">
              <a:buFont typeface="Arial" panose="020B0604020202020204" pitchFamily="34" charset="0"/>
              <a:buChar char="•"/>
            </a:pPr>
            <a:r>
              <a:rPr lang="en-US" dirty="0" smtClean="0"/>
              <a:t>Turn on computer</a:t>
            </a:r>
          </a:p>
          <a:p>
            <a:pPr lvl="1">
              <a:buFont typeface="Arial" panose="020B0604020202020204" pitchFamily="34" charset="0"/>
              <a:buChar char="•"/>
            </a:pPr>
            <a:r>
              <a:rPr lang="en-US" dirty="0" smtClean="0"/>
              <a:t>Type : “</a:t>
            </a:r>
            <a:r>
              <a:rPr lang="en-US" i="1" dirty="0" smtClean="0"/>
              <a:t>Run </a:t>
            </a:r>
            <a:r>
              <a:rPr lang="en-US" i="1" dirty="0" err="1" smtClean="0"/>
              <a:t>myProgram</a:t>
            </a:r>
            <a:r>
              <a:rPr lang="en-US" dirty="0" smtClean="0"/>
              <a:t>”</a:t>
            </a:r>
          </a:p>
          <a:p>
            <a:pPr lvl="1">
              <a:buFont typeface="Arial" panose="020B0604020202020204" pitchFamily="34" charset="0"/>
              <a:buChar char="•"/>
            </a:pPr>
            <a:r>
              <a:rPr lang="en-US" dirty="0" smtClean="0"/>
              <a:t>Enter name : “</a:t>
            </a:r>
            <a:r>
              <a:rPr lang="en-US" i="1" dirty="0" smtClean="0"/>
              <a:t>George P. </a:t>
            </a:r>
            <a:r>
              <a:rPr lang="en-US" i="1" dirty="0" err="1" smtClean="0"/>
              <a:t>Burdell</a:t>
            </a:r>
            <a:r>
              <a:rPr lang="en-US" dirty="0" smtClean="0"/>
              <a:t>”</a:t>
            </a:r>
          </a:p>
          <a:p>
            <a:pPr lvl="1">
              <a:buFont typeface="Arial" panose="020B0604020202020204" pitchFamily="34" charset="0"/>
              <a:buChar char="•"/>
            </a:pPr>
            <a:r>
              <a:rPr lang="en-US" dirty="0" smtClean="0"/>
              <a:t>Enter age : “</a:t>
            </a:r>
            <a:r>
              <a:rPr lang="en-US" i="1" dirty="0" smtClean="0"/>
              <a:t>-25</a:t>
            </a:r>
            <a:r>
              <a:rPr lang="en-US" dirty="0" smtClean="0"/>
              <a:t>”</a:t>
            </a:r>
          </a:p>
          <a:p>
            <a:pPr>
              <a:buClrTx/>
              <a:buFont typeface="Arial" panose="020B0604020202020204" pitchFamily="34" charset="0"/>
              <a:buChar char="•"/>
            </a:pPr>
            <a:r>
              <a:rPr lang="en-US" dirty="0" smtClean="0"/>
              <a:t>Simple </a:t>
            </a:r>
            <a:r>
              <a:rPr lang="en-US" dirty="0" smtClean="0">
                <a:solidFill>
                  <a:srgbClr val="FFFF00"/>
                </a:solidFill>
              </a:rPr>
              <a:t>directions</a:t>
            </a:r>
            <a:r>
              <a:rPr lang="en-US" dirty="0" smtClean="0"/>
              <a:t> to humans</a:t>
            </a:r>
            <a:endParaRPr lang="en-US" dirty="0"/>
          </a:p>
        </p:txBody>
      </p:sp>
      <p:sp>
        <p:nvSpPr>
          <p:cNvPr id="8" name="Rounded Rectangle 7"/>
          <p:cNvSpPr/>
          <p:nvPr/>
        </p:nvSpPr>
        <p:spPr bwMode="auto">
          <a:xfrm>
            <a:off x="6743700" y="1524000"/>
            <a:ext cx="1447800" cy="457200"/>
          </a:xfrm>
          <a:prstGeom prst="roundRect">
            <a:avLst/>
          </a:prstGeom>
          <a:solidFill>
            <a:schemeClr val="accent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Gill Sans MT" panose="020B0502020104020203" pitchFamily="34" charset="0"/>
                <a:cs typeface="Arial" charset="0"/>
              </a:rPr>
              <a:t>Slow!</a:t>
            </a:r>
          </a:p>
        </p:txBody>
      </p:sp>
      <p:sp>
        <p:nvSpPr>
          <p:cNvPr id="11" name="Rounded Rectangle 10"/>
          <p:cNvSpPr/>
          <p:nvPr/>
        </p:nvSpPr>
        <p:spPr bwMode="auto">
          <a:xfrm>
            <a:off x="6743700" y="2376905"/>
            <a:ext cx="1447800" cy="930442"/>
          </a:xfrm>
          <a:prstGeom prst="roundRect">
            <a:avLst/>
          </a:prstGeom>
          <a:solidFill>
            <a:schemeClr val="accent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Gill Sans MT" panose="020B0502020104020203" pitchFamily="34" charset="0"/>
                <a:cs typeface="Arial" charset="0"/>
              </a:rPr>
              <a:t>Error prone!</a:t>
            </a:r>
          </a:p>
        </p:txBody>
      </p:sp>
      <p:sp>
        <p:nvSpPr>
          <p:cNvPr id="12" name="Rounded Rectangle 11"/>
          <p:cNvSpPr/>
          <p:nvPr/>
        </p:nvSpPr>
        <p:spPr bwMode="auto">
          <a:xfrm>
            <a:off x="6362700" y="3703052"/>
            <a:ext cx="2209800" cy="930442"/>
          </a:xfrm>
          <a:prstGeom prst="roundRect">
            <a:avLst/>
          </a:prstGeom>
          <a:solidFill>
            <a:schemeClr val="accent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Gill Sans MT" panose="020B0502020104020203" pitchFamily="34" charset="0"/>
                <a:cs typeface="Arial" charset="0"/>
              </a:rPr>
              <a:t>Limited repeatability!</a:t>
            </a:r>
          </a:p>
        </p:txBody>
      </p:sp>
      <p:sp>
        <p:nvSpPr>
          <p:cNvPr id="13" name="Rounded Rectangle 12"/>
          <p:cNvSpPr/>
          <p:nvPr/>
        </p:nvSpPr>
        <p:spPr bwMode="auto">
          <a:xfrm>
            <a:off x="6019800" y="5029200"/>
            <a:ext cx="2895600" cy="1371600"/>
          </a:xfrm>
          <a:prstGeom prst="roundRect">
            <a:avLst/>
          </a:prstGeom>
          <a:solidFill>
            <a:schemeClr val="accent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Gill Sans MT" panose="020B0502020104020203" pitchFamily="34" charset="0"/>
                <a:cs typeface="Arial" charset="0"/>
              </a:rPr>
              <a:t>Almost impossible to use test criteria</a:t>
            </a:r>
          </a:p>
        </p:txBody>
      </p:sp>
      <p:sp>
        <p:nvSpPr>
          <p:cNvPr id="14" name="Rounded Rectangle 13"/>
          <p:cNvSpPr/>
          <p:nvPr/>
        </p:nvSpPr>
        <p:spPr bwMode="auto">
          <a:xfrm>
            <a:off x="381000" y="4953000"/>
            <a:ext cx="5079332" cy="1219200"/>
          </a:xfrm>
          <a:prstGeom prst="roundRect">
            <a:avLst/>
          </a:prstGeom>
          <a:solidFill>
            <a:schemeClr val="accent1"/>
          </a:solidFill>
          <a:ln w="57150" cap="flat" cmpd="sng" algn="ctr">
            <a:solidFill>
              <a:srgbClr val="CC0099"/>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b="0" dirty="0" smtClean="0">
                <a:latin typeface="Gill Sans MT" panose="020B0502020104020203" pitchFamily="34" charset="0"/>
                <a:cs typeface="Arial" charset="0"/>
              </a:rPr>
              <a:t>These tests are as </a:t>
            </a:r>
            <a:r>
              <a:rPr lang="en-US" sz="3600" b="0" dirty="0" smtClean="0">
                <a:solidFill>
                  <a:srgbClr val="FFFF00"/>
                </a:solidFill>
                <a:latin typeface="Gill Sans MT" panose="020B0502020104020203" pitchFamily="34" charset="0"/>
                <a:cs typeface="Arial" charset="0"/>
              </a:rPr>
              <a:t>dumb</a:t>
            </a:r>
            <a:r>
              <a:rPr lang="en-US" sz="3600" b="0" dirty="0" smtClean="0">
                <a:latin typeface="Gill Sans MT" panose="020B0502020104020203" pitchFamily="34" charset="0"/>
                <a:cs typeface="Arial" charset="0"/>
              </a:rPr>
              <a:t> as single-cell organisms !!</a:t>
            </a:r>
            <a:endParaRPr kumimoji="0" lang="en-US" sz="3600" b="0" i="0" u="none" strike="noStrike" cap="none" normalizeH="0" baseline="0" dirty="0" smtClean="0">
              <a:ln>
                <a:noFill/>
              </a:ln>
              <a:solidFill>
                <a:schemeClr val="tx1"/>
              </a:solidFill>
              <a:effectLst/>
              <a:latin typeface="Gill Sans MT" panose="020B0502020104020203" pitchFamily="34" charset="0"/>
              <a:cs typeface="Arial" charset="0"/>
            </a:endParaRPr>
          </a:p>
        </p:txBody>
      </p:sp>
      <p:sp>
        <p:nvSpPr>
          <p:cNvPr id="3" name="Date Placeholder 2"/>
          <p:cNvSpPr>
            <a:spLocks noGrp="1"/>
          </p:cNvSpPr>
          <p:nvPr>
            <p:ph type="dt" sz="half" idx="10"/>
          </p:nvPr>
        </p:nvSpPr>
        <p:spPr/>
        <p:txBody>
          <a:bodyPr/>
          <a:lstStyle/>
          <a:p>
            <a:pPr>
              <a:defRPr/>
            </a:pPr>
            <a:r>
              <a:rPr lang="en-US" smtClean="0"/>
              <a:t>CS 700 September 2018</a:t>
            </a:r>
            <a:endParaRPr lang="en-US" dirty="0"/>
          </a:p>
        </p:txBody>
      </p:sp>
    </p:spTree>
    <p:extLst>
      <p:ext uri="{BB962C8B-B14F-4D97-AF65-F5344CB8AC3E}">
        <p14:creationId xmlns:p14="http://schemas.microsoft.com/office/powerpoint/2010/main" val="267846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4500"/>
                            </p:stCondLst>
                            <p:childTnLst>
                              <p:par>
                                <p:cTn id="13" presetID="10" presetClass="entr" presetSubtype="0"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par>
                          <p:cTn id="16" fill="hold">
                            <p:stCondLst>
                              <p:cond delay="7000"/>
                            </p:stCondLst>
                            <p:childTnLst>
                              <p:par>
                                <p:cTn id="17" presetID="10"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childTnLst>
                          </p:cTn>
                        </p:par>
                        <p:par>
                          <p:cTn id="20" fill="hold">
                            <p:stCondLst>
                              <p:cond delay="95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dumb tests</a:t>
            </a:r>
            <a:endParaRPr lang="en-US" dirty="0"/>
          </a:p>
        </p:txBody>
      </p:sp>
      <p:sp>
        <p:nvSpPr>
          <p:cNvPr id="3" name="Content Placeholder 2"/>
          <p:cNvSpPr>
            <a:spLocks noGrp="1"/>
          </p:cNvSpPr>
          <p:nvPr>
            <p:ph idx="1"/>
          </p:nvPr>
        </p:nvSpPr>
        <p:spPr/>
        <p:txBody>
          <a:bodyPr/>
          <a:lstStyle/>
          <a:p>
            <a:pPr>
              <a:buClrTx/>
              <a:buFont typeface="Arial" panose="020B0604020202020204" pitchFamily="34" charset="0"/>
              <a:buChar char="•"/>
            </a:pPr>
            <a:r>
              <a:rPr lang="en-US" dirty="0" smtClean="0"/>
              <a:t>Test </a:t>
            </a:r>
            <a:r>
              <a:rPr lang="en-US" dirty="0" smtClean="0">
                <a:solidFill>
                  <a:srgbClr val="FFFF00"/>
                </a:solidFill>
              </a:rPr>
              <a:t>values</a:t>
            </a:r>
          </a:p>
          <a:p>
            <a:pPr lvl="1">
              <a:buFont typeface="Arial" panose="020B0604020202020204" pitchFamily="34" charset="0"/>
              <a:buChar char="•"/>
            </a:pPr>
            <a:r>
              <a:rPr lang="en-US" dirty="0" smtClean="0"/>
              <a:t>Created by a mix of humans and test data generators</a:t>
            </a:r>
          </a:p>
          <a:p>
            <a:pPr lvl="1">
              <a:buFont typeface="Arial" panose="020B0604020202020204" pitchFamily="34" charset="0"/>
              <a:buChar char="•"/>
            </a:pPr>
            <a:r>
              <a:rPr lang="en-US" dirty="0" smtClean="0"/>
              <a:t>Satisfy well-documented goals, test criteria, or specialized domain needs</a:t>
            </a:r>
          </a:p>
          <a:p>
            <a:pPr>
              <a:buClrTx/>
              <a:buFont typeface="Arial" panose="020B0604020202020204" pitchFamily="34" charset="0"/>
              <a:buChar char="•"/>
            </a:pPr>
            <a:r>
              <a:rPr lang="en-US" dirty="0" smtClean="0"/>
              <a:t>Integrated into </a:t>
            </a:r>
            <a:r>
              <a:rPr lang="en-US" dirty="0" smtClean="0">
                <a:solidFill>
                  <a:srgbClr val="FFFF00"/>
                </a:solidFill>
              </a:rPr>
              <a:t>automated test scripts</a:t>
            </a:r>
            <a:r>
              <a:rPr lang="en-US" dirty="0" smtClean="0"/>
              <a:t> (</a:t>
            </a:r>
            <a:r>
              <a:rPr lang="en-US" dirty="0" err="1" smtClean="0"/>
              <a:t>eg</a:t>
            </a:r>
            <a:r>
              <a:rPr lang="en-US" dirty="0" smtClean="0"/>
              <a:t>, JUnit)</a:t>
            </a:r>
          </a:p>
          <a:p>
            <a:pPr>
              <a:buClrTx/>
              <a:buFont typeface="Arial" panose="020B0604020202020204" pitchFamily="34" charset="0"/>
              <a:buChar char="•"/>
            </a:pPr>
            <a:r>
              <a:rPr lang="en-US" dirty="0" smtClean="0"/>
              <a:t>Includes a small amount of brain power … these tests know what </a:t>
            </a:r>
            <a:r>
              <a:rPr lang="en-US" dirty="0" smtClean="0">
                <a:solidFill>
                  <a:srgbClr val="FFFF00"/>
                </a:solidFill>
              </a:rPr>
              <a:t>results to expect</a:t>
            </a:r>
            <a:r>
              <a:rPr lang="en-US" dirty="0" smtClean="0"/>
              <a:t> (</a:t>
            </a:r>
            <a:r>
              <a:rPr lang="en-US" dirty="0" err="1" smtClean="0"/>
              <a:t>eg</a:t>
            </a:r>
            <a:r>
              <a:rPr lang="en-US" dirty="0" smtClean="0"/>
              <a:t>, JUnit assertions)</a:t>
            </a:r>
          </a:p>
          <a:p>
            <a:pPr>
              <a:buClrTx/>
              <a:buFont typeface="Arial" panose="020B0604020202020204" pitchFamily="34" charset="0"/>
              <a:buChar char="•"/>
            </a:pPr>
            <a:r>
              <a:rPr lang="en-US" dirty="0" smtClean="0">
                <a:solidFill>
                  <a:srgbClr val="FFFF00"/>
                </a:solidFill>
              </a:rPr>
              <a:t>Fast</a:t>
            </a:r>
            <a:r>
              <a:rPr lang="en-US" dirty="0" smtClean="0"/>
              <a:t> … </a:t>
            </a:r>
            <a:r>
              <a:rPr lang="en-US" dirty="0" smtClean="0">
                <a:solidFill>
                  <a:srgbClr val="FFFF00"/>
                </a:solidFill>
              </a:rPr>
              <a:t>repeatable</a:t>
            </a:r>
            <a:r>
              <a:rPr lang="en-US" dirty="0" smtClean="0"/>
              <a:t> …</a:t>
            </a:r>
            <a:endParaRPr lang="en-US" dirty="0"/>
          </a:p>
        </p:txBody>
      </p:sp>
      <p:sp>
        <p:nvSpPr>
          <p:cNvPr id="5" name="Footer Placeholder 4"/>
          <p:cNvSpPr>
            <a:spLocks noGrp="1"/>
          </p:cNvSpPr>
          <p:nvPr>
            <p:ph type="ftr" sz="quarter" idx="11"/>
          </p:nvPr>
        </p:nvSpPr>
        <p:spPr/>
        <p:txBody>
          <a:bodyPr/>
          <a:lstStyle/>
          <a:p>
            <a:pPr>
              <a:defRPr/>
            </a:pPr>
            <a:r>
              <a:rPr lang="en-US" smtClean="0"/>
              <a:t>Jeff Offutt</a:t>
            </a:r>
            <a:endParaRPr lang="en-US"/>
          </a:p>
        </p:txBody>
      </p:sp>
      <p:sp>
        <p:nvSpPr>
          <p:cNvPr id="6" name="Slide Number Placeholder 5"/>
          <p:cNvSpPr>
            <a:spLocks noGrp="1"/>
          </p:cNvSpPr>
          <p:nvPr>
            <p:ph type="sldNum" sz="quarter" idx="12"/>
          </p:nvPr>
        </p:nvSpPr>
        <p:spPr/>
        <p:txBody>
          <a:bodyPr/>
          <a:lstStyle/>
          <a:p>
            <a:pPr>
              <a:defRPr/>
            </a:pPr>
            <a:fld id="{4DB757DC-6909-4280-84B1-498D8079813D}" type="slidenum">
              <a:rPr lang="en-US" smtClean="0"/>
              <a:pPr>
                <a:defRPr/>
              </a:pPr>
              <a:t>12</a:t>
            </a:fld>
            <a:endParaRPr lang="en-US"/>
          </a:p>
        </p:txBody>
      </p:sp>
      <p:sp>
        <p:nvSpPr>
          <p:cNvPr id="7" name="Rounded Rectangle 6"/>
          <p:cNvSpPr/>
          <p:nvPr/>
        </p:nvSpPr>
        <p:spPr bwMode="auto">
          <a:xfrm>
            <a:off x="1371600" y="4876800"/>
            <a:ext cx="6400800" cy="1143000"/>
          </a:xfrm>
          <a:prstGeom prst="roundRect">
            <a:avLst/>
          </a:prstGeom>
          <a:solidFill>
            <a:schemeClr val="accent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b="0" dirty="0" smtClean="0">
                <a:latin typeface="Gill Sans MT" panose="020B0502020104020203" pitchFamily="34" charset="0"/>
                <a:cs typeface="Arial" charset="0"/>
              </a:rPr>
              <a:t>These </a:t>
            </a:r>
            <a:r>
              <a:rPr lang="en-US" sz="3200" b="0" dirty="0" smtClean="0">
                <a:solidFill>
                  <a:srgbClr val="FFFF00"/>
                </a:solidFill>
                <a:latin typeface="Gill Sans MT" panose="020B0502020104020203" pitchFamily="34" charset="0"/>
                <a:cs typeface="Arial" charset="0"/>
              </a:rPr>
              <a:t>m</a:t>
            </a:r>
            <a:r>
              <a:rPr kumimoji="0" lang="en-US" sz="3200" b="0" i="0" u="none" strike="noStrike" cap="none" normalizeH="0" baseline="0" dirty="0" smtClean="0">
                <a:ln>
                  <a:noFill/>
                </a:ln>
                <a:solidFill>
                  <a:srgbClr val="FFFF00"/>
                </a:solidFill>
                <a:effectLst/>
                <a:latin typeface="Gill Sans MT" panose="020B0502020104020203" pitchFamily="34" charset="0"/>
                <a:cs typeface="Arial" charset="0"/>
              </a:rPr>
              <a:t>ulti-cellular</a:t>
            </a:r>
            <a:r>
              <a:rPr kumimoji="0" lang="en-US" sz="3200" b="0" i="0" u="none" strike="noStrike" cap="none" normalizeH="0" baseline="0" dirty="0" smtClean="0">
                <a:ln>
                  <a:noFill/>
                </a:ln>
                <a:solidFill>
                  <a:schemeClr val="tx1"/>
                </a:solidFill>
                <a:effectLst/>
                <a:latin typeface="Gill Sans MT" panose="020B0502020104020203" pitchFamily="34" charset="0"/>
                <a:cs typeface="Arial" charset="0"/>
              </a:rPr>
              <a:t> tests show the first signs of intelligence!</a:t>
            </a:r>
          </a:p>
        </p:txBody>
      </p:sp>
      <p:sp>
        <p:nvSpPr>
          <p:cNvPr id="4" name="Date Placeholder 3"/>
          <p:cNvSpPr>
            <a:spLocks noGrp="1"/>
          </p:cNvSpPr>
          <p:nvPr>
            <p:ph type="dt" sz="half" idx="10"/>
          </p:nvPr>
        </p:nvSpPr>
        <p:spPr/>
        <p:txBody>
          <a:bodyPr/>
          <a:lstStyle/>
          <a:p>
            <a:pPr>
              <a:defRPr/>
            </a:pPr>
            <a:r>
              <a:rPr lang="en-US" smtClean="0"/>
              <a:t>CS 700 September 2018</a:t>
            </a:r>
            <a:endParaRPr lang="en-US" dirty="0"/>
          </a:p>
        </p:txBody>
      </p:sp>
    </p:spTree>
    <p:extLst>
      <p:ext uri="{BB962C8B-B14F-4D97-AF65-F5344CB8AC3E}">
        <p14:creationId xmlns:p14="http://schemas.microsoft.com/office/powerpoint/2010/main" val="157817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Multicellular tests</a:t>
            </a:r>
            <a:endParaRPr lang="en-US" dirty="0"/>
          </a:p>
        </p:txBody>
      </p:sp>
      <p:sp>
        <p:nvSpPr>
          <p:cNvPr id="4" name="Footer Placeholder 3"/>
          <p:cNvSpPr>
            <a:spLocks noGrp="1"/>
          </p:cNvSpPr>
          <p:nvPr>
            <p:ph type="ftr" sz="quarter" idx="11"/>
          </p:nvPr>
        </p:nvSpPr>
        <p:spPr/>
        <p:txBody>
          <a:bodyPr/>
          <a:lstStyle/>
          <a:p>
            <a:pPr>
              <a:defRPr/>
            </a:pPr>
            <a:r>
              <a:rPr lang="en-US" smtClean="0"/>
              <a:t>Jeff Offutt</a:t>
            </a:r>
            <a:endParaRPr lang="en-US"/>
          </a:p>
        </p:txBody>
      </p:sp>
      <p:sp>
        <p:nvSpPr>
          <p:cNvPr id="5" name="Slide Number Placeholder 4"/>
          <p:cNvSpPr>
            <a:spLocks noGrp="1"/>
          </p:cNvSpPr>
          <p:nvPr>
            <p:ph type="sldNum" sz="quarter" idx="12"/>
          </p:nvPr>
        </p:nvSpPr>
        <p:spPr/>
        <p:txBody>
          <a:bodyPr/>
          <a:lstStyle/>
          <a:p>
            <a:pPr>
              <a:defRPr/>
            </a:pPr>
            <a:fld id="{BC7FB2CC-0026-474A-8143-56756D8BC8D8}" type="slidenum">
              <a:rPr lang="en-US" smtClean="0"/>
              <a:pPr>
                <a:defRPr/>
              </a:pPr>
              <a:t>13</a:t>
            </a:fld>
            <a:endParaRPr lang="en-US"/>
          </a:p>
        </p:txBody>
      </p:sp>
      <p:grpSp>
        <p:nvGrpSpPr>
          <p:cNvPr id="19" name="Group 18"/>
          <p:cNvGrpSpPr/>
          <p:nvPr/>
        </p:nvGrpSpPr>
        <p:grpSpPr>
          <a:xfrm>
            <a:off x="701842" y="1458970"/>
            <a:ext cx="3777916" cy="3867010"/>
            <a:chOff x="2177716" y="1114064"/>
            <a:chExt cx="3777916" cy="3867010"/>
          </a:xfrm>
        </p:grpSpPr>
        <p:grpSp>
          <p:nvGrpSpPr>
            <p:cNvPr id="11" name="Group 10"/>
            <p:cNvGrpSpPr/>
            <p:nvPr/>
          </p:nvGrpSpPr>
          <p:grpSpPr>
            <a:xfrm>
              <a:off x="2177716" y="1114064"/>
              <a:ext cx="3777916" cy="3867010"/>
              <a:chOff x="2177716" y="1114064"/>
              <a:chExt cx="3777916" cy="3867010"/>
            </a:xfrm>
          </p:grpSpPr>
          <p:sp>
            <p:nvSpPr>
              <p:cNvPr id="10" name="Freeform 9"/>
              <p:cNvSpPr/>
              <p:nvPr/>
            </p:nvSpPr>
            <p:spPr bwMode="auto">
              <a:xfrm>
                <a:off x="2177716" y="1114064"/>
                <a:ext cx="3777916" cy="3867010"/>
              </a:xfrm>
              <a:custGeom>
                <a:avLst/>
                <a:gdLst>
                  <a:gd name="connsiteX0" fmla="*/ 1540042 w 3777916"/>
                  <a:gd name="connsiteY0" fmla="*/ 40968 h 3867010"/>
                  <a:gd name="connsiteX1" fmla="*/ 1203158 w 3777916"/>
                  <a:gd name="connsiteY1" fmla="*/ 173315 h 3867010"/>
                  <a:gd name="connsiteX2" fmla="*/ 1046747 w 3777916"/>
                  <a:gd name="connsiteY2" fmla="*/ 233473 h 3867010"/>
                  <a:gd name="connsiteX3" fmla="*/ 974558 w 3777916"/>
                  <a:gd name="connsiteY3" fmla="*/ 257536 h 3867010"/>
                  <a:gd name="connsiteX4" fmla="*/ 938463 w 3777916"/>
                  <a:gd name="connsiteY4" fmla="*/ 269568 h 3867010"/>
                  <a:gd name="connsiteX5" fmla="*/ 878305 w 3777916"/>
                  <a:gd name="connsiteY5" fmla="*/ 281599 h 3867010"/>
                  <a:gd name="connsiteX6" fmla="*/ 842210 w 3777916"/>
                  <a:gd name="connsiteY6" fmla="*/ 293631 h 3867010"/>
                  <a:gd name="connsiteX7" fmla="*/ 794084 w 3777916"/>
                  <a:gd name="connsiteY7" fmla="*/ 305662 h 3867010"/>
                  <a:gd name="connsiteX8" fmla="*/ 685800 w 3777916"/>
                  <a:gd name="connsiteY8" fmla="*/ 341757 h 3867010"/>
                  <a:gd name="connsiteX9" fmla="*/ 613610 w 3777916"/>
                  <a:gd name="connsiteY9" fmla="*/ 365820 h 3867010"/>
                  <a:gd name="connsiteX10" fmla="*/ 577516 w 3777916"/>
                  <a:gd name="connsiteY10" fmla="*/ 377852 h 3867010"/>
                  <a:gd name="connsiteX11" fmla="*/ 517358 w 3777916"/>
                  <a:gd name="connsiteY11" fmla="*/ 425978 h 3867010"/>
                  <a:gd name="connsiteX12" fmla="*/ 469231 w 3777916"/>
                  <a:gd name="connsiteY12" fmla="*/ 438010 h 3867010"/>
                  <a:gd name="connsiteX13" fmla="*/ 433137 w 3777916"/>
                  <a:gd name="connsiteY13" fmla="*/ 450041 h 3867010"/>
                  <a:gd name="connsiteX14" fmla="*/ 324852 w 3777916"/>
                  <a:gd name="connsiteY14" fmla="*/ 510199 h 3867010"/>
                  <a:gd name="connsiteX15" fmla="*/ 276726 w 3777916"/>
                  <a:gd name="connsiteY15" fmla="*/ 582389 h 3867010"/>
                  <a:gd name="connsiteX16" fmla="*/ 252663 w 3777916"/>
                  <a:gd name="connsiteY16" fmla="*/ 630515 h 3867010"/>
                  <a:gd name="connsiteX17" fmla="*/ 216568 w 3777916"/>
                  <a:gd name="connsiteY17" fmla="*/ 666610 h 3867010"/>
                  <a:gd name="connsiteX18" fmla="*/ 168442 w 3777916"/>
                  <a:gd name="connsiteY18" fmla="*/ 774894 h 3867010"/>
                  <a:gd name="connsiteX19" fmla="*/ 144379 w 3777916"/>
                  <a:gd name="connsiteY19" fmla="*/ 810989 h 3867010"/>
                  <a:gd name="connsiteX20" fmla="*/ 96252 w 3777916"/>
                  <a:gd name="connsiteY20" fmla="*/ 883178 h 3867010"/>
                  <a:gd name="connsiteX21" fmla="*/ 96252 w 3777916"/>
                  <a:gd name="connsiteY21" fmla="*/ 1244125 h 3867010"/>
                  <a:gd name="connsiteX22" fmla="*/ 84221 w 3777916"/>
                  <a:gd name="connsiteY22" fmla="*/ 1448662 h 3867010"/>
                  <a:gd name="connsiteX23" fmla="*/ 36095 w 3777916"/>
                  <a:gd name="connsiteY23" fmla="*/ 1520852 h 3867010"/>
                  <a:gd name="connsiteX24" fmla="*/ 24063 w 3777916"/>
                  <a:gd name="connsiteY24" fmla="*/ 1581010 h 3867010"/>
                  <a:gd name="connsiteX25" fmla="*/ 0 w 3777916"/>
                  <a:gd name="connsiteY25" fmla="*/ 1749452 h 3867010"/>
                  <a:gd name="connsiteX26" fmla="*/ 24063 w 3777916"/>
                  <a:gd name="connsiteY26" fmla="*/ 2050241 h 3867010"/>
                  <a:gd name="connsiteX27" fmla="*/ 36095 w 3777916"/>
                  <a:gd name="connsiteY27" fmla="*/ 2086336 h 3867010"/>
                  <a:gd name="connsiteX28" fmla="*/ 84221 w 3777916"/>
                  <a:gd name="connsiteY28" fmla="*/ 2158525 h 3867010"/>
                  <a:gd name="connsiteX29" fmla="*/ 132347 w 3777916"/>
                  <a:gd name="connsiteY29" fmla="*/ 2290873 h 3867010"/>
                  <a:gd name="connsiteX30" fmla="*/ 144379 w 3777916"/>
                  <a:gd name="connsiteY30" fmla="*/ 2326968 h 3867010"/>
                  <a:gd name="connsiteX31" fmla="*/ 252663 w 3777916"/>
                  <a:gd name="connsiteY31" fmla="*/ 2423220 h 3867010"/>
                  <a:gd name="connsiteX32" fmla="*/ 300789 w 3777916"/>
                  <a:gd name="connsiteY32" fmla="*/ 2495410 h 3867010"/>
                  <a:gd name="connsiteX33" fmla="*/ 348916 w 3777916"/>
                  <a:gd name="connsiteY33" fmla="*/ 2555568 h 3867010"/>
                  <a:gd name="connsiteX34" fmla="*/ 372979 w 3777916"/>
                  <a:gd name="connsiteY34" fmla="*/ 2639789 h 3867010"/>
                  <a:gd name="connsiteX35" fmla="*/ 397042 w 3777916"/>
                  <a:gd name="connsiteY35" fmla="*/ 2724010 h 3867010"/>
                  <a:gd name="connsiteX36" fmla="*/ 433137 w 3777916"/>
                  <a:gd name="connsiteY36" fmla="*/ 2772136 h 3867010"/>
                  <a:gd name="connsiteX37" fmla="*/ 457200 w 3777916"/>
                  <a:gd name="connsiteY37" fmla="*/ 2808231 h 3867010"/>
                  <a:gd name="connsiteX38" fmla="*/ 553452 w 3777916"/>
                  <a:gd name="connsiteY38" fmla="*/ 2892452 h 3867010"/>
                  <a:gd name="connsiteX39" fmla="*/ 565484 w 3777916"/>
                  <a:gd name="connsiteY39" fmla="*/ 2928547 h 3867010"/>
                  <a:gd name="connsiteX40" fmla="*/ 577516 w 3777916"/>
                  <a:gd name="connsiteY40" fmla="*/ 2988704 h 3867010"/>
                  <a:gd name="connsiteX41" fmla="*/ 613610 w 3777916"/>
                  <a:gd name="connsiteY41" fmla="*/ 3036831 h 3867010"/>
                  <a:gd name="connsiteX42" fmla="*/ 625642 w 3777916"/>
                  <a:gd name="connsiteY42" fmla="*/ 3084957 h 3867010"/>
                  <a:gd name="connsiteX43" fmla="*/ 697831 w 3777916"/>
                  <a:gd name="connsiteY43" fmla="*/ 3205273 h 3867010"/>
                  <a:gd name="connsiteX44" fmla="*/ 721895 w 3777916"/>
                  <a:gd name="connsiteY44" fmla="*/ 3253399 h 3867010"/>
                  <a:gd name="connsiteX45" fmla="*/ 854242 w 3777916"/>
                  <a:gd name="connsiteY45" fmla="*/ 3373715 h 3867010"/>
                  <a:gd name="connsiteX46" fmla="*/ 914400 w 3777916"/>
                  <a:gd name="connsiteY46" fmla="*/ 3445904 h 3867010"/>
                  <a:gd name="connsiteX47" fmla="*/ 998621 w 3777916"/>
                  <a:gd name="connsiteY47" fmla="*/ 3481999 h 3867010"/>
                  <a:gd name="connsiteX48" fmla="*/ 1106905 w 3777916"/>
                  <a:gd name="connsiteY48" fmla="*/ 3530125 h 3867010"/>
                  <a:gd name="connsiteX49" fmla="*/ 1191126 w 3777916"/>
                  <a:gd name="connsiteY49" fmla="*/ 3566220 h 3867010"/>
                  <a:gd name="connsiteX50" fmla="*/ 1275347 w 3777916"/>
                  <a:gd name="connsiteY50" fmla="*/ 3578252 h 3867010"/>
                  <a:gd name="connsiteX51" fmla="*/ 1335505 w 3777916"/>
                  <a:gd name="connsiteY51" fmla="*/ 3590283 h 3867010"/>
                  <a:gd name="connsiteX52" fmla="*/ 1503947 w 3777916"/>
                  <a:gd name="connsiteY52" fmla="*/ 3662473 h 3867010"/>
                  <a:gd name="connsiteX53" fmla="*/ 1588168 w 3777916"/>
                  <a:gd name="connsiteY53" fmla="*/ 3686536 h 3867010"/>
                  <a:gd name="connsiteX54" fmla="*/ 1636295 w 3777916"/>
                  <a:gd name="connsiteY54" fmla="*/ 3710599 h 3867010"/>
                  <a:gd name="connsiteX55" fmla="*/ 1672389 w 3777916"/>
                  <a:gd name="connsiteY55" fmla="*/ 3734662 h 3867010"/>
                  <a:gd name="connsiteX56" fmla="*/ 1744579 w 3777916"/>
                  <a:gd name="connsiteY56" fmla="*/ 3746694 h 3867010"/>
                  <a:gd name="connsiteX57" fmla="*/ 1780673 w 3777916"/>
                  <a:gd name="connsiteY57" fmla="*/ 3758725 h 3867010"/>
                  <a:gd name="connsiteX58" fmla="*/ 1828800 w 3777916"/>
                  <a:gd name="connsiteY58" fmla="*/ 3770757 h 3867010"/>
                  <a:gd name="connsiteX59" fmla="*/ 1949116 w 3777916"/>
                  <a:gd name="connsiteY59" fmla="*/ 3818883 h 3867010"/>
                  <a:gd name="connsiteX60" fmla="*/ 1985210 w 3777916"/>
                  <a:gd name="connsiteY60" fmla="*/ 3842947 h 3867010"/>
                  <a:gd name="connsiteX61" fmla="*/ 2153652 w 3777916"/>
                  <a:gd name="connsiteY61" fmla="*/ 3867010 h 3867010"/>
                  <a:gd name="connsiteX62" fmla="*/ 2466473 w 3777916"/>
                  <a:gd name="connsiteY62" fmla="*/ 3842947 h 3867010"/>
                  <a:gd name="connsiteX63" fmla="*/ 2562726 w 3777916"/>
                  <a:gd name="connsiteY63" fmla="*/ 3782789 h 3867010"/>
                  <a:gd name="connsiteX64" fmla="*/ 2695073 w 3777916"/>
                  <a:gd name="connsiteY64" fmla="*/ 3710599 h 3867010"/>
                  <a:gd name="connsiteX65" fmla="*/ 2839452 w 3777916"/>
                  <a:gd name="connsiteY65" fmla="*/ 3626378 h 3867010"/>
                  <a:gd name="connsiteX66" fmla="*/ 2995863 w 3777916"/>
                  <a:gd name="connsiteY66" fmla="*/ 3542157 h 3867010"/>
                  <a:gd name="connsiteX67" fmla="*/ 3031958 w 3777916"/>
                  <a:gd name="connsiteY67" fmla="*/ 3506062 h 3867010"/>
                  <a:gd name="connsiteX68" fmla="*/ 3104147 w 3777916"/>
                  <a:gd name="connsiteY68" fmla="*/ 3457936 h 3867010"/>
                  <a:gd name="connsiteX69" fmla="*/ 3128210 w 3777916"/>
                  <a:gd name="connsiteY69" fmla="*/ 3409810 h 3867010"/>
                  <a:gd name="connsiteX70" fmla="*/ 3152273 w 3777916"/>
                  <a:gd name="connsiteY70" fmla="*/ 3373715 h 3867010"/>
                  <a:gd name="connsiteX71" fmla="*/ 3176337 w 3777916"/>
                  <a:gd name="connsiteY71" fmla="*/ 3301525 h 3867010"/>
                  <a:gd name="connsiteX72" fmla="*/ 3188368 w 3777916"/>
                  <a:gd name="connsiteY72" fmla="*/ 3265431 h 3867010"/>
                  <a:gd name="connsiteX73" fmla="*/ 3200400 w 3777916"/>
                  <a:gd name="connsiteY73" fmla="*/ 3217304 h 3867010"/>
                  <a:gd name="connsiteX74" fmla="*/ 3212431 w 3777916"/>
                  <a:gd name="connsiteY74" fmla="*/ 3145115 h 3867010"/>
                  <a:gd name="connsiteX75" fmla="*/ 3248526 w 3777916"/>
                  <a:gd name="connsiteY75" fmla="*/ 3060894 h 3867010"/>
                  <a:gd name="connsiteX76" fmla="*/ 3272589 w 3777916"/>
                  <a:gd name="connsiteY76" fmla="*/ 2952610 h 3867010"/>
                  <a:gd name="connsiteX77" fmla="*/ 3320716 w 3777916"/>
                  <a:gd name="connsiteY77" fmla="*/ 2820262 h 3867010"/>
                  <a:gd name="connsiteX78" fmla="*/ 3356810 w 3777916"/>
                  <a:gd name="connsiteY78" fmla="*/ 2687915 h 3867010"/>
                  <a:gd name="connsiteX79" fmla="*/ 3380873 w 3777916"/>
                  <a:gd name="connsiteY79" fmla="*/ 2639789 h 3867010"/>
                  <a:gd name="connsiteX80" fmla="*/ 3404937 w 3777916"/>
                  <a:gd name="connsiteY80" fmla="*/ 2615725 h 3867010"/>
                  <a:gd name="connsiteX81" fmla="*/ 3513221 w 3777916"/>
                  <a:gd name="connsiteY81" fmla="*/ 2459315 h 3867010"/>
                  <a:gd name="connsiteX82" fmla="*/ 3621505 w 3777916"/>
                  <a:gd name="connsiteY82" fmla="*/ 2302904 h 3867010"/>
                  <a:gd name="connsiteX83" fmla="*/ 3657600 w 3777916"/>
                  <a:gd name="connsiteY83" fmla="*/ 2278841 h 3867010"/>
                  <a:gd name="connsiteX84" fmla="*/ 3681663 w 3777916"/>
                  <a:gd name="connsiteY84" fmla="*/ 2206652 h 3867010"/>
                  <a:gd name="connsiteX85" fmla="*/ 3705726 w 3777916"/>
                  <a:gd name="connsiteY85" fmla="*/ 2158525 h 3867010"/>
                  <a:gd name="connsiteX86" fmla="*/ 3717758 w 3777916"/>
                  <a:gd name="connsiteY86" fmla="*/ 2086336 h 3867010"/>
                  <a:gd name="connsiteX87" fmla="*/ 3729789 w 3777916"/>
                  <a:gd name="connsiteY87" fmla="*/ 2026178 h 3867010"/>
                  <a:gd name="connsiteX88" fmla="*/ 3741821 w 3777916"/>
                  <a:gd name="connsiteY88" fmla="*/ 1809610 h 3867010"/>
                  <a:gd name="connsiteX89" fmla="*/ 3777916 w 3777916"/>
                  <a:gd name="connsiteY89" fmla="*/ 1448662 h 3867010"/>
                  <a:gd name="connsiteX90" fmla="*/ 3753852 w 3777916"/>
                  <a:gd name="connsiteY90" fmla="*/ 1268189 h 3867010"/>
                  <a:gd name="connsiteX91" fmla="*/ 3705726 w 3777916"/>
                  <a:gd name="connsiteY91" fmla="*/ 1171936 h 3867010"/>
                  <a:gd name="connsiteX92" fmla="*/ 3645568 w 3777916"/>
                  <a:gd name="connsiteY92" fmla="*/ 1099747 h 3867010"/>
                  <a:gd name="connsiteX93" fmla="*/ 3609473 w 3777916"/>
                  <a:gd name="connsiteY93" fmla="*/ 1027557 h 3867010"/>
                  <a:gd name="connsiteX94" fmla="*/ 3549316 w 3777916"/>
                  <a:gd name="connsiteY94" fmla="*/ 955368 h 3867010"/>
                  <a:gd name="connsiteX95" fmla="*/ 3489158 w 3777916"/>
                  <a:gd name="connsiteY95" fmla="*/ 859115 h 3867010"/>
                  <a:gd name="connsiteX96" fmla="*/ 3465095 w 3777916"/>
                  <a:gd name="connsiteY96" fmla="*/ 823020 h 3867010"/>
                  <a:gd name="connsiteX97" fmla="*/ 3416968 w 3777916"/>
                  <a:gd name="connsiteY97" fmla="*/ 786925 h 3867010"/>
                  <a:gd name="connsiteX98" fmla="*/ 3260558 w 3777916"/>
                  <a:gd name="connsiteY98" fmla="*/ 666610 h 3867010"/>
                  <a:gd name="connsiteX99" fmla="*/ 3164305 w 3777916"/>
                  <a:gd name="connsiteY99" fmla="*/ 594420 h 3867010"/>
                  <a:gd name="connsiteX100" fmla="*/ 3019926 w 3777916"/>
                  <a:gd name="connsiteY100" fmla="*/ 534262 h 3867010"/>
                  <a:gd name="connsiteX101" fmla="*/ 2923673 w 3777916"/>
                  <a:gd name="connsiteY101" fmla="*/ 498168 h 3867010"/>
                  <a:gd name="connsiteX102" fmla="*/ 2851484 w 3777916"/>
                  <a:gd name="connsiteY102" fmla="*/ 474104 h 3867010"/>
                  <a:gd name="connsiteX103" fmla="*/ 2815389 w 3777916"/>
                  <a:gd name="connsiteY103" fmla="*/ 450041 h 3867010"/>
                  <a:gd name="connsiteX104" fmla="*/ 2755231 w 3777916"/>
                  <a:gd name="connsiteY104" fmla="*/ 438010 h 3867010"/>
                  <a:gd name="connsiteX105" fmla="*/ 2719137 w 3777916"/>
                  <a:gd name="connsiteY105" fmla="*/ 425978 h 3867010"/>
                  <a:gd name="connsiteX106" fmla="*/ 2695073 w 3777916"/>
                  <a:gd name="connsiteY106" fmla="*/ 401915 h 3867010"/>
                  <a:gd name="connsiteX107" fmla="*/ 2586789 w 3777916"/>
                  <a:gd name="connsiteY107" fmla="*/ 341757 h 3867010"/>
                  <a:gd name="connsiteX108" fmla="*/ 2514600 w 3777916"/>
                  <a:gd name="connsiteY108" fmla="*/ 269568 h 3867010"/>
                  <a:gd name="connsiteX109" fmla="*/ 2442410 w 3777916"/>
                  <a:gd name="connsiteY109" fmla="*/ 221441 h 3867010"/>
                  <a:gd name="connsiteX110" fmla="*/ 2406316 w 3777916"/>
                  <a:gd name="connsiteY110" fmla="*/ 185347 h 3867010"/>
                  <a:gd name="connsiteX111" fmla="*/ 2370221 w 3777916"/>
                  <a:gd name="connsiteY111" fmla="*/ 173315 h 3867010"/>
                  <a:gd name="connsiteX112" fmla="*/ 2334126 w 3777916"/>
                  <a:gd name="connsiteY112" fmla="*/ 149252 h 3867010"/>
                  <a:gd name="connsiteX113" fmla="*/ 2298031 w 3777916"/>
                  <a:gd name="connsiteY113" fmla="*/ 137220 h 3867010"/>
                  <a:gd name="connsiteX114" fmla="*/ 2261937 w 3777916"/>
                  <a:gd name="connsiteY114" fmla="*/ 113157 h 3867010"/>
                  <a:gd name="connsiteX115" fmla="*/ 2189747 w 3777916"/>
                  <a:gd name="connsiteY115" fmla="*/ 89094 h 3867010"/>
                  <a:gd name="connsiteX116" fmla="*/ 2105526 w 3777916"/>
                  <a:gd name="connsiteY116" fmla="*/ 52999 h 3867010"/>
                  <a:gd name="connsiteX117" fmla="*/ 1985210 w 3777916"/>
                  <a:gd name="connsiteY117" fmla="*/ 16904 h 3867010"/>
                  <a:gd name="connsiteX118" fmla="*/ 1720516 w 3777916"/>
                  <a:gd name="connsiteY118" fmla="*/ 4873 h 3867010"/>
                  <a:gd name="connsiteX119" fmla="*/ 1528010 w 3777916"/>
                  <a:gd name="connsiteY119" fmla="*/ 52999 h 3867010"/>
                  <a:gd name="connsiteX120" fmla="*/ 1503947 w 3777916"/>
                  <a:gd name="connsiteY120" fmla="*/ 101125 h 38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77916" h="3867010">
                    <a:moveTo>
                      <a:pt x="1540042" y="40968"/>
                    </a:moveTo>
                    <a:cubicBezTo>
                      <a:pt x="1144936" y="226899"/>
                      <a:pt x="1498740" y="74787"/>
                      <a:pt x="1203158" y="173315"/>
                    </a:cubicBezTo>
                    <a:cubicBezTo>
                      <a:pt x="1150164" y="190980"/>
                      <a:pt x="1099741" y="215808"/>
                      <a:pt x="1046747" y="233473"/>
                    </a:cubicBezTo>
                    <a:lnTo>
                      <a:pt x="974558" y="257536"/>
                    </a:lnTo>
                    <a:cubicBezTo>
                      <a:pt x="962526" y="261547"/>
                      <a:pt x="950899" y="267081"/>
                      <a:pt x="938463" y="269568"/>
                    </a:cubicBezTo>
                    <a:cubicBezTo>
                      <a:pt x="918410" y="273578"/>
                      <a:pt x="898144" y="276639"/>
                      <a:pt x="878305" y="281599"/>
                    </a:cubicBezTo>
                    <a:cubicBezTo>
                      <a:pt x="866001" y="284675"/>
                      <a:pt x="854405" y="290147"/>
                      <a:pt x="842210" y="293631"/>
                    </a:cubicBezTo>
                    <a:cubicBezTo>
                      <a:pt x="826311" y="298174"/>
                      <a:pt x="809922" y="300911"/>
                      <a:pt x="794084" y="305662"/>
                    </a:cubicBezTo>
                    <a:cubicBezTo>
                      <a:pt x="794061" y="305669"/>
                      <a:pt x="703859" y="335737"/>
                      <a:pt x="685800" y="341757"/>
                    </a:cubicBezTo>
                    <a:lnTo>
                      <a:pt x="613610" y="365820"/>
                    </a:lnTo>
                    <a:lnTo>
                      <a:pt x="577516" y="377852"/>
                    </a:lnTo>
                    <a:cubicBezTo>
                      <a:pt x="558112" y="397255"/>
                      <a:pt x="543917" y="414596"/>
                      <a:pt x="517358" y="425978"/>
                    </a:cubicBezTo>
                    <a:cubicBezTo>
                      <a:pt x="502159" y="432492"/>
                      <a:pt x="485131" y="433467"/>
                      <a:pt x="469231" y="438010"/>
                    </a:cubicBezTo>
                    <a:cubicBezTo>
                      <a:pt x="457037" y="441494"/>
                      <a:pt x="445168" y="446031"/>
                      <a:pt x="433137" y="450041"/>
                    </a:cubicBezTo>
                    <a:cubicBezTo>
                      <a:pt x="350395" y="505203"/>
                      <a:pt x="388384" y="489023"/>
                      <a:pt x="324852" y="510199"/>
                    </a:cubicBezTo>
                    <a:cubicBezTo>
                      <a:pt x="308810" y="534262"/>
                      <a:pt x="289660" y="556522"/>
                      <a:pt x="276726" y="582389"/>
                    </a:cubicBezTo>
                    <a:cubicBezTo>
                      <a:pt x="268705" y="598431"/>
                      <a:pt x="263088" y="615920"/>
                      <a:pt x="252663" y="630515"/>
                    </a:cubicBezTo>
                    <a:cubicBezTo>
                      <a:pt x="242773" y="644361"/>
                      <a:pt x="228600" y="654578"/>
                      <a:pt x="216568" y="666610"/>
                    </a:cubicBezTo>
                    <a:cubicBezTo>
                      <a:pt x="199379" y="709584"/>
                      <a:pt x="190924" y="735551"/>
                      <a:pt x="168442" y="774894"/>
                    </a:cubicBezTo>
                    <a:cubicBezTo>
                      <a:pt x="161268" y="787449"/>
                      <a:pt x="150846" y="798055"/>
                      <a:pt x="144379" y="810989"/>
                    </a:cubicBezTo>
                    <a:cubicBezTo>
                      <a:pt x="109555" y="880636"/>
                      <a:pt x="164675" y="814755"/>
                      <a:pt x="96252" y="883178"/>
                    </a:cubicBezTo>
                    <a:cubicBezTo>
                      <a:pt x="48494" y="1026461"/>
                      <a:pt x="96252" y="869096"/>
                      <a:pt x="96252" y="1244125"/>
                    </a:cubicBezTo>
                    <a:cubicBezTo>
                      <a:pt x="96252" y="1312422"/>
                      <a:pt x="98729" y="1381924"/>
                      <a:pt x="84221" y="1448662"/>
                    </a:cubicBezTo>
                    <a:cubicBezTo>
                      <a:pt x="78078" y="1476922"/>
                      <a:pt x="36095" y="1520852"/>
                      <a:pt x="36095" y="1520852"/>
                    </a:cubicBezTo>
                    <a:cubicBezTo>
                      <a:pt x="32084" y="1540905"/>
                      <a:pt x="27252" y="1560810"/>
                      <a:pt x="24063" y="1581010"/>
                    </a:cubicBezTo>
                    <a:cubicBezTo>
                      <a:pt x="15217" y="1637033"/>
                      <a:pt x="0" y="1749452"/>
                      <a:pt x="0" y="1749452"/>
                    </a:cubicBezTo>
                    <a:cubicBezTo>
                      <a:pt x="6234" y="1874130"/>
                      <a:pt x="-1983" y="1946058"/>
                      <a:pt x="24063" y="2050241"/>
                    </a:cubicBezTo>
                    <a:cubicBezTo>
                      <a:pt x="27139" y="2062545"/>
                      <a:pt x="29936" y="2075249"/>
                      <a:pt x="36095" y="2086336"/>
                    </a:cubicBezTo>
                    <a:cubicBezTo>
                      <a:pt x="50140" y="2111617"/>
                      <a:pt x="84221" y="2158525"/>
                      <a:pt x="84221" y="2158525"/>
                    </a:cubicBezTo>
                    <a:cubicBezTo>
                      <a:pt x="136037" y="2365792"/>
                      <a:pt x="79338" y="2184855"/>
                      <a:pt x="132347" y="2290873"/>
                    </a:cubicBezTo>
                    <a:cubicBezTo>
                      <a:pt x="138019" y="2302217"/>
                      <a:pt x="137007" y="2316648"/>
                      <a:pt x="144379" y="2326968"/>
                    </a:cubicBezTo>
                    <a:cubicBezTo>
                      <a:pt x="166474" y="2357902"/>
                      <a:pt x="224808" y="2400936"/>
                      <a:pt x="252663" y="2423220"/>
                    </a:cubicBezTo>
                    <a:cubicBezTo>
                      <a:pt x="273808" y="2486652"/>
                      <a:pt x="250721" y="2435327"/>
                      <a:pt x="300789" y="2495410"/>
                    </a:cubicBezTo>
                    <a:cubicBezTo>
                      <a:pt x="376671" y="2586469"/>
                      <a:pt x="278912" y="2485564"/>
                      <a:pt x="348916" y="2555568"/>
                    </a:cubicBezTo>
                    <a:cubicBezTo>
                      <a:pt x="386526" y="2706016"/>
                      <a:pt x="338458" y="2518965"/>
                      <a:pt x="372979" y="2639789"/>
                    </a:cubicBezTo>
                    <a:cubicBezTo>
                      <a:pt x="376329" y="2651514"/>
                      <a:pt x="388798" y="2709583"/>
                      <a:pt x="397042" y="2724010"/>
                    </a:cubicBezTo>
                    <a:cubicBezTo>
                      <a:pt x="406991" y="2741420"/>
                      <a:pt x="421482" y="2755819"/>
                      <a:pt x="433137" y="2772136"/>
                    </a:cubicBezTo>
                    <a:cubicBezTo>
                      <a:pt x="441542" y="2783903"/>
                      <a:pt x="447678" y="2797349"/>
                      <a:pt x="457200" y="2808231"/>
                    </a:cubicBezTo>
                    <a:cubicBezTo>
                      <a:pt x="506467" y="2864536"/>
                      <a:pt x="504529" y="2859836"/>
                      <a:pt x="553452" y="2892452"/>
                    </a:cubicBezTo>
                    <a:cubicBezTo>
                      <a:pt x="557463" y="2904484"/>
                      <a:pt x="562408" y="2916243"/>
                      <a:pt x="565484" y="2928547"/>
                    </a:cubicBezTo>
                    <a:cubicBezTo>
                      <a:pt x="570444" y="2948386"/>
                      <a:pt x="569211" y="2970017"/>
                      <a:pt x="577516" y="2988704"/>
                    </a:cubicBezTo>
                    <a:cubicBezTo>
                      <a:pt x="585660" y="3007028"/>
                      <a:pt x="601579" y="3020789"/>
                      <a:pt x="613610" y="3036831"/>
                    </a:cubicBezTo>
                    <a:cubicBezTo>
                      <a:pt x="617621" y="3052873"/>
                      <a:pt x="618799" y="3069903"/>
                      <a:pt x="625642" y="3084957"/>
                    </a:cubicBezTo>
                    <a:cubicBezTo>
                      <a:pt x="677808" y="3199721"/>
                      <a:pt x="657234" y="3134230"/>
                      <a:pt x="697831" y="3205273"/>
                    </a:cubicBezTo>
                    <a:cubicBezTo>
                      <a:pt x="706730" y="3220845"/>
                      <a:pt x="710691" y="3239394"/>
                      <a:pt x="721895" y="3253399"/>
                    </a:cubicBezTo>
                    <a:cubicBezTo>
                      <a:pt x="813852" y="3368345"/>
                      <a:pt x="766296" y="3285769"/>
                      <a:pt x="854242" y="3373715"/>
                    </a:cubicBezTo>
                    <a:cubicBezTo>
                      <a:pt x="907012" y="3426485"/>
                      <a:pt x="845407" y="3396623"/>
                      <a:pt x="914400" y="3445904"/>
                    </a:cubicBezTo>
                    <a:cubicBezTo>
                      <a:pt x="940423" y="3464492"/>
                      <a:pt x="969161" y="3472180"/>
                      <a:pt x="998621" y="3481999"/>
                    </a:cubicBezTo>
                    <a:cubicBezTo>
                      <a:pt x="1056399" y="3539777"/>
                      <a:pt x="1011576" y="3508941"/>
                      <a:pt x="1106905" y="3530125"/>
                    </a:cubicBezTo>
                    <a:cubicBezTo>
                      <a:pt x="1232389" y="3558010"/>
                      <a:pt x="1029306" y="3522087"/>
                      <a:pt x="1191126" y="3566220"/>
                    </a:cubicBezTo>
                    <a:cubicBezTo>
                      <a:pt x="1218485" y="3573682"/>
                      <a:pt x="1247374" y="3573590"/>
                      <a:pt x="1275347" y="3578252"/>
                    </a:cubicBezTo>
                    <a:cubicBezTo>
                      <a:pt x="1295519" y="3581614"/>
                      <a:pt x="1315452" y="3586273"/>
                      <a:pt x="1335505" y="3590283"/>
                    </a:cubicBezTo>
                    <a:cubicBezTo>
                      <a:pt x="1391936" y="3618500"/>
                      <a:pt x="1440020" y="3644208"/>
                      <a:pt x="1503947" y="3662473"/>
                    </a:cubicBezTo>
                    <a:cubicBezTo>
                      <a:pt x="1532021" y="3670494"/>
                      <a:pt x="1560729" y="3676558"/>
                      <a:pt x="1588168" y="3686536"/>
                    </a:cubicBezTo>
                    <a:cubicBezTo>
                      <a:pt x="1605024" y="3692665"/>
                      <a:pt x="1620722" y="3701700"/>
                      <a:pt x="1636295" y="3710599"/>
                    </a:cubicBezTo>
                    <a:cubicBezTo>
                      <a:pt x="1648850" y="3717773"/>
                      <a:pt x="1658671" y="3730089"/>
                      <a:pt x="1672389" y="3734662"/>
                    </a:cubicBezTo>
                    <a:cubicBezTo>
                      <a:pt x="1695532" y="3742377"/>
                      <a:pt x="1720765" y="3741402"/>
                      <a:pt x="1744579" y="3746694"/>
                    </a:cubicBezTo>
                    <a:cubicBezTo>
                      <a:pt x="1756959" y="3749445"/>
                      <a:pt x="1768479" y="3755241"/>
                      <a:pt x="1780673" y="3758725"/>
                    </a:cubicBezTo>
                    <a:cubicBezTo>
                      <a:pt x="1796573" y="3763268"/>
                      <a:pt x="1812758" y="3766746"/>
                      <a:pt x="1828800" y="3770757"/>
                    </a:cubicBezTo>
                    <a:cubicBezTo>
                      <a:pt x="1980402" y="3861719"/>
                      <a:pt x="1801396" y="3763487"/>
                      <a:pt x="1949116" y="3818883"/>
                    </a:cubicBezTo>
                    <a:cubicBezTo>
                      <a:pt x="1962655" y="3823960"/>
                      <a:pt x="1971492" y="3838374"/>
                      <a:pt x="1985210" y="3842947"/>
                    </a:cubicBezTo>
                    <a:cubicBezTo>
                      <a:pt x="2006020" y="3849884"/>
                      <a:pt x="2143566" y="3865749"/>
                      <a:pt x="2153652" y="3867010"/>
                    </a:cubicBezTo>
                    <a:cubicBezTo>
                      <a:pt x="2257926" y="3858989"/>
                      <a:pt x="2362809" y="3856769"/>
                      <a:pt x="2466473" y="3842947"/>
                    </a:cubicBezTo>
                    <a:cubicBezTo>
                      <a:pt x="2495847" y="3839030"/>
                      <a:pt x="2541269" y="3797094"/>
                      <a:pt x="2562726" y="3782789"/>
                    </a:cubicBezTo>
                    <a:cubicBezTo>
                      <a:pt x="2719856" y="3678036"/>
                      <a:pt x="2516947" y="3820215"/>
                      <a:pt x="2695073" y="3710599"/>
                    </a:cubicBezTo>
                    <a:cubicBezTo>
                      <a:pt x="2843610" y="3619192"/>
                      <a:pt x="2718003" y="3674958"/>
                      <a:pt x="2839452" y="3626378"/>
                    </a:cubicBezTo>
                    <a:cubicBezTo>
                      <a:pt x="2962793" y="3503037"/>
                      <a:pt x="2825686" y="3619510"/>
                      <a:pt x="2995863" y="3542157"/>
                    </a:cubicBezTo>
                    <a:cubicBezTo>
                      <a:pt x="3011353" y="3535116"/>
                      <a:pt x="3018527" y="3516508"/>
                      <a:pt x="3031958" y="3506062"/>
                    </a:cubicBezTo>
                    <a:cubicBezTo>
                      <a:pt x="3054786" y="3488307"/>
                      <a:pt x="3104147" y="3457936"/>
                      <a:pt x="3104147" y="3457936"/>
                    </a:cubicBezTo>
                    <a:cubicBezTo>
                      <a:pt x="3112168" y="3441894"/>
                      <a:pt x="3119312" y="3425382"/>
                      <a:pt x="3128210" y="3409810"/>
                    </a:cubicBezTo>
                    <a:cubicBezTo>
                      <a:pt x="3135384" y="3397255"/>
                      <a:pt x="3146400" y="3386929"/>
                      <a:pt x="3152273" y="3373715"/>
                    </a:cubicBezTo>
                    <a:cubicBezTo>
                      <a:pt x="3162575" y="3350536"/>
                      <a:pt x="3168316" y="3325588"/>
                      <a:pt x="3176337" y="3301525"/>
                    </a:cubicBezTo>
                    <a:cubicBezTo>
                      <a:pt x="3180347" y="3289494"/>
                      <a:pt x="3185292" y="3277734"/>
                      <a:pt x="3188368" y="3265431"/>
                    </a:cubicBezTo>
                    <a:cubicBezTo>
                      <a:pt x="3192379" y="3249389"/>
                      <a:pt x="3197157" y="3233519"/>
                      <a:pt x="3200400" y="3217304"/>
                    </a:cubicBezTo>
                    <a:cubicBezTo>
                      <a:pt x="3205184" y="3193383"/>
                      <a:pt x="3207139" y="3168929"/>
                      <a:pt x="3212431" y="3145115"/>
                    </a:cubicBezTo>
                    <a:cubicBezTo>
                      <a:pt x="3219512" y="3113251"/>
                      <a:pt x="3233814" y="3090318"/>
                      <a:pt x="3248526" y="3060894"/>
                    </a:cubicBezTo>
                    <a:cubicBezTo>
                      <a:pt x="3258844" y="2998988"/>
                      <a:pt x="3254819" y="2999998"/>
                      <a:pt x="3272589" y="2952610"/>
                    </a:cubicBezTo>
                    <a:cubicBezTo>
                      <a:pt x="3285915" y="2917073"/>
                      <a:pt x="3313496" y="2856365"/>
                      <a:pt x="3320716" y="2820262"/>
                    </a:cubicBezTo>
                    <a:cubicBezTo>
                      <a:pt x="3329517" y="2776254"/>
                      <a:pt x="3336456" y="2728623"/>
                      <a:pt x="3356810" y="2687915"/>
                    </a:cubicBezTo>
                    <a:cubicBezTo>
                      <a:pt x="3364831" y="2671873"/>
                      <a:pt x="3370924" y="2654712"/>
                      <a:pt x="3380873" y="2639789"/>
                    </a:cubicBezTo>
                    <a:cubicBezTo>
                      <a:pt x="3387165" y="2630350"/>
                      <a:pt x="3399221" y="2625524"/>
                      <a:pt x="3404937" y="2615725"/>
                    </a:cubicBezTo>
                    <a:cubicBezTo>
                      <a:pt x="3494545" y="2462112"/>
                      <a:pt x="3420064" y="2529184"/>
                      <a:pt x="3513221" y="2459315"/>
                    </a:cubicBezTo>
                    <a:cubicBezTo>
                      <a:pt x="3542934" y="2411775"/>
                      <a:pt x="3579645" y="2344764"/>
                      <a:pt x="3621505" y="2302904"/>
                    </a:cubicBezTo>
                    <a:cubicBezTo>
                      <a:pt x="3631730" y="2292679"/>
                      <a:pt x="3645568" y="2286862"/>
                      <a:pt x="3657600" y="2278841"/>
                    </a:cubicBezTo>
                    <a:cubicBezTo>
                      <a:pt x="3665621" y="2254778"/>
                      <a:pt x="3672243" y="2230202"/>
                      <a:pt x="3681663" y="2206652"/>
                    </a:cubicBezTo>
                    <a:cubicBezTo>
                      <a:pt x="3688324" y="2189999"/>
                      <a:pt x="3700572" y="2175704"/>
                      <a:pt x="3705726" y="2158525"/>
                    </a:cubicBezTo>
                    <a:cubicBezTo>
                      <a:pt x="3712736" y="2135159"/>
                      <a:pt x="3713394" y="2110337"/>
                      <a:pt x="3717758" y="2086336"/>
                    </a:cubicBezTo>
                    <a:cubicBezTo>
                      <a:pt x="3721416" y="2066216"/>
                      <a:pt x="3725779" y="2046231"/>
                      <a:pt x="3729789" y="2026178"/>
                    </a:cubicBezTo>
                    <a:cubicBezTo>
                      <a:pt x="3733800" y="1953989"/>
                      <a:pt x="3736276" y="1881698"/>
                      <a:pt x="3741821" y="1809610"/>
                    </a:cubicBezTo>
                    <a:cubicBezTo>
                      <a:pt x="3752138" y="1675495"/>
                      <a:pt x="3763920" y="1574623"/>
                      <a:pt x="3777916" y="1448662"/>
                    </a:cubicBezTo>
                    <a:cubicBezTo>
                      <a:pt x="3769895" y="1388504"/>
                      <a:pt x="3765754" y="1327700"/>
                      <a:pt x="3753852" y="1268189"/>
                    </a:cubicBezTo>
                    <a:cubicBezTo>
                      <a:pt x="3747335" y="1235606"/>
                      <a:pt x="3726425" y="1198550"/>
                      <a:pt x="3705726" y="1171936"/>
                    </a:cubicBezTo>
                    <a:cubicBezTo>
                      <a:pt x="3686495" y="1147211"/>
                      <a:pt x="3664799" y="1124472"/>
                      <a:pt x="3645568" y="1099747"/>
                    </a:cubicBezTo>
                    <a:cubicBezTo>
                      <a:pt x="3597297" y="1037685"/>
                      <a:pt x="3641139" y="1090890"/>
                      <a:pt x="3609473" y="1027557"/>
                    </a:cubicBezTo>
                    <a:cubicBezTo>
                      <a:pt x="3592722" y="994055"/>
                      <a:pt x="3575926" y="981978"/>
                      <a:pt x="3549316" y="955368"/>
                    </a:cubicBezTo>
                    <a:cubicBezTo>
                      <a:pt x="3527779" y="890759"/>
                      <a:pt x="3548009" y="937584"/>
                      <a:pt x="3489158" y="859115"/>
                    </a:cubicBezTo>
                    <a:cubicBezTo>
                      <a:pt x="3480482" y="847547"/>
                      <a:pt x="3475320" y="833245"/>
                      <a:pt x="3465095" y="823020"/>
                    </a:cubicBezTo>
                    <a:cubicBezTo>
                      <a:pt x="3450915" y="808840"/>
                      <a:pt x="3431806" y="800414"/>
                      <a:pt x="3416968" y="786925"/>
                    </a:cubicBezTo>
                    <a:cubicBezTo>
                      <a:pt x="3193180" y="583482"/>
                      <a:pt x="3449941" y="788356"/>
                      <a:pt x="3260558" y="666610"/>
                    </a:cubicBezTo>
                    <a:cubicBezTo>
                      <a:pt x="3226822" y="644923"/>
                      <a:pt x="3202352" y="607102"/>
                      <a:pt x="3164305" y="594420"/>
                    </a:cubicBezTo>
                    <a:cubicBezTo>
                      <a:pt x="2999498" y="539484"/>
                      <a:pt x="3185969" y="605423"/>
                      <a:pt x="3019926" y="534262"/>
                    </a:cubicBezTo>
                    <a:cubicBezTo>
                      <a:pt x="2988431" y="520764"/>
                      <a:pt x="2955943" y="509693"/>
                      <a:pt x="2923673" y="498168"/>
                    </a:cubicBezTo>
                    <a:cubicBezTo>
                      <a:pt x="2899786" y="489637"/>
                      <a:pt x="2874663" y="484406"/>
                      <a:pt x="2851484" y="474104"/>
                    </a:cubicBezTo>
                    <a:cubicBezTo>
                      <a:pt x="2838270" y="468231"/>
                      <a:pt x="2828929" y="455118"/>
                      <a:pt x="2815389" y="450041"/>
                    </a:cubicBezTo>
                    <a:cubicBezTo>
                      <a:pt x="2796241" y="442861"/>
                      <a:pt x="2775070" y="442970"/>
                      <a:pt x="2755231" y="438010"/>
                    </a:cubicBezTo>
                    <a:cubicBezTo>
                      <a:pt x="2742927" y="434934"/>
                      <a:pt x="2731168" y="429989"/>
                      <a:pt x="2719137" y="425978"/>
                    </a:cubicBezTo>
                    <a:cubicBezTo>
                      <a:pt x="2711116" y="417957"/>
                      <a:pt x="2704800" y="407751"/>
                      <a:pt x="2695073" y="401915"/>
                    </a:cubicBezTo>
                    <a:cubicBezTo>
                      <a:pt x="2619429" y="356529"/>
                      <a:pt x="2697155" y="452123"/>
                      <a:pt x="2586789" y="341757"/>
                    </a:cubicBezTo>
                    <a:cubicBezTo>
                      <a:pt x="2562726" y="317694"/>
                      <a:pt x="2542915" y="288445"/>
                      <a:pt x="2514600" y="269568"/>
                    </a:cubicBezTo>
                    <a:cubicBezTo>
                      <a:pt x="2490537" y="253526"/>
                      <a:pt x="2462860" y="241891"/>
                      <a:pt x="2442410" y="221441"/>
                    </a:cubicBezTo>
                    <a:cubicBezTo>
                      <a:pt x="2430379" y="209410"/>
                      <a:pt x="2420473" y="194785"/>
                      <a:pt x="2406316" y="185347"/>
                    </a:cubicBezTo>
                    <a:cubicBezTo>
                      <a:pt x="2395764" y="178312"/>
                      <a:pt x="2381565" y="178987"/>
                      <a:pt x="2370221" y="173315"/>
                    </a:cubicBezTo>
                    <a:cubicBezTo>
                      <a:pt x="2357287" y="166848"/>
                      <a:pt x="2347060" y="155719"/>
                      <a:pt x="2334126" y="149252"/>
                    </a:cubicBezTo>
                    <a:cubicBezTo>
                      <a:pt x="2322782" y="143580"/>
                      <a:pt x="2309375" y="142892"/>
                      <a:pt x="2298031" y="137220"/>
                    </a:cubicBezTo>
                    <a:cubicBezTo>
                      <a:pt x="2285098" y="130753"/>
                      <a:pt x="2275151" y="119030"/>
                      <a:pt x="2261937" y="113157"/>
                    </a:cubicBezTo>
                    <a:cubicBezTo>
                      <a:pt x="2238758" y="102855"/>
                      <a:pt x="2189747" y="89094"/>
                      <a:pt x="2189747" y="89094"/>
                    </a:cubicBezTo>
                    <a:cubicBezTo>
                      <a:pt x="2132482" y="50918"/>
                      <a:pt x="2176155" y="74188"/>
                      <a:pt x="2105526" y="52999"/>
                    </a:cubicBezTo>
                    <a:cubicBezTo>
                      <a:pt x="2091082" y="48666"/>
                      <a:pt x="2010071" y="18816"/>
                      <a:pt x="1985210" y="16904"/>
                    </a:cubicBezTo>
                    <a:cubicBezTo>
                      <a:pt x="1897148" y="10130"/>
                      <a:pt x="1808747" y="8883"/>
                      <a:pt x="1720516" y="4873"/>
                    </a:cubicBezTo>
                    <a:cubicBezTo>
                      <a:pt x="1450926" y="22845"/>
                      <a:pt x="1575192" y="-41366"/>
                      <a:pt x="1528010" y="52999"/>
                    </a:cubicBezTo>
                    <a:cubicBezTo>
                      <a:pt x="1501722" y="105574"/>
                      <a:pt x="1503947" y="70989"/>
                      <a:pt x="1503947" y="101125"/>
                    </a:cubicBezTo>
                  </a:path>
                </a:pathLst>
              </a:custGeom>
              <a:solidFill>
                <a:schemeClr val="tx2">
                  <a:lumMod val="65000"/>
                </a:schemeClr>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2831432" y="2362200"/>
                <a:ext cx="1143000" cy="914400"/>
              </a:xfrm>
              <a:prstGeom prst="rect">
                <a:avLst/>
              </a:prstGeom>
              <a:solidFill>
                <a:srgbClr val="FF0000"/>
              </a:solidFill>
              <a:ln w="5715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Gill Sans MT" panose="020B0502020104020203" pitchFamily="34" charset="0"/>
                    <a:cs typeface="Arial" charset="0"/>
                  </a:rPr>
                  <a:t>Test values</a:t>
                </a:r>
              </a:p>
            </p:txBody>
          </p:sp>
          <p:sp>
            <p:nvSpPr>
              <p:cNvPr id="7" name="Rectangle 6"/>
              <p:cNvSpPr/>
              <p:nvPr/>
            </p:nvSpPr>
            <p:spPr bwMode="auto">
              <a:xfrm>
                <a:off x="3124200" y="3276600"/>
                <a:ext cx="1676400" cy="914400"/>
              </a:xfrm>
              <a:prstGeom prst="rect">
                <a:avLst/>
              </a:prstGeom>
              <a:solidFill>
                <a:srgbClr val="FF0000"/>
              </a:solidFill>
              <a:ln w="5715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Gill Sans MT" panose="020B0502020104020203" pitchFamily="34" charset="0"/>
                    <a:cs typeface="Arial" charset="0"/>
                  </a:rPr>
                  <a:t>Expected results</a:t>
                </a:r>
              </a:p>
            </p:txBody>
          </p:sp>
          <p:sp>
            <p:nvSpPr>
              <p:cNvPr id="8" name="Rectangle 7"/>
              <p:cNvSpPr/>
              <p:nvPr/>
            </p:nvSpPr>
            <p:spPr bwMode="auto">
              <a:xfrm>
                <a:off x="3276600" y="1447800"/>
                <a:ext cx="1371600" cy="914400"/>
              </a:xfrm>
              <a:prstGeom prst="rect">
                <a:avLst/>
              </a:prstGeom>
              <a:solidFill>
                <a:srgbClr val="FF0000"/>
              </a:solidFill>
              <a:ln w="5715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Gill Sans MT" panose="020B0502020104020203" pitchFamily="34" charset="0"/>
                    <a:cs typeface="Arial" charset="0"/>
                  </a:rPr>
                  <a:t>Before values</a:t>
                </a:r>
              </a:p>
            </p:txBody>
          </p:sp>
          <p:sp>
            <p:nvSpPr>
              <p:cNvPr id="9" name="Rectangle 8"/>
              <p:cNvSpPr/>
              <p:nvPr/>
            </p:nvSpPr>
            <p:spPr bwMode="auto">
              <a:xfrm>
                <a:off x="3974432" y="2362200"/>
                <a:ext cx="1371600" cy="914400"/>
              </a:xfrm>
              <a:prstGeom prst="rect">
                <a:avLst/>
              </a:prstGeom>
              <a:solidFill>
                <a:srgbClr val="FF0000"/>
              </a:solidFill>
              <a:ln w="5715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Gill Sans MT" panose="020B0502020104020203" pitchFamily="34" charset="0"/>
                    <a:cs typeface="Arial" charset="0"/>
                  </a:rPr>
                  <a:t>After values</a:t>
                </a:r>
              </a:p>
            </p:txBody>
          </p:sp>
        </p:grpSp>
        <p:sp>
          <p:nvSpPr>
            <p:cNvPr id="13" name="Up-Down Arrow 12"/>
            <p:cNvSpPr/>
            <p:nvPr/>
          </p:nvSpPr>
          <p:spPr bwMode="auto">
            <a:xfrm>
              <a:off x="3326732" y="2057400"/>
              <a:ext cx="152400" cy="457200"/>
            </a:xfrm>
            <a:prstGeom prst="upDownArrow">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15" name="Up-Down Arrow 14"/>
            <p:cNvSpPr/>
            <p:nvPr/>
          </p:nvSpPr>
          <p:spPr bwMode="auto">
            <a:xfrm>
              <a:off x="3810000" y="3067622"/>
              <a:ext cx="152400" cy="457200"/>
            </a:xfrm>
            <a:prstGeom prst="upDownArrow">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16" name="Up-Down Arrow 15"/>
            <p:cNvSpPr/>
            <p:nvPr/>
          </p:nvSpPr>
          <p:spPr bwMode="auto">
            <a:xfrm>
              <a:off x="4058653" y="2991422"/>
              <a:ext cx="152400" cy="457200"/>
            </a:xfrm>
            <a:prstGeom prst="upDownArrow">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18" name="Left-Right Arrow 17"/>
            <p:cNvSpPr/>
            <p:nvPr/>
          </p:nvSpPr>
          <p:spPr bwMode="auto">
            <a:xfrm>
              <a:off x="3810000" y="2438400"/>
              <a:ext cx="381000" cy="152400"/>
            </a:xfrm>
            <a:prstGeom prst="leftRightArrow">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grpSp>
      <p:sp>
        <p:nvSpPr>
          <p:cNvPr id="20" name="Rounded Rectangle 19"/>
          <p:cNvSpPr/>
          <p:nvPr/>
        </p:nvSpPr>
        <p:spPr bwMode="auto">
          <a:xfrm>
            <a:off x="5625766" y="2991853"/>
            <a:ext cx="2590800" cy="457200"/>
          </a:xfrm>
          <a:prstGeom prst="roundRect">
            <a:avLst/>
          </a:prstGeom>
          <a:solidFill>
            <a:schemeClr val="accent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Gill Sans MT" panose="020B0502020104020203" pitchFamily="34" charset="0"/>
                <a:cs typeface="Arial" charset="0"/>
              </a:rPr>
              <a:t>Why is it there?</a:t>
            </a:r>
          </a:p>
        </p:txBody>
      </p:sp>
      <p:sp>
        <p:nvSpPr>
          <p:cNvPr id="21" name="Rounded Rectangle 20"/>
          <p:cNvSpPr/>
          <p:nvPr/>
        </p:nvSpPr>
        <p:spPr bwMode="auto">
          <a:xfrm>
            <a:off x="4876800" y="1371600"/>
            <a:ext cx="4088732" cy="1143000"/>
          </a:xfrm>
          <a:prstGeom prst="roundRect">
            <a:avLst/>
          </a:prstGeom>
          <a:solidFill>
            <a:schemeClr val="accent1"/>
          </a:solidFill>
          <a:ln w="57150" cap="flat" cmpd="sng" algn="ctr">
            <a:solidFill>
              <a:srgbClr val="CC00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b="0" dirty="0" smtClean="0">
                <a:latin typeface="Gill Sans MT" panose="020B0502020104020203" pitchFamily="34" charset="0"/>
                <a:cs typeface="Arial" charset="0"/>
              </a:rPr>
              <a:t>But this test does not know …</a:t>
            </a:r>
            <a:endParaRPr kumimoji="0" lang="en-US" sz="3600" b="0" i="0" u="none" strike="noStrike" cap="none" normalizeH="0" baseline="0" dirty="0" smtClean="0">
              <a:ln>
                <a:noFill/>
              </a:ln>
              <a:solidFill>
                <a:schemeClr val="tx1"/>
              </a:solidFill>
              <a:effectLst/>
              <a:latin typeface="Gill Sans MT" panose="020B0502020104020203" pitchFamily="34" charset="0"/>
              <a:cs typeface="Arial" charset="0"/>
            </a:endParaRPr>
          </a:p>
        </p:txBody>
      </p:sp>
      <p:sp>
        <p:nvSpPr>
          <p:cNvPr id="22" name="Rounded Rectangle 21"/>
          <p:cNvSpPr/>
          <p:nvPr/>
        </p:nvSpPr>
        <p:spPr bwMode="auto">
          <a:xfrm>
            <a:off x="5320966" y="3849675"/>
            <a:ext cx="3200400" cy="457200"/>
          </a:xfrm>
          <a:prstGeom prst="roundRect">
            <a:avLst/>
          </a:prstGeom>
          <a:solidFill>
            <a:schemeClr val="accent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Gill Sans MT" panose="020B0502020104020203" pitchFamily="34" charset="0"/>
                <a:cs typeface="Arial" charset="0"/>
              </a:rPr>
              <a:t>When should it run?</a:t>
            </a:r>
          </a:p>
        </p:txBody>
      </p:sp>
      <p:sp>
        <p:nvSpPr>
          <p:cNvPr id="23" name="Rounded Rectangle 22"/>
          <p:cNvSpPr/>
          <p:nvPr/>
        </p:nvSpPr>
        <p:spPr bwMode="auto">
          <a:xfrm>
            <a:off x="5042235" y="4592053"/>
            <a:ext cx="3757863" cy="457200"/>
          </a:xfrm>
          <a:prstGeom prst="roundRect">
            <a:avLst/>
          </a:prstGeom>
          <a:solidFill>
            <a:schemeClr val="accent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Gill Sans MT" panose="020B0502020104020203" pitchFamily="34" charset="0"/>
                <a:cs typeface="Arial" charset="0"/>
              </a:rPr>
              <a:t>When</a:t>
            </a:r>
            <a:r>
              <a:rPr kumimoji="0" lang="en-US" sz="2800" b="0" i="0" u="none" strike="noStrike" cap="none" normalizeH="0" dirty="0" smtClean="0">
                <a:ln>
                  <a:noFill/>
                </a:ln>
                <a:solidFill>
                  <a:schemeClr val="tx1"/>
                </a:solidFill>
                <a:effectLst/>
                <a:latin typeface="Gill Sans MT" panose="020B0502020104020203" pitchFamily="34" charset="0"/>
                <a:cs typeface="Arial" charset="0"/>
              </a:rPr>
              <a:t> should it change?</a:t>
            </a:r>
            <a:endParaRPr kumimoji="0" lang="en-US" sz="2800" b="0" i="0" u="none" strike="noStrike" cap="none" normalizeH="0" baseline="0" dirty="0" smtClean="0">
              <a:ln>
                <a:noFill/>
              </a:ln>
              <a:solidFill>
                <a:schemeClr val="tx1"/>
              </a:solidFill>
              <a:effectLst/>
              <a:latin typeface="Gill Sans MT" panose="020B0502020104020203" pitchFamily="34" charset="0"/>
              <a:cs typeface="Arial" charset="0"/>
            </a:endParaRPr>
          </a:p>
        </p:txBody>
      </p:sp>
      <p:sp>
        <p:nvSpPr>
          <p:cNvPr id="24" name="Rounded Rectangle 23"/>
          <p:cNvSpPr/>
          <p:nvPr/>
        </p:nvSpPr>
        <p:spPr bwMode="auto">
          <a:xfrm>
            <a:off x="5308935" y="5486400"/>
            <a:ext cx="3224463" cy="457200"/>
          </a:xfrm>
          <a:prstGeom prst="roundRect">
            <a:avLst/>
          </a:prstGeom>
          <a:solidFill>
            <a:schemeClr val="accent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Gill Sans MT" panose="020B0502020104020203" pitchFamily="34" charset="0"/>
                <a:cs typeface="Arial" charset="0"/>
              </a:rPr>
              <a:t>When</a:t>
            </a:r>
            <a:r>
              <a:rPr kumimoji="0" lang="en-US" sz="2800" b="0" i="0" u="none" strike="noStrike" cap="none" normalizeH="0" dirty="0" smtClean="0">
                <a:ln>
                  <a:noFill/>
                </a:ln>
                <a:solidFill>
                  <a:schemeClr val="tx1"/>
                </a:solidFill>
                <a:effectLst/>
                <a:latin typeface="Gill Sans MT" panose="020B0502020104020203" pitchFamily="34" charset="0"/>
                <a:cs typeface="Arial" charset="0"/>
              </a:rPr>
              <a:t> should it die?</a:t>
            </a:r>
            <a:endParaRPr kumimoji="0" lang="en-US" sz="2800" b="0" i="0" u="none" strike="noStrike" cap="none" normalizeH="0" baseline="0" dirty="0" smtClean="0">
              <a:ln>
                <a:noFill/>
              </a:ln>
              <a:solidFill>
                <a:schemeClr val="tx1"/>
              </a:solidFill>
              <a:effectLst/>
              <a:latin typeface="Gill Sans MT" panose="020B0502020104020203" pitchFamily="34" charset="0"/>
              <a:cs typeface="Arial" charset="0"/>
            </a:endParaRPr>
          </a:p>
        </p:txBody>
      </p:sp>
      <p:sp>
        <p:nvSpPr>
          <p:cNvPr id="3" name="Date Placeholder 2"/>
          <p:cNvSpPr>
            <a:spLocks noGrp="1"/>
          </p:cNvSpPr>
          <p:nvPr>
            <p:ph type="dt" sz="half" idx="10"/>
          </p:nvPr>
        </p:nvSpPr>
        <p:spPr/>
        <p:txBody>
          <a:bodyPr/>
          <a:lstStyle/>
          <a:p>
            <a:pPr>
              <a:defRPr/>
            </a:pPr>
            <a:r>
              <a:rPr lang="en-US" smtClean="0"/>
              <a:t>CS 700 September 2018</a:t>
            </a:r>
            <a:endParaRPr lang="en-US"/>
          </a:p>
        </p:txBody>
      </p:sp>
    </p:spTree>
    <p:extLst>
      <p:ext uri="{BB962C8B-B14F-4D97-AF65-F5344CB8AC3E}">
        <p14:creationId xmlns:p14="http://schemas.microsoft.com/office/powerpoint/2010/main" val="45267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Intelligent tests</a:t>
            </a:r>
            <a:endParaRPr lang="en-US" dirty="0"/>
          </a:p>
        </p:txBody>
      </p:sp>
      <p:sp>
        <p:nvSpPr>
          <p:cNvPr id="4" name="Footer Placeholder 3"/>
          <p:cNvSpPr>
            <a:spLocks noGrp="1"/>
          </p:cNvSpPr>
          <p:nvPr>
            <p:ph type="ftr" sz="quarter" idx="11"/>
          </p:nvPr>
        </p:nvSpPr>
        <p:spPr/>
        <p:txBody>
          <a:bodyPr/>
          <a:lstStyle/>
          <a:p>
            <a:pPr>
              <a:defRPr/>
            </a:pPr>
            <a:r>
              <a:rPr lang="en-US" smtClean="0"/>
              <a:t>Jeff Offutt</a:t>
            </a:r>
            <a:endParaRPr lang="en-US"/>
          </a:p>
        </p:txBody>
      </p:sp>
      <p:sp>
        <p:nvSpPr>
          <p:cNvPr id="5" name="Slide Number Placeholder 4"/>
          <p:cNvSpPr>
            <a:spLocks noGrp="1"/>
          </p:cNvSpPr>
          <p:nvPr>
            <p:ph type="sldNum" sz="quarter" idx="12"/>
          </p:nvPr>
        </p:nvSpPr>
        <p:spPr/>
        <p:txBody>
          <a:bodyPr/>
          <a:lstStyle/>
          <a:p>
            <a:pPr>
              <a:defRPr/>
            </a:pPr>
            <a:fld id="{BC7FB2CC-0026-474A-8143-56756D8BC8D8}" type="slidenum">
              <a:rPr lang="en-US" smtClean="0"/>
              <a:pPr>
                <a:defRPr/>
              </a:pPr>
              <a:t>14</a:t>
            </a:fld>
            <a:endParaRPr lang="en-US"/>
          </a:p>
        </p:txBody>
      </p:sp>
      <p:sp>
        <p:nvSpPr>
          <p:cNvPr id="7" name="Rounded Rectangle 6"/>
          <p:cNvSpPr/>
          <p:nvPr/>
        </p:nvSpPr>
        <p:spPr bwMode="auto">
          <a:xfrm>
            <a:off x="381000" y="1066800"/>
            <a:ext cx="3276600" cy="685800"/>
          </a:xfrm>
          <a:prstGeom prst="roundRect">
            <a:avLst/>
          </a:prstGeom>
          <a:solidFill>
            <a:schemeClr val="bg1">
              <a:lumMod val="60000"/>
              <a:lumOff val="40000"/>
            </a:schemeClr>
          </a:solidFill>
          <a:ln w="57150" cap="flat" cmpd="sng" algn="ctr">
            <a:solidFill>
              <a:srgbClr val="CC00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000" b="0" dirty="0" smtClean="0">
                <a:solidFill>
                  <a:srgbClr val="FFFF00"/>
                </a:solidFill>
                <a:latin typeface="Gill Sans MT" panose="020B0502020104020203" pitchFamily="34" charset="0"/>
                <a:cs typeface="Arial" charset="0"/>
              </a:rPr>
              <a:t>Self-awareness</a:t>
            </a:r>
          </a:p>
        </p:txBody>
      </p:sp>
      <p:sp>
        <p:nvSpPr>
          <p:cNvPr id="3" name="Date Placeholder 2"/>
          <p:cNvSpPr>
            <a:spLocks noGrp="1"/>
          </p:cNvSpPr>
          <p:nvPr>
            <p:ph type="dt" sz="half" idx="10"/>
          </p:nvPr>
        </p:nvSpPr>
        <p:spPr/>
        <p:txBody>
          <a:bodyPr/>
          <a:lstStyle/>
          <a:p>
            <a:pPr>
              <a:defRPr/>
            </a:pPr>
            <a:r>
              <a:rPr lang="en-US" smtClean="0"/>
              <a:t>CS 700 September 2018</a:t>
            </a:r>
            <a:endParaRPr lang="en-US"/>
          </a:p>
        </p:txBody>
      </p:sp>
      <p:sp>
        <p:nvSpPr>
          <p:cNvPr id="8" name="Rounded Rectangle 7"/>
          <p:cNvSpPr/>
          <p:nvPr/>
        </p:nvSpPr>
        <p:spPr bwMode="auto">
          <a:xfrm>
            <a:off x="4191000" y="1295400"/>
            <a:ext cx="4114800" cy="685800"/>
          </a:xfrm>
          <a:prstGeom prst="roundRect">
            <a:avLst/>
          </a:prstGeom>
          <a:solidFill>
            <a:schemeClr val="bg1">
              <a:lumMod val="60000"/>
              <a:lumOff val="40000"/>
            </a:schemeClr>
          </a:solidFill>
          <a:ln w="57150" cap="flat" cmpd="sng" algn="ctr">
            <a:solidFill>
              <a:srgbClr val="CC00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000" b="0" dirty="0" smtClean="0">
                <a:solidFill>
                  <a:srgbClr val="FFFF00"/>
                </a:solidFill>
                <a:latin typeface="Gill Sans MT" panose="020B0502020104020203" pitchFamily="34" charset="0"/>
                <a:cs typeface="Arial" charset="0"/>
              </a:rPr>
              <a:t>Self-determination</a:t>
            </a:r>
            <a:endParaRPr kumimoji="0" lang="en-US" sz="4000" b="0" i="0" u="none" strike="noStrike" cap="none" normalizeH="0" baseline="0" dirty="0" smtClean="0">
              <a:ln>
                <a:noFill/>
              </a:ln>
              <a:solidFill>
                <a:srgbClr val="FFFF00"/>
              </a:solidFill>
              <a:effectLst/>
              <a:latin typeface="Gill Sans MT" panose="020B0502020104020203" pitchFamily="34" charset="0"/>
              <a:cs typeface="Arial" charset="0"/>
            </a:endParaRPr>
          </a:p>
        </p:txBody>
      </p:sp>
      <p:sp>
        <p:nvSpPr>
          <p:cNvPr id="9" name="Rounded Rectangle 8"/>
          <p:cNvSpPr/>
          <p:nvPr/>
        </p:nvSpPr>
        <p:spPr bwMode="auto">
          <a:xfrm>
            <a:off x="361800" y="2240612"/>
            <a:ext cx="4515000" cy="858253"/>
          </a:xfrm>
          <a:prstGeom prst="roundRect">
            <a:avLst/>
          </a:prstGeom>
          <a:solidFill>
            <a:schemeClr val="accent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Gill Sans MT" panose="020B0502020104020203" pitchFamily="34" charset="0"/>
                <a:cs typeface="Arial" charset="0"/>
              </a:rPr>
              <a:t>Each test should encode </a:t>
            </a:r>
            <a:r>
              <a:rPr kumimoji="0" lang="en-US" sz="2800" b="0" i="0" u="none" strike="noStrike" cap="none" normalizeH="0" baseline="0" dirty="0" smtClean="0">
                <a:ln>
                  <a:noFill/>
                </a:ln>
                <a:solidFill>
                  <a:srgbClr val="FFFF00"/>
                </a:solidFill>
                <a:effectLst/>
                <a:latin typeface="Gill Sans MT" panose="020B0502020104020203" pitchFamily="34" charset="0"/>
                <a:cs typeface="Arial" charset="0"/>
              </a:rPr>
              <a:t>traceability</a:t>
            </a:r>
            <a:r>
              <a:rPr kumimoji="0" lang="en-US" sz="2800" b="0" i="0" u="none" strike="noStrike" cap="none" normalizeH="0" baseline="0" dirty="0" smtClean="0">
                <a:ln>
                  <a:noFill/>
                </a:ln>
                <a:solidFill>
                  <a:schemeClr val="tx1"/>
                </a:solidFill>
                <a:effectLst/>
                <a:latin typeface="Gill Sans MT" panose="020B0502020104020203" pitchFamily="34" charset="0"/>
                <a:cs typeface="Arial" charset="0"/>
              </a:rPr>
              <a:t> … what it covers</a:t>
            </a:r>
          </a:p>
        </p:txBody>
      </p:sp>
      <p:sp>
        <p:nvSpPr>
          <p:cNvPr id="10" name="Rounded Rectangle 9"/>
          <p:cNvSpPr/>
          <p:nvPr/>
        </p:nvSpPr>
        <p:spPr bwMode="auto">
          <a:xfrm>
            <a:off x="4191000" y="3201064"/>
            <a:ext cx="4765339" cy="957311"/>
          </a:xfrm>
          <a:prstGeom prst="roundRect">
            <a:avLst/>
          </a:prstGeom>
          <a:solidFill>
            <a:schemeClr val="accent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Gill Sans MT" panose="020B0502020104020203" pitchFamily="34" charset="0"/>
                <a:cs typeface="Arial" charset="0"/>
              </a:rPr>
              <a:t>Tests should check what has changed, and </a:t>
            </a:r>
            <a:r>
              <a:rPr kumimoji="0" lang="en-US" sz="2800" b="0" i="0" u="none" strike="noStrike" cap="none" normalizeH="0" baseline="0" dirty="0" smtClean="0">
                <a:ln>
                  <a:noFill/>
                </a:ln>
                <a:solidFill>
                  <a:srgbClr val="FFFF00"/>
                </a:solidFill>
                <a:effectLst/>
                <a:latin typeface="Gill Sans MT" panose="020B0502020104020203" pitchFamily="34" charset="0"/>
                <a:cs typeface="Arial" charset="0"/>
              </a:rPr>
              <a:t>rerun</a:t>
            </a:r>
            <a:r>
              <a:rPr kumimoji="0" lang="en-US" sz="2800" b="0" i="0" u="none" strike="noStrike" cap="none" normalizeH="0" baseline="0" dirty="0" smtClean="0">
                <a:ln>
                  <a:noFill/>
                </a:ln>
                <a:solidFill>
                  <a:schemeClr val="tx1"/>
                </a:solidFill>
                <a:effectLst/>
                <a:latin typeface="Gill Sans MT" panose="020B0502020104020203" pitchFamily="34" charset="0"/>
                <a:cs typeface="Arial" charset="0"/>
              </a:rPr>
              <a:t> if necessary</a:t>
            </a:r>
          </a:p>
        </p:txBody>
      </p:sp>
      <p:sp>
        <p:nvSpPr>
          <p:cNvPr id="11" name="Rounded Rectangle 10"/>
          <p:cNvSpPr/>
          <p:nvPr/>
        </p:nvSpPr>
        <p:spPr bwMode="auto">
          <a:xfrm>
            <a:off x="335507" y="4323345"/>
            <a:ext cx="5303293" cy="878310"/>
          </a:xfrm>
          <a:prstGeom prst="roundRect">
            <a:avLst/>
          </a:prstGeom>
          <a:solidFill>
            <a:schemeClr val="accent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Gill Sans MT" panose="020B0502020104020203" pitchFamily="34" charset="0"/>
                <a:cs typeface="Arial" charset="0"/>
              </a:rPr>
              <a:t>Tests should </a:t>
            </a:r>
            <a:r>
              <a:rPr kumimoji="0" lang="en-US" sz="2800" b="0" i="0" u="none" strike="noStrike" cap="none" normalizeH="0" baseline="0" dirty="0" smtClean="0">
                <a:ln>
                  <a:noFill/>
                </a:ln>
                <a:solidFill>
                  <a:srgbClr val="FFFF00"/>
                </a:solidFill>
                <a:effectLst/>
                <a:latin typeface="Gill Sans MT" panose="020B0502020104020203" pitchFamily="34" charset="0"/>
                <a:cs typeface="Arial" charset="0"/>
              </a:rPr>
              <a:t>alert</a:t>
            </a:r>
            <a:r>
              <a:rPr kumimoji="0" lang="en-US" sz="2800" b="0" i="0" u="none" strike="noStrike" cap="none" normalizeH="0" baseline="0" dirty="0" smtClean="0">
                <a:ln>
                  <a:noFill/>
                </a:ln>
                <a:solidFill>
                  <a:schemeClr val="tx1"/>
                </a:solidFill>
                <a:effectLst/>
                <a:latin typeface="Gill Sans MT" panose="020B0502020104020203" pitchFamily="34" charset="0"/>
                <a:cs typeface="Arial" charset="0"/>
              </a:rPr>
              <a:t> tester when they no longer match the software</a:t>
            </a:r>
          </a:p>
        </p:txBody>
      </p:sp>
      <p:sp>
        <p:nvSpPr>
          <p:cNvPr id="12" name="Rounded Rectangle 11"/>
          <p:cNvSpPr/>
          <p:nvPr/>
        </p:nvSpPr>
        <p:spPr bwMode="auto">
          <a:xfrm>
            <a:off x="3886200" y="5509920"/>
            <a:ext cx="4355432" cy="904373"/>
          </a:xfrm>
          <a:prstGeom prst="roundRect">
            <a:avLst/>
          </a:prstGeom>
          <a:solidFill>
            <a:schemeClr val="accent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Gill Sans MT" panose="020B0502020104020203" pitchFamily="34" charset="0"/>
                <a:cs typeface="Arial" charset="0"/>
              </a:rPr>
              <a:t>Tests should quietly </a:t>
            </a:r>
            <a:r>
              <a:rPr kumimoji="0" lang="en-US" sz="2800" b="0" i="0" u="none" strike="noStrike" cap="none" normalizeH="0" baseline="0" dirty="0" smtClean="0">
                <a:ln>
                  <a:noFill/>
                </a:ln>
                <a:solidFill>
                  <a:srgbClr val="FFFF00"/>
                </a:solidFill>
                <a:effectLst/>
                <a:latin typeface="Gill Sans MT" panose="020B0502020104020203" pitchFamily="34" charset="0"/>
                <a:cs typeface="Arial" charset="0"/>
              </a:rPr>
              <a:t>go away </a:t>
            </a:r>
            <a:r>
              <a:rPr kumimoji="0" lang="en-US" sz="2800" b="0" i="0" u="none" strike="noStrike" cap="none" normalizeH="0" baseline="0" dirty="0" smtClean="0">
                <a:ln>
                  <a:noFill/>
                </a:ln>
                <a:solidFill>
                  <a:schemeClr val="tx1"/>
                </a:solidFill>
                <a:effectLst/>
                <a:latin typeface="Gill Sans MT" panose="020B0502020104020203" pitchFamily="34" charset="0"/>
                <a:cs typeface="Arial" charset="0"/>
              </a:rPr>
              <a:t>when no longer needed</a:t>
            </a:r>
          </a:p>
        </p:txBody>
      </p:sp>
    </p:spTree>
    <p:extLst>
      <p:ext uri="{BB962C8B-B14F-4D97-AF65-F5344CB8AC3E}">
        <p14:creationId xmlns:p14="http://schemas.microsoft.com/office/powerpoint/2010/main" val="381035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Google’s motto</a:t>
            </a:r>
            <a:endParaRPr lang="en-US" dirty="0"/>
          </a:p>
        </p:txBody>
      </p:sp>
      <p:sp>
        <p:nvSpPr>
          <p:cNvPr id="3" name="Date Placeholder 2"/>
          <p:cNvSpPr>
            <a:spLocks noGrp="1"/>
          </p:cNvSpPr>
          <p:nvPr>
            <p:ph type="dt" sz="half" idx="10"/>
          </p:nvPr>
        </p:nvSpPr>
        <p:spPr/>
        <p:txBody>
          <a:bodyPr/>
          <a:lstStyle/>
          <a:p>
            <a:pPr>
              <a:defRPr/>
            </a:pPr>
            <a:r>
              <a:rPr lang="en-US" smtClean="0"/>
              <a:t>CS 700 September 2018</a:t>
            </a:r>
            <a:endParaRPr lang="en-US"/>
          </a:p>
        </p:txBody>
      </p:sp>
      <p:sp>
        <p:nvSpPr>
          <p:cNvPr id="4" name="Footer Placeholder 3"/>
          <p:cNvSpPr>
            <a:spLocks noGrp="1"/>
          </p:cNvSpPr>
          <p:nvPr>
            <p:ph type="ftr" sz="quarter" idx="11"/>
          </p:nvPr>
        </p:nvSpPr>
        <p:spPr/>
        <p:txBody>
          <a:bodyPr/>
          <a:lstStyle/>
          <a:p>
            <a:pPr>
              <a:defRPr/>
            </a:pPr>
            <a:r>
              <a:rPr lang="en-US" smtClean="0"/>
              <a:t>Jeff Offutt</a:t>
            </a:r>
            <a:endParaRPr lang="en-US"/>
          </a:p>
        </p:txBody>
      </p:sp>
      <p:sp>
        <p:nvSpPr>
          <p:cNvPr id="5" name="Slide Number Placeholder 4"/>
          <p:cNvSpPr>
            <a:spLocks noGrp="1"/>
          </p:cNvSpPr>
          <p:nvPr>
            <p:ph type="sldNum" sz="quarter" idx="12"/>
          </p:nvPr>
        </p:nvSpPr>
        <p:spPr/>
        <p:txBody>
          <a:bodyPr/>
          <a:lstStyle/>
          <a:p>
            <a:pPr>
              <a:defRPr/>
            </a:pPr>
            <a:fld id="{BC7FB2CC-0026-474A-8143-56756D8BC8D8}" type="slidenum">
              <a:rPr lang="en-US" smtClean="0"/>
              <a:pPr>
                <a:defRPr/>
              </a:pPr>
              <a:t>15</a:t>
            </a:fld>
            <a:endParaRPr lang="en-US"/>
          </a:p>
        </p:txBody>
      </p:sp>
      <p:sp>
        <p:nvSpPr>
          <p:cNvPr id="6" name="Text Box 4"/>
          <p:cNvSpPr txBox="1">
            <a:spLocks noChangeArrowheads="1"/>
          </p:cNvSpPr>
          <p:nvPr/>
        </p:nvSpPr>
        <p:spPr bwMode="auto">
          <a:xfrm>
            <a:off x="1066800" y="1295400"/>
            <a:ext cx="7010400" cy="1877437"/>
          </a:xfrm>
          <a:prstGeom prst="rect">
            <a:avLst/>
          </a:prstGeom>
          <a:gradFill flip="none" rotWithShape="1">
            <a:gsLst>
              <a:gs pos="15000">
                <a:schemeClr val="bg1">
                  <a:lumMod val="75000"/>
                </a:schemeClr>
              </a:gs>
              <a:gs pos="47000">
                <a:schemeClr val="bg1">
                  <a:lumMod val="60000"/>
                  <a:lumOff val="40000"/>
                </a:schemeClr>
              </a:gs>
              <a:gs pos="96000">
                <a:schemeClr val="bg1">
                  <a:lumMod val="75000"/>
                </a:schemeClr>
              </a:gs>
            </a:gsLst>
            <a:lin ang="5400000" scaled="0"/>
            <a:tileRect/>
          </a:gradFill>
          <a:ln w="19050">
            <a:solidFill>
              <a:schemeClr val="tx2"/>
            </a:solidFill>
            <a:miter lim="800000"/>
            <a:headEnd type="none" w="sm" len="sm"/>
            <a:tailEnd type="none" w="sm" len="sm"/>
          </a:ln>
          <a:effectLst/>
        </p:spPr>
        <p:txBody>
          <a:bodyPr wrap="square">
            <a:spAutoFit/>
          </a:bodyPr>
          <a:lstStyle/>
          <a:p>
            <a:pPr algn="ctr">
              <a:defRPr/>
            </a:pPr>
            <a:r>
              <a:rPr lang="en-US" altLang="zh-CN" sz="4800" b="0" dirty="0" smtClean="0">
                <a:solidFill>
                  <a:srgbClr val="FFFF00"/>
                </a:solidFill>
                <a:effectLst>
                  <a:outerShdw blurRad="38100" dist="38100" dir="2700000" algn="tl">
                    <a:srgbClr val="000000"/>
                  </a:outerShdw>
                </a:effectLst>
                <a:latin typeface="Verdana" panose="020B0604030504040204" pitchFamily="34" charset="0"/>
                <a:ea typeface="Verdana" panose="020B0604030504040204" pitchFamily="34" charset="0"/>
              </a:rPr>
              <a:t>Debugging </a:t>
            </a:r>
            <a:r>
              <a:rPr lang="en-US" altLang="zh-CN" sz="4800" b="0" dirty="0">
                <a:solidFill>
                  <a:srgbClr val="FFFF00"/>
                </a:solidFill>
                <a:effectLst>
                  <a:outerShdw blurRad="38100" dist="38100" dir="2700000" algn="tl">
                    <a:srgbClr val="000000"/>
                  </a:outerShdw>
                </a:effectLst>
                <a:latin typeface="Verdana" panose="020B0604030504040204" pitchFamily="34" charset="0"/>
                <a:ea typeface="Verdana" panose="020B0604030504040204" pitchFamily="34" charset="0"/>
              </a:rPr>
              <a:t>s</a:t>
            </a:r>
            <a:r>
              <a:rPr lang="en-US" altLang="zh-CN" sz="4800" b="0" dirty="0" smtClean="0">
                <a:solidFill>
                  <a:srgbClr val="FFFF00"/>
                </a:solidFill>
                <a:effectLst>
                  <a:outerShdw blurRad="38100" dist="38100" dir="2700000" algn="tl">
                    <a:srgbClr val="000000"/>
                  </a:outerShdw>
                </a:effectLst>
                <a:latin typeface="Verdana" panose="020B0604030504040204" pitchFamily="34" charset="0"/>
                <a:ea typeface="Verdana" panose="020B0604030504040204" pitchFamily="34" charset="0"/>
              </a:rPr>
              <a:t>ucks</a:t>
            </a:r>
          </a:p>
          <a:p>
            <a:pPr algn="ctr">
              <a:defRPr/>
            </a:pPr>
            <a:endParaRPr lang="en-US" altLang="zh-CN" sz="2000" b="0" dirty="0" smtClean="0">
              <a:solidFill>
                <a:srgbClr val="FFFF00"/>
              </a:solidFill>
              <a:effectLst>
                <a:outerShdw blurRad="38100" dist="38100" dir="2700000" algn="tl">
                  <a:srgbClr val="000000"/>
                </a:outerShdw>
              </a:effectLst>
              <a:latin typeface="Verdana" panose="020B0604030504040204" pitchFamily="34" charset="0"/>
              <a:ea typeface="Verdana" panose="020B0604030504040204" pitchFamily="34" charset="0"/>
            </a:endParaRPr>
          </a:p>
          <a:p>
            <a:pPr algn="ctr">
              <a:defRPr/>
            </a:pPr>
            <a:r>
              <a:rPr lang="en-US" altLang="zh-CN" sz="4800" b="0" dirty="0" smtClean="0">
                <a:solidFill>
                  <a:srgbClr val="FFFF00"/>
                </a:solidFill>
                <a:effectLst>
                  <a:outerShdw blurRad="38100" dist="38100" dir="2700000" algn="tl">
                    <a:srgbClr val="000000"/>
                  </a:outerShdw>
                </a:effectLst>
                <a:latin typeface="Verdana" panose="020B0604030504040204" pitchFamily="34" charset="0"/>
                <a:ea typeface="Verdana" panose="020B0604030504040204" pitchFamily="34" charset="0"/>
              </a:rPr>
              <a:t>Testing rocks</a:t>
            </a:r>
          </a:p>
        </p:txBody>
      </p:sp>
      <p:sp>
        <p:nvSpPr>
          <p:cNvPr id="8" name="Text Box 4"/>
          <p:cNvSpPr txBox="1">
            <a:spLocks noChangeArrowheads="1"/>
          </p:cNvSpPr>
          <p:nvPr/>
        </p:nvSpPr>
        <p:spPr bwMode="auto">
          <a:xfrm>
            <a:off x="2286000" y="4379149"/>
            <a:ext cx="4572000" cy="1031051"/>
          </a:xfrm>
          <a:prstGeom prst="rect">
            <a:avLst/>
          </a:prstGeom>
          <a:solidFill>
            <a:srgbClr val="3333CC"/>
          </a:solidFill>
          <a:ln w="9525">
            <a:noFill/>
            <a:miter lim="800000"/>
            <a:headEnd/>
            <a:tailEnd/>
          </a:ln>
        </p:spPr>
        <p:txBody>
          <a:bodyPr wrap="square">
            <a:spAutoFit/>
          </a:bodyPr>
          <a:lstStyle/>
          <a:p>
            <a:pPr algn="ctr">
              <a:spcBef>
                <a:spcPts val="600"/>
              </a:spcBef>
              <a:defRPr/>
            </a:pPr>
            <a:r>
              <a:rPr lang="en-US" altLang="zh-CN" sz="2800" b="0" dirty="0">
                <a:solidFill>
                  <a:schemeClr val="tx2"/>
                </a:solidFill>
                <a:effectLst>
                  <a:outerShdw blurRad="38100" dist="38100" dir="2700000" algn="tl">
                    <a:srgbClr val="000000">
                      <a:alpha val="95000"/>
                    </a:srgbClr>
                  </a:outerShdw>
                </a:effectLst>
                <a:latin typeface="Gill Sans MT" pitchFamily="34" charset="0"/>
                <a:ea typeface="宋体" charset="-122"/>
              </a:rPr>
              <a:t>Jeff Offutt</a:t>
            </a:r>
          </a:p>
          <a:p>
            <a:pPr algn="ctr">
              <a:spcBef>
                <a:spcPts val="600"/>
              </a:spcBef>
              <a:defRPr/>
            </a:pPr>
            <a:r>
              <a:rPr lang="en-US" altLang="zh-CN" sz="2800" b="0" dirty="0" smtClean="0">
                <a:solidFill>
                  <a:schemeClr val="tx2"/>
                </a:solidFill>
                <a:effectLst>
                  <a:outerShdw blurRad="38100" dist="38100" dir="2700000" algn="tl">
                    <a:srgbClr val="000000">
                      <a:alpha val="95000"/>
                    </a:srgbClr>
                  </a:outerShdw>
                </a:effectLst>
                <a:latin typeface="Gill Sans MT" pitchFamily="34" charset="0"/>
                <a:ea typeface="宋体" charset="-122"/>
              </a:rPr>
              <a:t>https://</a:t>
            </a:r>
            <a:r>
              <a:rPr lang="en-US" altLang="zh-CN" sz="2800" b="0" dirty="0">
                <a:solidFill>
                  <a:schemeClr val="tx2"/>
                </a:solidFill>
                <a:effectLst>
                  <a:outerShdw blurRad="38100" dist="38100" dir="2700000" algn="tl">
                    <a:srgbClr val="000000">
                      <a:alpha val="95000"/>
                    </a:srgbClr>
                  </a:outerShdw>
                </a:effectLst>
                <a:latin typeface="Gill Sans MT" pitchFamily="34" charset="0"/>
                <a:ea typeface="宋体" charset="-122"/>
              </a:rPr>
              <a:t>cs.gmu.edu/~offutt</a:t>
            </a:r>
            <a:r>
              <a:rPr lang="en-US" altLang="zh-CN" sz="2800" b="0" dirty="0" smtClean="0">
                <a:solidFill>
                  <a:schemeClr val="tx2"/>
                </a:solidFill>
                <a:effectLst>
                  <a:outerShdw blurRad="38100" dist="38100" dir="2700000" algn="tl">
                    <a:srgbClr val="000000">
                      <a:alpha val="95000"/>
                    </a:srgbClr>
                  </a:outerShdw>
                </a:effectLst>
                <a:latin typeface="Gill Sans MT" pitchFamily="34" charset="0"/>
                <a:ea typeface="宋体"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 y="96838"/>
            <a:ext cx="8000999" cy="1500187"/>
          </a:xfrm>
        </p:spPr>
        <p:txBody>
          <a:bodyPr/>
          <a:lstStyle/>
          <a:p>
            <a:r>
              <a:rPr lang="en-US" dirty="0" smtClean="0"/>
              <a:t>Software is the nervous system of our civilization</a:t>
            </a:r>
          </a:p>
        </p:txBody>
      </p:sp>
      <p:sp>
        <p:nvSpPr>
          <p:cNvPr id="10243" name="Date Placeholder 3"/>
          <p:cNvSpPr>
            <a:spLocks noGrp="1"/>
          </p:cNvSpPr>
          <p:nvPr>
            <p:ph type="dt" sz="quarter" idx="10"/>
          </p:nvPr>
        </p:nvSpPr>
        <p:spPr>
          <a:noFill/>
        </p:spPr>
        <p:txBody>
          <a:bodyPr/>
          <a:lstStyle/>
          <a:p>
            <a:r>
              <a:rPr lang="en-US" smtClean="0"/>
              <a:t>CS 700 September 2018</a:t>
            </a:r>
            <a:endParaRPr lang="en-US" u="sng" smtClean="0"/>
          </a:p>
        </p:txBody>
      </p:sp>
      <p:sp>
        <p:nvSpPr>
          <p:cNvPr id="10244" name="Footer Placeholder 4"/>
          <p:cNvSpPr>
            <a:spLocks noGrp="1"/>
          </p:cNvSpPr>
          <p:nvPr>
            <p:ph type="ftr" sz="quarter" idx="11"/>
          </p:nvPr>
        </p:nvSpPr>
        <p:spPr>
          <a:noFill/>
        </p:spPr>
        <p:txBody>
          <a:bodyPr/>
          <a:lstStyle/>
          <a:p>
            <a:r>
              <a:rPr lang="en-US" smtClean="0"/>
              <a:t>Jeff Offutt</a:t>
            </a:r>
          </a:p>
        </p:txBody>
      </p:sp>
      <p:sp>
        <p:nvSpPr>
          <p:cNvPr id="10245" name="Slide Number Placeholder 5"/>
          <p:cNvSpPr>
            <a:spLocks noGrp="1"/>
          </p:cNvSpPr>
          <p:nvPr>
            <p:ph type="sldNum" sz="quarter" idx="12"/>
          </p:nvPr>
        </p:nvSpPr>
        <p:spPr>
          <a:noFill/>
        </p:spPr>
        <p:txBody>
          <a:bodyPr/>
          <a:lstStyle/>
          <a:p>
            <a:fld id="{08802E33-4C4B-4AB2-94E8-9BE74FD11520}" type="slidenum">
              <a:rPr lang="en-US" smtClean="0"/>
              <a:pPr/>
              <a:t>2</a:t>
            </a:fld>
            <a:endParaRPr lang="en-US" smtClean="0"/>
          </a:p>
        </p:txBody>
      </p:sp>
      <p:pic>
        <p:nvPicPr>
          <p:cNvPr id="8" name="Picture 2"/>
          <p:cNvPicPr>
            <a:picLocks noChangeAspect="1" noChangeArrowheads="1"/>
          </p:cNvPicPr>
          <p:nvPr/>
        </p:nvPicPr>
        <p:blipFill>
          <a:blip r:embed="rId2" cstate="print"/>
          <a:srcRect/>
          <a:stretch>
            <a:fillRect/>
          </a:stretch>
        </p:blipFill>
        <p:spPr bwMode="auto">
          <a:xfrm>
            <a:off x="5181600" y="2514600"/>
            <a:ext cx="1219200" cy="908050"/>
          </a:xfrm>
          <a:prstGeom prst="rect">
            <a:avLst/>
          </a:prstGeom>
          <a:noFill/>
          <a:ln w="9525">
            <a:noFill/>
            <a:miter lim="800000"/>
            <a:headEnd/>
            <a:tailEnd/>
          </a:ln>
        </p:spPr>
      </p:pic>
      <p:pic>
        <p:nvPicPr>
          <p:cNvPr id="9" name="Picture 10"/>
          <p:cNvPicPr>
            <a:picLocks noChangeAspect="1" noChangeArrowheads="1"/>
          </p:cNvPicPr>
          <p:nvPr/>
        </p:nvPicPr>
        <p:blipFill>
          <a:blip r:embed="rId3" cstate="print"/>
          <a:srcRect/>
          <a:stretch>
            <a:fillRect/>
          </a:stretch>
        </p:blipFill>
        <p:spPr bwMode="auto">
          <a:xfrm>
            <a:off x="2030413" y="3179763"/>
            <a:ext cx="1619250" cy="1214437"/>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3363913" y="1755775"/>
            <a:ext cx="1428750" cy="1071563"/>
          </a:xfrm>
          <a:prstGeom prst="rect">
            <a:avLst/>
          </a:prstGeom>
          <a:noFill/>
          <a:ln w="9525">
            <a:noFill/>
            <a:miter lim="800000"/>
            <a:headEnd/>
            <a:tailEnd/>
          </a:ln>
        </p:spPr>
      </p:pic>
      <p:pic>
        <p:nvPicPr>
          <p:cNvPr id="11" name="Picture 14" descr="C:\Documents and Settings\rpanesar\My Documents\My Pictures\Microsoft Clip Organizer\j0410044.jpg"/>
          <p:cNvPicPr>
            <a:picLocks noChangeAspect="1" noChangeArrowheads="1"/>
          </p:cNvPicPr>
          <p:nvPr/>
        </p:nvPicPr>
        <p:blipFill>
          <a:blip r:embed="rId5" cstate="print"/>
          <a:srcRect/>
          <a:stretch>
            <a:fillRect/>
          </a:stretch>
        </p:blipFill>
        <p:spPr bwMode="auto">
          <a:xfrm>
            <a:off x="285750" y="2076450"/>
            <a:ext cx="1000125" cy="1000125"/>
          </a:xfrm>
          <a:prstGeom prst="rect">
            <a:avLst/>
          </a:prstGeom>
          <a:noFill/>
          <a:ln w="9525">
            <a:noFill/>
            <a:miter lim="800000"/>
            <a:headEnd/>
            <a:tailEnd/>
          </a:ln>
        </p:spPr>
      </p:pic>
      <p:pic>
        <p:nvPicPr>
          <p:cNvPr id="12" name="Picture 15" descr="C:\Documents and Settings\rpanesar\My Documents\My Pictures\Microsoft Clip Organizer\j0433050.jpg"/>
          <p:cNvPicPr>
            <a:picLocks noChangeAspect="1" noChangeArrowheads="1"/>
          </p:cNvPicPr>
          <p:nvPr/>
        </p:nvPicPr>
        <p:blipFill>
          <a:blip r:embed="rId6" cstate="print"/>
          <a:srcRect/>
          <a:stretch>
            <a:fillRect/>
          </a:stretch>
        </p:blipFill>
        <p:spPr bwMode="auto">
          <a:xfrm>
            <a:off x="4165600" y="3741738"/>
            <a:ext cx="1143000" cy="1143000"/>
          </a:xfrm>
          <a:prstGeom prst="rect">
            <a:avLst/>
          </a:prstGeom>
          <a:noFill/>
          <a:ln w="9525">
            <a:noFill/>
            <a:miter lim="800000"/>
            <a:headEnd/>
            <a:tailEnd/>
          </a:ln>
        </p:spPr>
      </p:pic>
      <p:pic>
        <p:nvPicPr>
          <p:cNvPr id="13" name="Picture 16"/>
          <p:cNvPicPr>
            <a:picLocks noChangeAspect="1" noChangeArrowheads="1"/>
          </p:cNvPicPr>
          <p:nvPr/>
        </p:nvPicPr>
        <p:blipFill>
          <a:blip r:embed="rId7" cstate="print"/>
          <a:srcRect/>
          <a:stretch>
            <a:fillRect/>
          </a:stretch>
        </p:blipFill>
        <p:spPr bwMode="auto">
          <a:xfrm>
            <a:off x="5894388" y="1666875"/>
            <a:ext cx="828675" cy="828675"/>
          </a:xfrm>
          <a:prstGeom prst="rect">
            <a:avLst/>
          </a:prstGeom>
          <a:noFill/>
          <a:ln w="9525">
            <a:noFill/>
            <a:miter lim="800000"/>
            <a:headEnd/>
            <a:tailEnd/>
          </a:ln>
        </p:spPr>
      </p:pic>
      <p:pic>
        <p:nvPicPr>
          <p:cNvPr id="14" name="Picture 18"/>
          <p:cNvPicPr>
            <a:picLocks noChangeAspect="1" noChangeArrowheads="1"/>
          </p:cNvPicPr>
          <p:nvPr/>
        </p:nvPicPr>
        <p:blipFill>
          <a:blip r:embed="rId8" cstate="print"/>
          <a:srcRect/>
          <a:stretch>
            <a:fillRect/>
          </a:stretch>
        </p:blipFill>
        <p:spPr bwMode="auto">
          <a:xfrm>
            <a:off x="1763713" y="4675188"/>
            <a:ext cx="1643062" cy="838200"/>
          </a:xfrm>
          <a:prstGeom prst="rect">
            <a:avLst/>
          </a:prstGeom>
          <a:noFill/>
          <a:ln w="9525">
            <a:noFill/>
            <a:miter lim="800000"/>
            <a:headEnd/>
            <a:tailEnd/>
          </a:ln>
        </p:spPr>
      </p:pic>
      <p:pic>
        <p:nvPicPr>
          <p:cNvPr id="15" name="Picture 20"/>
          <p:cNvPicPr>
            <a:picLocks noChangeAspect="1" noChangeArrowheads="1"/>
          </p:cNvPicPr>
          <p:nvPr/>
        </p:nvPicPr>
        <p:blipFill>
          <a:blip r:embed="rId9" cstate="print"/>
          <a:srcRect/>
          <a:stretch>
            <a:fillRect/>
          </a:stretch>
        </p:blipFill>
        <p:spPr bwMode="auto">
          <a:xfrm>
            <a:off x="3559175" y="5132388"/>
            <a:ext cx="1657350" cy="1157287"/>
          </a:xfrm>
          <a:prstGeom prst="rect">
            <a:avLst/>
          </a:prstGeom>
          <a:noFill/>
          <a:ln w="9525">
            <a:noFill/>
            <a:miter lim="800000"/>
            <a:headEnd/>
            <a:tailEnd/>
          </a:ln>
        </p:spPr>
      </p:pic>
      <p:pic>
        <p:nvPicPr>
          <p:cNvPr id="16" name="Picture 21"/>
          <p:cNvPicPr>
            <a:picLocks noChangeAspect="1" noChangeArrowheads="1"/>
          </p:cNvPicPr>
          <p:nvPr/>
        </p:nvPicPr>
        <p:blipFill>
          <a:blip r:embed="rId10" cstate="print"/>
          <a:srcRect/>
          <a:stretch>
            <a:fillRect/>
          </a:stretch>
        </p:blipFill>
        <p:spPr bwMode="auto">
          <a:xfrm>
            <a:off x="928688" y="3286125"/>
            <a:ext cx="914400" cy="766763"/>
          </a:xfrm>
          <a:prstGeom prst="rect">
            <a:avLst/>
          </a:prstGeom>
          <a:noFill/>
          <a:ln w="9525">
            <a:noFill/>
            <a:miter lim="800000"/>
            <a:headEnd/>
            <a:tailEnd/>
          </a:ln>
        </p:spPr>
      </p:pic>
      <p:pic>
        <p:nvPicPr>
          <p:cNvPr id="17" name="Picture 22"/>
          <p:cNvPicPr>
            <a:picLocks noChangeAspect="1" noChangeArrowheads="1"/>
          </p:cNvPicPr>
          <p:nvPr/>
        </p:nvPicPr>
        <p:blipFill>
          <a:blip r:embed="rId11" cstate="print"/>
          <a:srcRect/>
          <a:stretch>
            <a:fillRect/>
          </a:stretch>
        </p:blipFill>
        <p:spPr bwMode="auto">
          <a:xfrm>
            <a:off x="7404100" y="1598613"/>
            <a:ext cx="985838" cy="698500"/>
          </a:xfrm>
          <a:prstGeom prst="rect">
            <a:avLst/>
          </a:prstGeom>
          <a:noFill/>
          <a:ln w="9525">
            <a:noFill/>
            <a:miter lim="800000"/>
            <a:headEnd/>
            <a:tailEnd/>
          </a:ln>
        </p:spPr>
      </p:pic>
      <p:pic>
        <p:nvPicPr>
          <p:cNvPr id="18" name="Picture 5" descr="MCj04157480000[1]"/>
          <p:cNvPicPr>
            <a:picLocks noChangeAspect="1" noChangeArrowheads="1"/>
          </p:cNvPicPr>
          <p:nvPr/>
        </p:nvPicPr>
        <p:blipFill>
          <a:blip r:embed="rId12" cstate="print"/>
          <a:srcRect/>
          <a:stretch>
            <a:fillRect/>
          </a:stretch>
        </p:blipFill>
        <p:spPr bwMode="auto">
          <a:xfrm>
            <a:off x="1423988" y="1447800"/>
            <a:ext cx="1666875" cy="1676400"/>
          </a:xfrm>
          <a:prstGeom prst="rect">
            <a:avLst/>
          </a:prstGeom>
          <a:noFill/>
          <a:ln w="9525">
            <a:noFill/>
            <a:miter lim="800000"/>
            <a:headEnd/>
            <a:tailEnd/>
          </a:ln>
        </p:spPr>
      </p:pic>
      <p:pic>
        <p:nvPicPr>
          <p:cNvPr id="19" name="Picture 2" descr="MCj02903870000[1]"/>
          <p:cNvPicPr>
            <a:picLocks noChangeAspect="1" noChangeArrowheads="1"/>
          </p:cNvPicPr>
          <p:nvPr/>
        </p:nvPicPr>
        <p:blipFill>
          <a:blip r:embed="rId13" cstate="print"/>
          <a:srcRect/>
          <a:stretch>
            <a:fillRect/>
          </a:stretch>
        </p:blipFill>
        <p:spPr bwMode="auto">
          <a:xfrm>
            <a:off x="163513" y="4527550"/>
            <a:ext cx="1581150" cy="1724025"/>
          </a:xfrm>
          <a:prstGeom prst="rect">
            <a:avLst/>
          </a:prstGeom>
          <a:noFill/>
          <a:ln w="9525">
            <a:noFill/>
            <a:miter lim="800000"/>
            <a:headEnd/>
            <a:tailEnd/>
          </a:ln>
        </p:spPr>
      </p:pic>
      <p:pic>
        <p:nvPicPr>
          <p:cNvPr id="20" name="Picture 6" descr="j0215086"/>
          <p:cNvPicPr>
            <a:picLocks noChangeAspect="1" noChangeArrowheads="1"/>
          </p:cNvPicPr>
          <p:nvPr/>
        </p:nvPicPr>
        <p:blipFill>
          <a:blip r:embed="rId14" cstate="print"/>
          <a:srcRect/>
          <a:stretch>
            <a:fillRect/>
          </a:stretch>
        </p:blipFill>
        <p:spPr bwMode="auto">
          <a:xfrm>
            <a:off x="5562600" y="4038600"/>
            <a:ext cx="1214438" cy="1895475"/>
          </a:xfrm>
          <a:prstGeom prst="rect">
            <a:avLst/>
          </a:prstGeom>
          <a:noFill/>
          <a:ln w="9525">
            <a:noFill/>
            <a:miter lim="800000"/>
            <a:headEnd/>
            <a:tailEnd/>
          </a:ln>
        </p:spPr>
      </p:pic>
      <p:pic>
        <p:nvPicPr>
          <p:cNvPr id="21" name="Picture 18" descr="C:\Documents and Settings\rpanesar\Local Settings\Temporary Internet Files\Content.IE5\P2WWCY0O\MCj02811390000[1].wmf"/>
          <p:cNvPicPr>
            <a:picLocks noChangeAspect="1" noChangeArrowheads="1"/>
          </p:cNvPicPr>
          <p:nvPr/>
        </p:nvPicPr>
        <p:blipFill>
          <a:blip r:embed="rId15" cstate="print"/>
          <a:srcRect/>
          <a:stretch>
            <a:fillRect/>
          </a:stretch>
        </p:blipFill>
        <p:spPr bwMode="auto">
          <a:xfrm>
            <a:off x="7018338" y="2590800"/>
            <a:ext cx="2125662" cy="2163763"/>
          </a:xfrm>
          <a:prstGeom prst="rect">
            <a:avLst/>
          </a:prstGeom>
          <a:noFill/>
          <a:ln w="9525">
            <a:noFill/>
            <a:miter lim="800000"/>
            <a:headEnd/>
            <a:tailEnd/>
          </a:ln>
        </p:spPr>
      </p:pic>
      <p:sp>
        <p:nvSpPr>
          <p:cNvPr id="22" name="TextBox 21"/>
          <p:cNvSpPr txBox="1"/>
          <p:nvPr/>
        </p:nvSpPr>
        <p:spPr>
          <a:xfrm>
            <a:off x="5894388" y="6153192"/>
            <a:ext cx="2860675" cy="253916"/>
          </a:xfrm>
          <a:prstGeom prst="rect">
            <a:avLst/>
          </a:prstGeom>
          <a:solidFill>
            <a:schemeClr val="bg1">
              <a:lumMod val="75000"/>
            </a:schemeClr>
          </a:solidFill>
        </p:spPr>
        <p:txBody>
          <a:bodyPr wrap="square" anchor="ctr">
            <a:spAutoFit/>
          </a:bodyPr>
          <a:lstStyle/>
          <a:p>
            <a:pPr algn="ctr">
              <a:defRPr/>
            </a:pPr>
            <a:r>
              <a:rPr lang="en-US" sz="1050" b="0" dirty="0">
                <a:latin typeface="Verdana" panose="020B0604030504040204" pitchFamily="34" charset="0"/>
                <a:ea typeface="Verdana" panose="020B0604030504040204" pitchFamily="34" charset="0"/>
              </a:rPr>
              <a:t>Quote </a:t>
            </a:r>
            <a:r>
              <a:rPr lang="en-US" sz="1050" b="0" dirty="0" smtClean="0">
                <a:latin typeface="Verdana" panose="020B0604030504040204" pitchFamily="34" charset="0"/>
                <a:ea typeface="Verdana" panose="020B0604030504040204" pitchFamily="34" charset="0"/>
              </a:rPr>
              <a:t>partially due </a:t>
            </a:r>
            <a:r>
              <a:rPr lang="en-US" sz="1050" b="0" dirty="0">
                <a:latin typeface="Verdana" panose="020B0604030504040204" pitchFamily="34" charset="0"/>
                <a:ea typeface="Verdana" panose="020B0604030504040204" pitchFamily="34" charset="0"/>
              </a:rPr>
              <a:t>to Dr. Mark Harman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500"/>
                                        <p:tgtEl>
                                          <p:spTgt spid="19"/>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dissolve">
                                      <p:cBhvr>
                                        <p:cTn id="55" dur="500"/>
                                        <p:tgtEl>
                                          <p:spTgt spid="20"/>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dissolv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3"/>
          <p:cNvPicPr>
            <a:picLocks noChangeAspect="1" noChangeArrowheads="1"/>
          </p:cNvPicPr>
          <p:nvPr/>
        </p:nvPicPr>
        <p:blipFill>
          <a:blip r:embed="rId2" cstate="print"/>
          <a:srcRect/>
          <a:stretch>
            <a:fillRect/>
          </a:stretch>
        </p:blipFill>
        <p:spPr bwMode="auto">
          <a:xfrm>
            <a:off x="6762750" y="981075"/>
            <a:ext cx="2381250" cy="3600450"/>
          </a:xfrm>
          <a:prstGeom prst="rect">
            <a:avLst/>
          </a:prstGeom>
          <a:noFill/>
          <a:ln w="9525">
            <a:noFill/>
            <a:miter lim="800000"/>
            <a:headEnd/>
            <a:tailEnd/>
          </a:ln>
        </p:spPr>
      </p:pic>
      <p:sp>
        <p:nvSpPr>
          <p:cNvPr id="9219" name="Title 1"/>
          <p:cNvSpPr>
            <a:spLocks noGrp="1"/>
          </p:cNvSpPr>
          <p:nvPr>
            <p:ph type="title"/>
          </p:nvPr>
        </p:nvSpPr>
        <p:spPr/>
        <p:txBody>
          <a:bodyPr/>
          <a:lstStyle/>
          <a:p>
            <a:r>
              <a:rPr lang="en-US" dirty="0" smtClean="0"/>
              <a:t>Spectacular </a:t>
            </a:r>
            <a:r>
              <a:rPr lang="en-US" dirty="0"/>
              <a:t>s</a:t>
            </a:r>
            <a:r>
              <a:rPr lang="en-US" dirty="0" smtClean="0"/>
              <a:t>oftware failures</a:t>
            </a:r>
          </a:p>
        </p:txBody>
      </p:sp>
      <p:sp>
        <p:nvSpPr>
          <p:cNvPr id="9220" name="Date Placeholder 2"/>
          <p:cNvSpPr>
            <a:spLocks noGrp="1"/>
          </p:cNvSpPr>
          <p:nvPr>
            <p:ph type="dt" sz="quarter" idx="10"/>
          </p:nvPr>
        </p:nvSpPr>
        <p:spPr>
          <a:noFill/>
        </p:spPr>
        <p:txBody>
          <a:bodyPr anchor="b"/>
          <a:lstStyle/>
          <a:p>
            <a:r>
              <a:rPr lang="en-US" smtClean="0"/>
              <a:t>CS 700 September 2018</a:t>
            </a:r>
          </a:p>
        </p:txBody>
      </p:sp>
      <p:sp>
        <p:nvSpPr>
          <p:cNvPr id="9221" name="Footer Placeholder 3"/>
          <p:cNvSpPr>
            <a:spLocks noGrp="1"/>
          </p:cNvSpPr>
          <p:nvPr>
            <p:ph type="ftr" sz="quarter" idx="11"/>
          </p:nvPr>
        </p:nvSpPr>
        <p:spPr>
          <a:noFill/>
        </p:spPr>
        <p:txBody>
          <a:bodyPr anchor="b"/>
          <a:lstStyle/>
          <a:p>
            <a:r>
              <a:rPr lang="en-US" smtClean="0"/>
              <a:t>Jeff Offutt</a:t>
            </a:r>
          </a:p>
        </p:txBody>
      </p:sp>
      <p:sp>
        <p:nvSpPr>
          <p:cNvPr id="9222" name="Slide Number Placeholder 4"/>
          <p:cNvSpPr>
            <a:spLocks noGrp="1"/>
          </p:cNvSpPr>
          <p:nvPr>
            <p:ph type="sldNum" sz="quarter" idx="12"/>
          </p:nvPr>
        </p:nvSpPr>
        <p:spPr>
          <a:noFill/>
        </p:spPr>
        <p:txBody>
          <a:bodyPr anchor="b"/>
          <a:lstStyle/>
          <a:p>
            <a:fld id="{0BD33FDF-EBA3-41F6-8E59-C1C120BAAF70}" type="slidenum">
              <a:rPr lang="en-US" smtClean="0"/>
              <a:pPr/>
              <a:t>3</a:t>
            </a:fld>
            <a:endParaRPr lang="en-US" smtClean="0"/>
          </a:p>
        </p:txBody>
      </p:sp>
      <p:sp>
        <p:nvSpPr>
          <p:cNvPr id="6" name="Rectangle 3"/>
          <p:cNvSpPr txBox="1">
            <a:spLocks noChangeArrowheads="1"/>
          </p:cNvSpPr>
          <p:nvPr/>
        </p:nvSpPr>
        <p:spPr bwMode="auto">
          <a:xfrm>
            <a:off x="23812" y="3338513"/>
            <a:ext cx="6453188" cy="776287"/>
          </a:xfrm>
          <a:prstGeom prst="rect">
            <a:avLst/>
          </a:prstGeom>
          <a:noFill/>
          <a:ln w="9525">
            <a:noFill/>
            <a:miter lim="800000"/>
            <a:headEnd/>
            <a:tailEnd/>
          </a:ln>
        </p:spPr>
        <p:txBody>
          <a:bodyPr lIns="92075" tIns="46038" rIns="92075" bIns="46038"/>
          <a:lstStyle/>
          <a:p>
            <a:pPr marL="342900" indent="-342900">
              <a:lnSpc>
                <a:spcPct val="83000"/>
              </a:lnSpc>
              <a:spcBef>
                <a:spcPct val="30000"/>
              </a:spcBef>
              <a:buSzPct val="100000"/>
              <a:buFont typeface="Arial" panose="020B0604020202020204" pitchFamily="34" charset="0"/>
              <a:buChar char="•"/>
              <a:defRPr/>
            </a:pPr>
            <a:r>
              <a:rPr lang="en-US" sz="2400" b="0" kern="0" dirty="0">
                <a:solidFill>
                  <a:schemeClr val="tx2"/>
                </a:solidFill>
                <a:latin typeface="Gill Sans MT" pitchFamily="34" charset="0"/>
              </a:rPr>
              <a:t>Major </a:t>
            </a:r>
            <a:r>
              <a:rPr lang="en-US" sz="2400" b="0" kern="0" dirty="0" smtClean="0">
                <a:solidFill>
                  <a:srgbClr val="FFFF00"/>
                </a:solidFill>
                <a:latin typeface="Gill Sans MT" pitchFamily="34" charset="0"/>
              </a:rPr>
              <a:t>failures</a:t>
            </a:r>
            <a:r>
              <a:rPr lang="en-US" sz="2400" b="0" kern="0" dirty="0" smtClean="0">
                <a:solidFill>
                  <a:schemeClr val="tx2"/>
                </a:solidFill>
                <a:latin typeface="Gill Sans MT" pitchFamily="34" charset="0"/>
              </a:rPr>
              <a:t> </a:t>
            </a:r>
            <a:r>
              <a:rPr lang="en-US" sz="2400" b="0" kern="0" dirty="0" smtClean="0">
                <a:solidFill>
                  <a:schemeClr val="tx1"/>
                </a:solidFill>
                <a:latin typeface="Gill Sans MT" pitchFamily="34" charset="0"/>
              </a:rPr>
              <a:t>:  </a:t>
            </a:r>
            <a:r>
              <a:rPr lang="en-US" sz="2400" b="0" kern="0" dirty="0" err="1">
                <a:solidFill>
                  <a:schemeClr val="tx1"/>
                </a:solidFill>
                <a:latin typeface="Gill Sans MT" pitchFamily="34" charset="0"/>
              </a:rPr>
              <a:t>Ariane</a:t>
            </a:r>
            <a:r>
              <a:rPr lang="en-US" sz="2400" b="0" kern="0" dirty="0">
                <a:solidFill>
                  <a:schemeClr val="tx1"/>
                </a:solidFill>
                <a:latin typeface="Gill Sans MT" pitchFamily="34" charset="0"/>
              </a:rPr>
              <a:t> 5 explosion, </a:t>
            </a:r>
            <a:r>
              <a:rPr lang="en-US" sz="2400" b="0" kern="0" dirty="0" smtClean="0">
                <a:solidFill>
                  <a:schemeClr val="tx1"/>
                </a:solidFill>
                <a:latin typeface="Gill Sans MT" pitchFamily="34" charset="0"/>
              </a:rPr>
              <a:t>Financial engines, </a:t>
            </a:r>
            <a:r>
              <a:rPr lang="en-US" sz="2400" b="0" kern="0" dirty="0">
                <a:solidFill>
                  <a:schemeClr val="tx1"/>
                </a:solidFill>
                <a:latin typeface="Gill Sans MT" pitchFamily="34" charset="0"/>
              </a:rPr>
              <a:t>Intel’s Pentium FDIV bug</a:t>
            </a:r>
          </a:p>
        </p:txBody>
      </p:sp>
      <p:sp>
        <p:nvSpPr>
          <p:cNvPr id="7" name="Rectangle 3"/>
          <p:cNvSpPr txBox="1">
            <a:spLocks noChangeArrowheads="1"/>
          </p:cNvSpPr>
          <p:nvPr/>
        </p:nvSpPr>
        <p:spPr bwMode="auto">
          <a:xfrm>
            <a:off x="23812" y="4106862"/>
            <a:ext cx="6453188" cy="846138"/>
          </a:xfrm>
          <a:prstGeom prst="rect">
            <a:avLst/>
          </a:prstGeom>
          <a:noFill/>
          <a:ln w="9525">
            <a:noFill/>
            <a:miter lim="800000"/>
            <a:headEnd/>
            <a:tailEnd/>
          </a:ln>
        </p:spPr>
        <p:txBody>
          <a:bodyPr lIns="92075" tIns="46038" rIns="92075" bIns="46038"/>
          <a:lstStyle/>
          <a:p>
            <a:pPr marL="342900" indent="-342900">
              <a:lnSpc>
                <a:spcPct val="83000"/>
              </a:lnSpc>
              <a:spcBef>
                <a:spcPct val="30000"/>
              </a:spcBef>
              <a:buSzPct val="100000"/>
              <a:buFont typeface="Arial" panose="020B0604020202020204" pitchFamily="34" charset="0"/>
              <a:buChar char="•"/>
              <a:defRPr/>
            </a:pPr>
            <a:r>
              <a:rPr lang="en-US" sz="2400" b="0" kern="0" dirty="0">
                <a:solidFill>
                  <a:schemeClr val="tx1"/>
                </a:solidFill>
                <a:latin typeface="Gill Sans MT" pitchFamily="34" charset="0"/>
              </a:rPr>
              <a:t>Poor testing of </a:t>
            </a:r>
            <a:r>
              <a:rPr lang="en-US" sz="2400" b="0" kern="0" dirty="0">
                <a:solidFill>
                  <a:srgbClr val="FFFF00"/>
                </a:solidFill>
                <a:latin typeface="Gill Sans MT" pitchFamily="34" charset="0"/>
              </a:rPr>
              <a:t>safety-critical</a:t>
            </a:r>
            <a:r>
              <a:rPr lang="en-US" sz="2400" b="0" kern="0" dirty="0">
                <a:solidFill>
                  <a:schemeClr val="tx1"/>
                </a:solidFill>
                <a:latin typeface="Gill Sans MT" pitchFamily="34" charset="0"/>
              </a:rPr>
              <a:t> software can </a:t>
            </a:r>
            <a:r>
              <a:rPr lang="en-US" sz="2400" b="0" i="1" kern="0" dirty="0" smtClean="0">
                <a:solidFill>
                  <a:srgbClr val="FFFF00"/>
                </a:solidFill>
                <a:latin typeface="Gill Sans MT" pitchFamily="34" charset="0"/>
              </a:rPr>
              <a:t>kill</a:t>
            </a:r>
            <a:r>
              <a:rPr lang="en-US" sz="2400" b="0" i="1" kern="0" dirty="0" smtClean="0">
                <a:solidFill>
                  <a:schemeClr val="tx1"/>
                </a:solidFill>
                <a:latin typeface="Gill Sans MT" pitchFamily="34" charset="0"/>
              </a:rPr>
              <a:t> </a:t>
            </a:r>
            <a:r>
              <a:rPr lang="en-US" sz="2400" b="0" kern="0" dirty="0">
                <a:solidFill>
                  <a:schemeClr val="tx1"/>
                </a:solidFill>
                <a:latin typeface="Gill Sans MT" pitchFamily="34" charset="0"/>
              </a:rPr>
              <a:t>:</a:t>
            </a:r>
          </a:p>
          <a:p>
            <a:pPr marL="800100" lvl="1" indent="-342900">
              <a:lnSpc>
                <a:spcPct val="83000"/>
              </a:lnSpc>
              <a:spcBef>
                <a:spcPct val="30000"/>
              </a:spcBef>
              <a:buSzPct val="100000"/>
              <a:buFont typeface="Arial" panose="020B0604020202020204" pitchFamily="34" charset="0"/>
              <a:buChar char="•"/>
              <a:defRPr/>
            </a:pPr>
            <a:r>
              <a:rPr lang="en-US" sz="2400" b="0" kern="0" dirty="0">
                <a:solidFill>
                  <a:schemeClr val="tx1"/>
                </a:solidFill>
                <a:latin typeface="Gill Sans MT" pitchFamily="34" charset="0"/>
              </a:rPr>
              <a:t>THERAC-25 radiation machine:  3 dead</a:t>
            </a:r>
          </a:p>
        </p:txBody>
      </p:sp>
      <p:pic>
        <p:nvPicPr>
          <p:cNvPr id="8" name="Picture 21"/>
          <p:cNvPicPr>
            <a:picLocks noChangeAspect="1" noChangeArrowheads="1"/>
          </p:cNvPicPr>
          <p:nvPr/>
        </p:nvPicPr>
        <p:blipFill>
          <a:blip r:embed="rId3" cstate="print"/>
          <a:srcRect/>
          <a:stretch>
            <a:fillRect/>
          </a:stretch>
        </p:blipFill>
        <p:spPr bwMode="auto">
          <a:xfrm>
            <a:off x="6464300" y="4752975"/>
            <a:ext cx="2462213" cy="1865313"/>
          </a:xfrm>
          <a:prstGeom prst="rect">
            <a:avLst/>
          </a:prstGeom>
          <a:noFill/>
          <a:ln w="9525">
            <a:noFill/>
            <a:miter lim="800000"/>
            <a:headEnd/>
            <a:tailEnd/>
          </a:ln>
        </p:spPr>
      </p:pic>
      <p:pic>
        <p:nvPicPr>
          <p:cNvPr id="9" name="Picture 23"/>
          <p:cNvPicPr>
            <a:picLocks noChangeAspect="1" noChangeArrowheads="1"/>
          </p:cNvPicPr>
          <p:nvPr/>
        </p:nvPicPr>
        <p:blipFill>
          <a:blip r:embed="rId4" cstate="print"/>
          <a:srcRect/>
          <a:stretch>
            <a:fillRect/>
          </a:stretch>
        </p:blipFill>
        <p:spPr bwMode="auto">
          <a:xfrm>
            <a:off x="3400425" y="1487488"/>
            <a:ext cx="1066800" cy="1047750"/>
          </a:xfrm>
          <a:prstGeom prst="rect">
            <a:avLst/>
          </a:prstGeom>
          <a:noFill/>
          <a:ln w="9525" algn="ctr">
            <a:noFill/>
            <a:miter lim="800000"/>
            <a:headEnd/>
            <a:tailEnd/>
          </a:ln>
        </p:spPr>
      </p:pic>
      <p:sp>
        <p:nvSpPr>
          <p:cNvPr id="10" name="Text Box 24"/>
          <p:cNvSpPr txBox="1">
            <a:spLocks noChangeArrowheads="1"/>
          </p:cNvSpPr>
          <p:nvPr/>
        </p:nvSpPr>
        <p:spPr bwMode="auto">
          <a:xfrm>
            <a:off x="4495800" y="1498600"/>
            <a:ext cx="1681162" cy="1016000"/>
          </a:xfrm>
          <a:prstGeom prst="rect">
            <a:avLst/>
          </a:prstGeom>
          <a:solidFill>
            <a:schemeClr val="bg1">
              <a:lumMod val="60000"/>
              <a:lumOff val="40000"/>
            </a:schemeClr>
          </a:solidFill>
          <a:ln w="9525" algn="ctr">
            <a:noFill/>
            <a:miter lim="800000"/>
            <a:headEnd/>
            <a:tailEnd/>
          </a:ln>
          <a:effectLst/>
        </p:spPr>
        <p:txBody>
          <a:bodyPr>
            <a:spAutoFit/>
          </a:bodyPr>
          <a:lstStyle/>
          <a:p>
            <a:pPr>
              <a:defRPr/>
            </a:pPr>
            <a:r>
              <a:rPr lang="en-US" dirty="0"/>
              <a:t>Mars Polar</a:t>
            </a:r>
            <a:br>
              <a:rPr lang="en-US" dirty="0"/>
            </a:br>
            <a:r>
              <a:rPr lang="en-US" dirty="0"/>
              <a:t>Lander crash</a:t>
            </a:r>
            <a:br>
              <a:rPr lang="en-US" dirty="0"/>
            </a:br>
            <a:r>
              <a:rPr lang="en-US" dirty="0"/>
              <a:t>site?</a:t>
            </a:r>
          </a:p>
        </p:txBody>
      </p:sp>
      <p:sp>
        <p:nvSpPr>
          <p:cNvPr id="11" name="Text Box 25"/>
          <p:cNvSpPr txBox="1">
            <a:spLocks noChangeArrowheads="1"/>
          </p:cNvSpPr>
          <p:nvPr/>
        </p:nvSpPr>
        <p:spPr bwMode="auto">
          <a:xfrm>
            <a:off x="6498431" y="4648200"/>
            <a:ext cx="2393950" cy="400050"/>
          </a:xfrm>
          <a:prstGeom prst="rect">
            <a:avLst/>
          </a:prstGeom>
          <a:solidFill>
            <a:schemeClr val="bg1">
              <a:lumMod val="60000"/>
              <a:lumOff val="40000"/>
            </a:schemeClr>
          </a:solidFill>
          <a:ln w="9525" algn="ctr">
            <a:noFill/>
            <a:miter lim="800000"/>
            <a:headEnd/>
            <a:tailEnd/>
          </a:ln>
          <a:effectLst/>
        </p:spPr>
        <p:txBody>
          <a:bodyPr>
            <a:spAutoFit/>
          </a:bodyPr>
          <a:lstStyle/>
          <a:p>
            <a:pPr algn="just">
              <a:defRPr/>
            </a:pPr>
            <a:r>
              <a:rPr lang="en-US" dirty="0"/>
              <a:t>THERAC-25 design</a:t>
            </a:r>
          </a:p>
        </p:txBody>
      </p:sp>
      <p:sp>
        <p:nvSpPr>
          <p:cNvPr id="12" name="Text Box 26"/>
          <p:cNvSpPr txBox="1">
            <a:spLocks noChangeArrowheads="1"/>
          </p:cNvSpPr>
          <p:nvPr/>
        </p:nvSpPr>
        <p:spPr bwMode="auto">
          <a:xfrm>
            <a:off x="6705600" y="909638"/>
            <a:ext cx="2438400" cy="2308324"/>
          </a:xfrm>
          <a:prstGeom prst="rect">
            <a:avLst/>
          </a:prstGeom>
          <a:noFill/>
          <a:ln w="9525" algn="ctr">
            <a:noFill/>
            <a:miter lim="800000"/>
            <a:headEnd/>
            <a:tailEnd/>
          </a:ln>
        </p:spPr>
        <p:txBody>
          <a:bodyPr wrap="square">
            <a:spAutoFit/>
          </a:bodyPr>
          <a:lstStyle/>
          <a:p>
            <a:r>
              <a:rPr lang="en-US" dirty="0" err="1">
                <a:solidFill>
                  <a:srgbClr val="000000"/>
                </a:solidFill>
              </a:rPr>
              <a:t>Ariane</a:t>
            </a:r>
            <a:r>
              <a:rPr lang="en-US" dirty="0">
                <a:solidFill>
                  <a:srgbClr val="000000"/>
                </a:solidFill>
              </a:rPr>
              <a:t> 5:</a:t>
            </a:r>
            <a:br>
              <a:rPr lang="en-US" dirty="0">
                <a:solidFill>
                  <a:srgbClr val="000000"/>
                </a:solidFill>
              </a:rPr>
            </a:br>
            <a:r>
              <a:rPr lang="en-US" dirty="0">
                <a:solidFill>
                  <a:srgbClr val="000000"/>
                </a:solidFill>
              </a:rPr>
              <a:t>exception-handling</a:t>
            </a:r>
            <a:br>
              <a:rPr lang="en-US" dirty="0">
                <a:solidFill>
                  <a:srgbClr val="000000"/>
                </a:solidFill>
              </a:rPr>
            </a:br>
            <a:r>
              <a:rPr lang="en-US" dirty="0">
                <a:solidFill>
                  <a:srgbClr val="000000"/>
                </a:solidFill>
              </a:rPr>
              <a:t>bug :  forced self</a:t>
            </a:r>
            <a:br>
              <a:rPr lang="en-US" dirty="0">
                <a:solidFill>
                  <a:srgbClr val="000000"/>
                </a:solidFill>
              </a:rPr>
            </a:br>
            <a:r>
              <a:rPr lang="en-US" dirty="0">
                <a:solidFill>
                  <a:srgbClr val="000000"/>
                </a:solidFill>
              </a:rPr>
              <a:t>destruct on maiden</a:t>
            </a:r>
            <a:br>
              <a:rPr lang="en-US" dirty="0">
                <a:solidFill>
                  <a:srgbClr val="000000"/>
                </a:solidFill>
              </a:rPr>
            </a:br>
            <a:r>
              <a:rPr lang="en-US" dirty="0">
                <a:solidFill>
                  <a:srgbClr val="000000"/>
                </a:solidFill>
              </a:rPr>
              <a:t>flight (64-bit to 16-bit</a:t>
            </a:r>
            <a:br>
              <a:rPr lang="en-US" dirty="0">
                <a:solidFill>
                  <a:srgbClr val="000000"/>
                </a:solidFill>
              </a:rPr>
            </a:br>
            <a:r>
              <a:rPr lang="en-US" dirty="0">
                <a:solidFill>
                  <a:srgbClr val="000000"/>
                </a:solidFill>
              </a:rPr>
              <a:t>conversion:  about</a:t>
            </a:r>
            <a:br>
              <a:rPr lang="en-US" dirty="0">
                <a:solidFill>
                  <a:srgbClr val="000000"/>
                </a:solidFill>
              </a:rPr>
            </a:br>
            <a:r>
              <a:rPr lang="en-US" dirty="0">
                <a:solidFill>
                  <a:srgbClr val="000000"/>
                </a:solidFill>
              </a:rPr>
              <a:t>370 million $ lost)</a:t>
            </a:r>
          </a:p>
        </p:txBody>
      </p:sp>
      <p:pic>
        <p:nvPicPr>
          <p:cNvPr id="13" name="Picture 27"/>
          <p:cNvPicPr>
            <a:picLocks noChangeAspect="1" noChangeArrowheads="1"/>
          </p:cNvPicPr>
          <p:nvPr/>
        </p:nvPicPr>
        <p:blipFill>
          <a:blip r:embed="rId5" cstate="print"/>
          <a:srcRect/>
          <a:stretch>
            <a:fillRect/>
          </a:stretch>
        </p:blipFill>
        <p:spPr bwMode="auto">
          <a:xfrm>
            <a:off x="5943600" y="2971800"/>
            <a:ext cx="792163" cy="722313"/>
          </a:xfrm>
          <a:prstGeom prst="rect">
            <a:avLst/>
          </a:prstGeom>
          <a:noFill/>
          <a:ln w="9525" algn="ctr">
            <a:noFill/>
            <a:miter lim="800000"/>
            <a:headEnd/>
            <a:tailEnd/>
          </a:ln>
        </p:spPr>
      </p:pic>
      <p:sp>
        <p:nvSpPr>
          <p:cNvPr id="14" name="Text Box 4"/>
          <p:cNvSpPr txBox="1">
            <a:spLocks noChangeArrowheads="1"/>
          </p:cNvSpPr>
          <p:nvPr/>
        </p:nvSpPr>
        <p:spPr bwMode="auto">
          <a:xfrm>
            <a:off x="207696" y="5798403"/>
            <a:ext cx="5583504" cy="830997"/>
          </a:xfrm>
          <a:prstGeom prst="rect">
            <a:avLst/>
          </a:prstGeom>
          <a:gradFill flip="none" rotWithShape="1">
            <a:gsLst>
              <a:gs pos="15000">
                <a:schemeClr val="bg1">
                  <a:lumMod val="75000"/>
                </a:schemeClr>
              </a:gs>
              <a:gs pos="47000">
                <a:schemeClr val="bg1">
                  <a:lumMod val="60000"/>
                  <a:lumOff val="40000"/>
                </a:schemeClr>
              </a:gs>
              <a:gs pos="96000">
                <a:schemeClr val="bg1">
                  <a:lumMod val="75000"/>
                </a:schemeClr>
              </a:gs>
            </a:gsLst>
            <a:lin ang="5400000" scaled="0"/>
            <a:tileRect/>
          </a:gradFill>
          <a:ln w="19050">
            <a:solidFill>
              <a:srgbClr val="FF0000"/>
            </a:solidFill>
            <a:miter lim="800000"/>
            <a:headEnd type="none" w="sm" len="sm"/>
            <a:tailEnd type="none" w="sm" len="sm"/>
          </a:ln>
          <a:effectLst/>
        </p:spPr>
        <p:txBody>
          <a:bodyPr wrap="square">
            <a:spAutoFit/>
          </a:bodyPr>
          <a:lstStyle/>
          <a:p>
            <a:pPr algn="ctr">
              <a:defRPr/>
            </a:pPr>
            <a:r>
              <a:rPr lang="en-US" altLang="zh-CN" sz="2400" b="0" dirty="0" smtClean="0">
                <a:solidFill>
                  <a:schemeClr val="tx2"/>
                </a:solidFill>
                <a:effectLst>
                  <a:outerShdw blurRad="38100" dist="38100" dir="2700000" algn="tl">
                    <a:srgbClr val="000000"/>
                  </a:outerShdw>
                </a:effectLst>
                <a:latin typeface="Gill Sans MT" pitchFamily="34" charset="0"/>
                <a:ea typeface="宋体" charset="-122"/>
              </a:rPr>
              <a:t>Software testers try to find faults before the faults find users</a:t>
            </a:r>
            <a:endParaRPr lang="en-US" sz="2400" b="0" dirty="0">
              <a:solidFill>
                <a:schemeClr val="tx2"/>
              </a:solidFill>
              <a:effectLst>
                <a:outerShdw blurRad="38100" dist="38100" dir="2700000" algn="tl">
                  <a:srgbClr val="000000"/>
                </a:outerShdw>
              </a:effectLst>
              <a:latin typeface="Gill Sans MT" pitchFamily="34" charset="0"/>
              <a:ea typeface="宋体" charset="-122"/>
            </a:endParaRPr>
          </a:p>
        </p:txBody>
      </p:sp>
      <p:sp>
        <p:nvSpPr>
          <p:cNvPr id="16" name="Rectangle 3"/>
          <p:cNvSpPr txBox="1">
            <a:spLocks noChangeArrowheads="1"/>
          </p:cNvSpPr>
          <p:nvPr/>
        </p:nvSpPr>
        <p:spPr bwMode="auto">
          <a:xfrm>
            <a:off x="23812" y="865188"/>
            <a:ext cx="6453188" cy="776287"/>
          </a:xfrm>
          <a:prstGeom prst="rect">
            <a:avLst/>
          </a:prstGeom>
          <a:noFill/>
          <a:ln w="9525">
            <a:noFill/>
            <a:miter lim="800000"/>
            <a:headEnd/>
            <a:tailEnd/>
          </a:ln>
        </p:spPr>
        <p:txBody>
          <a:bodyPr lIns="92075" tIns="46038" rIns="92075" bIns="46038"/>
          <a:lstStyle/>
          <a:p>
            <a:pPr marL="342900" indent="-342900">
              <a:lnSpc>
                <a:spcPct val="83000"/>
              </a:lnSpc>
              <a:spcBef>
                <a:spcPct val="30000"/>
              </a:spcBef>
              <a:buSzPct val="100000"/>
              <a:buFont typeface="Arial" panose="020B0604020202020204" pitchFamily="34" charset="0"/>
              <a:buChar char="•"/>
              <a:defRPr/>
            </a:pPr>
            <a:r>
              <a:rPr lang="en-US" sz="2400" b="0" kern="0" dirty="0">
                <a:solidFill>
                  <a:srgbClr val="FFFF00"/>
                </a:solidFill>
                <a:latin typeface="Gill Sans MT" pitchFamily="34" charset="0"/>
              </a:rPr>
              <a:t>NASA’s</a:t>
            </a:r>
            <a:r>
              <a:rPr lang="en-US" sz="2400" b="0" kern="0" dirty="0">
                <a:solidFill>
                  <a:schemeClr val="tx2"/>
                </a:solidFill>
                <a:latin typeface="Gill Sans MT" pitchFamily="34" charset="0"/>
              </a:rPr>
              <a:t> Mars </a:t>
            </a:r>
            <a:r>
              <a:rPr lang="en-US" sz="2400" b="0" kern="0" dirty="0" err="1" smtClean="0">
                <a:solidFill>
                  <a:schemeClr val="tx2"/>
                </a:solidFill>
                <a:latin typeface="Gill Sans MT" pitchFamily="34" charset="0"/>
              </a:rPr>
              <a:t>lander</a:t>
            </a:r>
            <a:r>
              <a:rPr lang="en-US" sz="2400" b="0" kern="0" dirty="0" smtClean="0">
                <a:solidFill>
                  <a:schemeClr val="tx2"/>
                </a:solidFill>
                <a:latin typeface="Gill Sans MT" pitchFamily="34" charset="0"/>
              </a:rPr>
              <a:t> </a:t>
            </a:r>
            <a:r>
              <a:rPr lang="en-US" sz="2400" b="0" kern="0" dirty="0" smtClean="0">
                <a:solidFill>
                  <a:schemeClr val="tx1"/>
                </a:solidFill>
                <a:latin typeface="Gill Sans MT" pitchFamily="34" charset="0"/>
              </a:rPr>
              <a:t>: </a:t>
            </a:r>
            <a:r>
              <a:rPr lang="en-US" sz="2400" b="0" kern="0" dirty="0">
                <a:solidFill>
                  <a:schemeClr val="tx1"/>
                </a:solidFill>
                <a:latin typeface="Gill Sans MT" pitchFamily="34" charset="0"/>
              </a:rPr>
              <a:t>September 1999, crashed due to a units integration fault</a:t>
            </a:r>
          </a:p>
        </p:txBody>
      </p:sp>
      <p:sp>
        <p:nvSpPr>
          <p:cNvPr id="17" name="Rectangle 3"/>
          <p:cNvSpPr txBox="1">
            <a:spLocks noChangeArrowheads="1"/>
          </p:cNvSpPr>
          <p:nvPr/>
        </p:nvSpPr>
        <p:spPr bwMode="auto">
          <a:xfrm>
            <a:off x="23812" y="2574925"/>
            <a:ext cx="6453188" cy="777875"/>
          </a:xfrm>
          <a:prstGeom prst="rect">
            <a:avLst/>
          </a:prstGeom>
          <a:noFill/>
          <a:ln w="9525">
            <a:noFill/>
            <a:miter lim="800000"/>
            <a:headEnd/>
            <a:tailEnd/>
          </a:ln>
        </p:spPr>
        <p:txBody>
          <a:bodyPr lIns="92075" tIns="46038" rIns="92075" bIns="46038"/>
          <a:lstStyle/>
          <a:p>
            <a:pPr marL="342900" indent="-342900">
              <a:lnSpc>
                <a:spcPct val="83000"/>
              </a:lnSpc>
              <a:spcBef>
                <a:spcPct val="30000"/>
              </a:spcBef>
              <a:buSzPct val="100000"/>
              <a:buFont typeface="Arial" panose="020B0604020202020204" pitchFamily="34" charset="0"/>
              <a:buChar char="•"/>
              <a:defRPr/>
            </a:pPr>
            <a:r>
              <a:rPr lang="en-US" sz="2400" b="0" kern="0" dirty="0">
                <a:solidFill>
                  <a:srgbClr val="FFFF00"/>
                </a:solidFill>
                <a:latin typeface="Gill Sans MT" pitchFamily="34" charset="0"/>
              </a:rPr>
              <a:t>Toyota brakes</a:t>
            </a:r>
            <a:r>
              <a:rPr lang="en-US" sz="2400" b="0" kern="0" dirty="0">
                <a:solidFill>
                  <a:schemeClr val="tx2"/>
                </a:solidFill>
                <a:latin typeface="Gill Sans MT" pitchFamily="34" charset="0"/>
              </a:rPr>
              <a:t> </a:t>
            </a:r>
            <a:r>
              <a:rPr lang="en-US" sz="2400" b="0" kern="0" dirty="0">
                <a:solidFill>
                  <a:schemeClr val="tx1"/>
                </a:solidFill>
                <a:latin typeface="Gill Sans MT" pitchFamily="34" charset="0"/>
              </a:rPr>
              <a:t>:  Dozens dead, thousands of crashes</a:t>
            </a:r>
          </a:p>
        </p:txBody>
      </p:sp>
      <p:sp>
        <p:nvSpPr>
          <p:cNvPr id="18" name="Rectangle 3"/>
          <p:cNvSpPr txBox="1">
            <a:spLocks noChangeArrowheads="1"/>
          </p:cNvSpPr>
          <p:nvPr/>
        </p:nvSpPr>
        <p:spPr bwMode="auto">
          <a:xfrm>
            <a:off x="51593" y="4938713"/>
            <a:ext cx="6453188" cy="776287"/>
          </a:xfrm>
          <a:prstGeom prst="rect">
            <a:avLst/>
          </a:prstGeom>
          <a:noFill/>
          <a:ln w="9525">
            <a:noFill/>
            <a:miter lim="800000"/>
            <a:headEnd/>
            <a:tailEnd/>
          </a:ln>
        </p:spPr>
        <p:txBody>
          <a:bodyPr lIns="92075" tIns="46038" rIns="92075" bIns="46038"/>
          <a:lstStyle/>
          <a:p>
            <a:pPr marL="342900" indent="-342900">
              <a:lnSpc>
                <a:spcPct val="83000"/>
              </a:lnSpc>
              <a:spcBef>
                <a:spcPct val="30000"/>
              </a:spcBef>
              <a:buSzPct val="100000"/>
              <a:buFont typeface="Arial" panose="020B0604020202020204" pitchFamily="34" charset="0"/>
              <a:buChar char="•"/>
              <a:defRPr/>
            </a:pPr>
            <a:r>
              <a:rPr lang="en-US" sz="2400" b="0" kern="0" dirty="0" smtClean="0">
                <a:solidFill>
                  <a:srgbClr val="FFFF00"/>
                </a:solidFill>
                <a:latin typeface="Gill Sans MT" pitchFamily="34" charset="0"/>
              </a:rPr>
              <a:t>Northeast blackout </a:t>
            </a:r>
            <a:r>
              <a:rPr lang="en-US" sz="2400" b="0" kern="0" dirty="0" smtClean="0">
                <a:solidFill>
                  <a:schemeClr val="tx2"/>
                </a:solidFill>
                <a:latin typeface="Gill Sans MT" pitchFamily="34" charset="0"/>
              </a:rPr>
              <a:t>: 50 million people, $6 billion USD lost … alarm system failed</a:t>
            </a:r>
            <a:endParaRPr lang="en-US" sz="2400" b="0" kern="0" dirty="0">
              <a:solidFill>
                <a:schemeClr val="tx1"/>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001000" cy="1143000"/>
          </a:xfrm>
        </p:spPr>
        <p:txBody>
          <a:bodyPr/>
          <a:lstStyle/>
          <a:p>
            <a:r>
              <a:rPr lang="en-US" dirty="0" smtClean="0"/>
              <a:t>What is testing &amp; why is it hard?</a:t>
            </a:r>
            <a:endParaRPr lang="en-US" dirty="0"/>
          </a:p>
        </p:txBody>
      </p:sp>
      <p:sp>
        <p:nvSpPr>
          <p:cNvPr id="3" name="Date Placeholder 2"/>
          <p:cNvSpPr>
            <a:spLocks noGrp="1"/>
          </p:cNvSpPr>
          <p:nvPr>
            <p:ph type="dt" sz="half" idx="10"/>
          </p:nvPr>
        </p:nvSpPr>
        <p:spPr/>
        <p:txBody>
          <a:bodyPr/>
          <a:lstStyle/>
          <a:p>
            <a:pPr>
              <a:defRPr/>
            </a:pPr>
            <a:r>
              <a:rPr lang="en-US" smtClean="0"/>
              <a:t>CS 700 September 2018</a:t>
            </a:r>
            <a:endParaRPr lang="en-US"/>
          </a:p>
        </p:txBody>
      </p:sp>
      <p:sp>
        <p:nvSpPr>
          <p:cNvPr id="4" name="Footer Placeholder 3"/>
          <p:cNvSpPr>
            <a:spLocks noGrp="1"/>
          </p:cNvSpPr>
          <p:nvPr>
            <p:ph type="ftr" sz="quarter" idx="11"/>
          </p:nvPr>
        </p:nvSpPr>
        <p:spPr/>
        <p:txBody>
          <a:bodyPr/>
          <a:lstStyle/>
          <a:p>
            <a:pPr>
              <a:defRPr/>
            </a:pPr>
            <a:r>
              <a:rPr lang="en-US" smtClean="0"/>
              <a:t>Jeff Offutt</a:t>
            </a:r>
            <a:endParaRPr lang="en-US"/>
          </a:p>
        </p:txBody>
      </p:sp>
      <p:sp>
        <p:nvSpPr>
          <p:cNvPr id="5" name="Slide Number Placeholder 4"/>
          <p:cNvSpPr>
            <a:spLocks noGrp="1"/>
          </p:cNvSpPr>
          <p:nvPr>
            <p:ph type="sldNum" sz="quarter" idx="12"/>
          </p:nvPr>
        </p:nvSpPr>
        <p:spPr/>
        <p:txBody>
          <a:bodyPr/>
          <a:lstStyle/>
          <a:p>
            <a:pPr>
              <a:defRPr/>
            </a:pPr>
            <a:fld id="{BC7FB2CC-0026-474A-8143-56756D8BC8D8}" type="slidenum">
              <a:rPr lang="en-US" smtClean="0"/>
              <a:pPr>
                <a:defRPr/>
              </a:pPr>
              <a:t>4</a:t>
            </a:fld>
            <a:endParaRPr lang="en-US"/>
          </a:p>
        </p:txBody>
      </p:sp>
      <p:sp>
        <p:nvSpPr>
          <p:cNvPr id="7" name="Rounded Rectangle 6"/>
          <p:cNvSpPr/>
          <p:nvPr/>
        </p:nvSpPr>
        <p:spPr bwMode="auto">
          <a:xfrm>
            <a:off x="1371600" y="1600200"/>
            <a:ext cx="6400800" cy="914400"/>
          </a:xfrm>
          <a:prstGeom prst="roundRect">
            <a:avLst/>
          </a:prstGeom>
          <a:solidFill>
            <a:schemeClr val="accent3">
              <a:lumMod val="60000"/>
              <a:lumOff val="40000"/>
            </a:schemeClr>
          </a:solidFill>
          <a:ln w="28575" cap="flat" cmpd="sng" algn="ctr">
            <a:solidFill>
              <a:srgbClr val="000000"/>
            </a:solidFill>
            <a:prstDash val="solid"/>
            <a:miter lim="800000"/>
            <a:headEnd type="none" w="med" len="med"/>
            <a:tailEnd type="none" w="med" len="med"/>
          </a:ln>
          <a:effectLst/>
        </p:spPr>
        <p:txBody>
          <a:bodyPr anchor="ctr"/>
          <a:lstStyle/>
          <a:p>
            <a:pPr algn="ctr">
              <a:spcBef>
                <a:spcPct val="20000"/>
              </a:spcBef>
              <a:defRPr/>
            </a:pPr>
            <a:r>
              <a:rPr lang="nb-NO" sz="2400" dirty="0" smtClean="0">
                <a:solidFill>
                  <a:srgbClr val="000000"/>
                </a:solidFill>
                <a:latin typeface="Gill Sans MT" pitchFamily="34" charset="0"/>
              </a:rPr>
              <a:t>A program can have </a:t>
            </a:r>
            <a:r>
              <a:rPr lang="nb-NO" sz="2400" dirty="0" smtClean="0">
                <a:solidFill>
                  <a:schemeClr val="bg2">
                    <a:lumMod val="60000"/>
                    <a:lumOff val="40000"/>
                  </a:schemeClr>
                </a:solidFill>
                <a:latin typeface="Gill Sans MT" pitchFamily="34" charset="0"/>
              </a:rPr>
              <a:t>quadrillions</a:t>
            </a:r>
            <a:r>
              <a:rPr lang="nb-NO" sz="2400" dirty="0" smtClean="0">
                <a:solidFill>
                  <a:srgbClr val="000000"/>
                </a:solidFill>
                <a:latin typeface="Gill Sans MT" pitchFamily="34" charset="0"/>
              </a:rPr>
              <a:t> of inputs.</a:t>
            </a:r>
          </a:p>
          <a:p>
            <a:pPr algn="ctr">
              <a:spcBef>
                <a:spcPct val="20000"/>
              </a:spcBef>
              <a:defRPr/>
            </a:pPr>
            <a:r>
              <a:rPr lang="nb-NO" sz="2400" dirty="0" smtClean="0">
                <a:solidFill>
                  <a:srgbClr val="000000"/>
                </a:solidFill>
                <a:latin typeface="Gill Sans MT" pitchFamily="34" charset="0"/>
              </a:rPr>
              <a:t>And will work correctly on most!</a:t>
            </a:r>
          </a:p>
        </p:txBody>
      </p:sp>
      <p:sp>
        <p:nvSpPr>
          <p:cNvPr id="8" name="Rounded Rectangle 7"/>
          <p:cNvSpPr/>
          <p:nvPr/>
        </p:nvSpPr>
        <p:spPr bwMode="auto">
          <a:xfrm>
            <a:off x="762000" y="2882364"/>
            <a:ext cx="7543800" cy="914400"/>
          </a:xfrm>
          <a:prstGeom prst="roundRect">
            <a:avLst/>
          </a:prstGeom>
          <a:solidFill>
            <a:schemeClr val="accent3">
              <a:lumMod val="60000"/>
              <a:lumOff val="40000"/>
            </a:schemeClr>
          </a:solidFill>
          <a:ln w="28575" cap="flat" cmpd="sng" algn="ctr">
            <a:solidFill>
              <a:srgbClr val="000000"/>
            </a:solidFill>
            <a:prstDash val="solid"/>
            <a:miter lim="800000"/>
            <a:headEnd type="none" w="med" len="med"/>
            <a:tailEnd type="none" w="med" len="med"/>
          </a:ln>
          <a:effectLst/>
        </p:spPr>
        <p:txBody>
          <a:bodyPr anchor="ctr"/>
          <a:lstStyle/>
          <a:p>
            <a:pPr algn="ctr">
              <a:spcBef>
                <a:spcPct val="20000"/>
              </a:spcBef>
              <a:defRPr/>
            </a:pPr>
            <a:r>
              <a:rPr lang="nb-NO" sz="2400" dirty="0" smtClean="0">
                <a:solidFill>
                  <a:srgbClr val="000000"/>
                </a:solidFill>
                <a:latin typeface="Gill Sans MT" pitchFamily="34" charset="0"/>
              </a:rPr>
              <a:t>If a </a:t>
            </a:r>
            <a:r>
              <a:rPr lang="nb-NO" sz="2400" dirty="0" smtClean="0">
                <a:solidFill>
                  <a:schemeClr val="bg2">
                    <a:lumMod val="60000"/>
                    <a:lumOff val="40000"/>
                  </a:schemeClr>
                </a:solidFill>
                <a:latin typeface="Gill Sans MT" pitchFamily="34" charset="0"/>
              </a:rPr>
              <a:t>million</a:t>
            </a:r>
            <a:r>
              <a:rPr lang="nb-NO" sz="2400" dirty="0" smtClean="0">
                <a:solidFill>
                  <a:srgbClr val="000000"/>
                </a:solidFill>
                <a:latin typeface="Gill Sans MT" pitchFamily="34" charset="0"/>
              </a:rPr>
              <a:t> inputs trigger the fault.</a:t>
            </a:r>
          </a:p>
          <a:p>
            <a:pPr algn="ctr">
              <a:spcBef>
                <a:spcPct val="20000"/>
              </a:spcBef>
              <a:defRPr/>
            </a:pPr>
            <a:r>
              <a:rPr lang="nb-NO" sz="2400" dirty="0" smtClean="0">
                <a:solidFill>
                  <a:srgbClr val="000000"/>
                </a:solidFill>
                <a:latin typeface="Gill Sans MT" pitchFamily="34" charset="0"/>
              </a:rPr>
              <a:t>Only </a:t>
            </a:r>
            <a:r>
              <a:rPr lang="nb-NO" sz="2400" dirty="0" smtClean="0">
                <a:solidFill>
                  <a:schemeClr val="bg2">
                    <a:lumMod val="60000"/>
                    <a:lumOff val="40000"/>
                  </a:schemeClr>
                </a:solidFill>
                <a:latin typeface="Gill Sans MT" pitchFamily="34" charset="0"/>
              </a:rPr>
              <a:t>.00000000025</a:t>
            </a:r>
            <a:r>
              <a:rPr lang="nb-NO" sz="2400" dirty="0" smtClean="0">
                <a:solidFill>
                  <a:srgbClr val="000000"/>
                </a:solidFill>
                <a:latin typeface="Gill Sans MT" pitchFamily="34" charset="0"/>
              </a:rPr>
              <a:t> chance of finding </a:t>
            </a:r>
            <a:r>
              <a:rPr lang="nb-NO" sz="2400" dirty="0" smtClean="0">
                <a:solidFill>
                  <a:srgbClr val="000000"/>
                </a:solidFill>
                <a:latin typeface="Gill Sans MT" pitchFamily="34" charset="0"/>
              </a:rPr>
              <a:t>it randomly </a:t>
            </a:r>
            <a:r>
              <a:rPr lang="nb-NO" sz="2400" dirty="0" smtClean="0">
                <a:solidFill>
                  <a:srgbClr val="000000"/>
                </a:solidFill>
                <a:latin typeface="Gill Sans MT" pitchFamily="34" charset="0"/>
              </a:rPr>
              <a:t>...</a:t>
            </a:r>
            <a:endParaRPr lang="en-GB" sz="2400" dirty="0">
              <a:solidFill>
                <a:srgbClr val="000000"/>
              </a:solidFill>
              <a:latin typeface="Gill Sans MT" pitchFamily="34" charset="0"/>
            </a:endParaRPr>
          </a:p>
        </p:txBody>
      </p:sp>
      <p:sp>
        <p:nvSpPr>
          <p:cNvPr id="9" name="Text Box 4"/>
          <p:cNvSpPr txBox="1">
            <a:spLocks noChangeArrowheads="1"/>
          </p:cNvSpPr>
          <p:nvPr/>
        </p:nvSpPr>
        <p:spPr bwMode="auto">
          <a:xfrm>
            <a:off x="1295400" y="4164529"/>
            <a:ext cx="6571059" cy="1384995"/>
          </a:xfrm>
          <a:prstGeom prst="rect">
            <a:avLst/>
          </a:prstGeom>
          <a:gradFill flip="none" rotWithShape="1">
            <a:gsLst>
              <a:gs pos="15000">
                <a:schemeClr val="bg1">
                  <a:lumMod val="75000"/>
                </a:schemeClr>
              </a:gs>
              <a:gs pos="47000">
                <a:schemeClr val="bg1">
                  <a:lumMod val="60000"/>
                  <a:lumOff val="40000"/>
                </a:schemeClr>
              </a:gs>
              <a:gs pos="96000">
                <a:schemeClr val="bg1">
                  <a:lumMod val="75000"/>
                </a:schemeClr>
              </a:gs>
            </a:gsLst>
            <a:lin ang="5400000" scaled="0"/>
            <a:tileRect/>
          </a:gradFill>
          <a:ln w="19050">
            <a:solidFill>
              <a:schemeClr val="tx2"/>
            </a:solidFill>
            <a:miter lim="800000"/>
            <a:headEnd type="none" w="sm" len="sm"/>
            <a:tailEnd type="none" w="sm" len="sm"/>
          </a:ln>
          <a:effectLst/>
        </p:spPr>
        <p:txBody>
          <a:bodyPr wrap="square">
            <a:spAutoFit/>
          </a:bodyPr>
          <a:lstStyle/>
          <a:p>
            <a:pPr algn="ctr">
              <a:defRPr/>
            </a:pPr>
            <a:r>
              <a:rPr lang="en-US" altLang="zh-CN" sz="2800" b="0" dirty="0" smtClean="0">
                <a:solidFill>
                  <a:srgbClr val="FFFF00"/>
                </a:solidFill>
                <a:effectLst>
                  <a:outerShdw blurRad="38100" dist="38100" dir="2700000" algn="tl">
                    <a:srgbClr val="000000"/>
                  </a:outerShdw>
                </a:effectLst>
                <a:latin typeface="Gill Sans MT" pitchFamily="34" charset="0"/>
                <a:ea typeface="宋体" charset="-122"/>
              </a:rPr>
              <a:t>Software testers</a:t>
            </a:r>
          </a:p>
          <a:p>
            <a:pPr algn="ctr">
              <a:defRPr/>
            </a:pPr>
            <a:r>
              <a:rPr lang="en-US" sz="2800" b="0" dirty="0">
                <a:solidFill>
                  <a:schemeClr val="tx2"/>
                </a:solidFill>
                <a:effectLst>
                  <a:outerShdw blurRad="38100" dist="38100" dir="2700000" algn="tl">
                    <a:srgbClr val="000000"/>
                  </a:outerShdw>
                </a:effectLst>
                <a:latin typeface="Gill Sans MT" pitchFamily="34" charset="0"/>
                <a:ea typeface="宋体" charset="-122"/>
              </a:rPr>
              <a:t>d</a:t>
            </a:r>
            <a:r>
              <a:rPr lang="en-US" sz="2800" b="0" dirty="0" smtClean="0">
                <a:solidFill>
                  <a:schemeClr val="tx2"/>
                </a:solidFill>
                <a:effectLst>
                  <a:outerShdw blurRad="38100" dist="38100" dir="2700000" algn="tl">
                    <a:srgbClr val="000000"/>
                  </a:outerShdw>
                </a:effectLst>
                <a:latin typeface="Gill Sans MT" pitchFamily="34" charset="0"/>
                <a:ea typeface="宋体" charset="-122"/>
              </a:rPr>
              <a:t>esign test inputs to trigger faults before they get to users</a:t>
            </a:r>
            <a:endParaRPr lang="en-US" sz="2800" b="0" dirty="0">
              <a:solidFill>
                <a:schemeClr val="tx2"/>
              </a:solidFill>
              <a:effectLst>
                <a:outerShdw blurRad="38100" dist="38100" dir="2700000" algn="tl">
                  <a:srgbClr val="000000"/>
                </a:outerShdw>
              </a:effectLst>
              <a:latin typeface="Gill Sans MT"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a:t>
            </a:r>
            <a:r>
              <a:rPr lang="en-US" dirty="0" err="1"/>
              <a:t>testinglate</a:t>
            </a:r>
            <a:endParaRPr lang="en-US" dirty="0"/>
          </a:p>
        </p:txBody>
      </p:sp>
      <p:sp>
        <p:nvSpPr>
          <p:cNvPr id="3" name="Date Placeholder 2"/>
          <p:cNvSpPr>
            <a:spLocks noGrp="1"/>
          </p:cNvSpPr>
          <p:nvPr>
            <p:ph type="dt" sz="half" idx="10"/>
          </p:nvPr>
        </p:nvSpPr>
        <p:spPr/>
        <p:txBody>
          <a:bodyPr/>
          <a:lstStyle/>
          <a:p>
            <a:pPr>
              <a:defRPr/>
            </a:pPr>
            <a:r>
              <a:rPr lang="en-US" altLang="zh-CN" smtClean="0"/>
              <a:t>CS 700 September 2018</a:t>
            </a:r>
            <a:endParaRPr lang="en-US" altLang="zh-CN" dirty="0"/>
          </a:p>
        </p:txBody>
      </p:sp>
      <p:sp>
        <p:nvSpPr>
          <p:cNvPr id="4" name="Footer Placeholder 3"/>
          <p:cNvSpPr>
            <a:spLocks noGrp="1"/>
          </p:cNvSpPr>
          <p:nvPr>
            <p:ph type="ftr" sz="quarter" idx="11"/>
          </p:nvPr>
        </p:nvSpPr>
        <p:spPr/>
        <p:txBody>
          <a:bodyPr/>
          <a:lstStyle/>
          <a:p>
            <a:pPr>
              <a:defRPr/>
            </a:pPr>
            <a:r>
              <a:rPr lang="en-US" altLang="zh-CN" smtClean="0"/>
              <a:t>Jeff Offutt</a:t>
            </a:r>
            <a:endParaRPr lang="en-US" altLang="zh-CN"/>
          </a:p>
        </p:txBody>
      </p:sp>
      <p:sp>
        <p:nvSpPr>
          <p:cNvPr id="5" name="Slide Number Placeholder 4"/>
          <p:cNvSpPr>
            <a:spLocks noGrp="1"/>
          </p:cNvSpPr>
          <p:nvPr>
            <p:ph type="sldNum" sz="quarter" idx="12"/>
          </p:nvPr>
        </p:nvSpPr>
        <p:spPr/>
        <p:txBody>
          <a:bodyPr/>
          <a:lstStyle/>
          <a:p>
            <a:pPr>
              <a:defRPr/>
            </a:pPr>
            <a:fld id="{1D0F80E7-B056-4C76-86F1-135BF336DD8E}" type="slidenum">
              <a:rPr lang="zh-CN" altLang="en-US" smtClean="0"/>
              <a:pPr>
                <a:defRPr/>
              </a:pPr>
              <a:t>5</a:t>
            </a:fld>
            <a:endParaRPr lang="en-US" altLang="zh-CN"/>
          </a:p>
        </p:txBody>
      </p:sp>
      <p:sp>
        <p:nvSpPr>
          <p:cNvPr id="93" name="Rectangle 92"/>
          <p:cNvSpPr/>
          <p:nvPr/>
        </p:nvSpPr>
        <p:spPr>
          <a:xfrm>
            <a:off x="94415" y="1026655"/>
            <a:ext cx="6534986" cy="3347131"/>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4414" y="990600"/>
            <a:ext cx="445665" cy="369332"/>
          </a:xfrm>
          <a:prstGeom prst="rect">
            <a:avLst/>
          </a:prstGeom>
          <a:noFill/>
        </p:spPr>
        <p:txBody>
          <a:bodyPr wrap="square" rtlCol="0">
            <a:spAutoFit/>
          </a:bodyPr>
          <a:lstStyle/>
          <a:p>
            <a:pPr algn="r"/>
            <a:r>
              <a:rPr lang="en-US" b="0" dirty="0" smtClean="0"/>
              <a:t>60</a:t>
            </a:r>
            <a:endParaRPr lang="en-US" b="0" dirty="0"/>
          </a:p>
        </p:txBody>
      </p:sp>
      <p:cxnSp>
        <p:nvCxnSpPr>
          <p:cNvPr id="7" name="Straight Connector 6"/>
          <p:cNvCxnSpPr/>
          <p:nvPr/>
        </p:nvCxnSpPr>
        <p:spPr>
          <a:xfrm>
            <a:off x="540079" y="1137227"/>
            <a:ext cx="46317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0079" y="1425273"/>
            <a:ext cx="46317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0079" y="1713319"/>
            <a:ext cx="46362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0079" y="2001364"/>
            <a:ext cx="46317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0079" y="2289410"/>
            <a:ext cx="46362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0079" y="2577456"/>
            <a:ext cx="46317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9484" y="1274639"/>
            <a:ext cx="440596" cy="369332"/>
          </a:xfrm>
          <a:prstGeom prst="rect">
            <a:avLst/>
          </a:prstGeom>
          <a:noFill/>
        </p:spPr>
        <p:txBody>
          <a:bodyPr wrap="square" rtlCol="0">
            <a:spAutoFit/>
          </a:bodyPr>
          <a:lstStyle/>
          <a:p>
            <a:pPr algn="r"/>
            <a:r>
              <a:rPr lang="en-US" b="0" dirty="0" smtClean="0"/>
              <a:t>50</a:t>
            </a:r>
            <a:endParaRPr lang="en-US" b="0" dirty="0"/>
          </a:p>
        </p:txBody>
      </p:sp>
      <p:sp>
        <p:nvSpPr>
          <p:cNvPr id="15" name="TextBox 14"/>
          <p:cNvSpPr txBox="1"/>
          <p:nvPr/>
        </p:nvSpPr>
        <p:spPr>
          <a:xfrm>
            <a:off x="99484" y="1558679"/>
            <a:ext cx="440596" cy="369332"/>
          </a:xfrm>
          <a:prstGeom prst="rect">
            <a:avLst/>
          </a:prstGeom>
          <a:noFill/>
        </p:spPr>
        <p:txBody>
          <a:bodyPr wrap="square" rtlCol="0">
            <a:spAutoFit/>
          </a:bodyPr>
          <a:lstStyle/>
          <a:p>
            <a:pPr algn="r"/>
            <a:r>
              <a:rPr lang="en-US" b="0" dirty="0" smtClean="0"/>
              <a:t>40</a:t>
            </a:r>
            <a:endParaRPr lang="en-US" b="0" dirty="0"/>
          </a:p>
        </p:txBody>
      </p:sp>
      <p:sp>
        <p:nvSpPr>
          <p:cNvPr id="17" name="TextBox 16"/>
          <p:cNvSpPr txBox="1"/>
          <p:nvPr/>
        </p:nvSpPr>
        <p:spPr>
          <a:xfrm>
            <a:off x="99484" y="1842719"/>
            <a:ext cx="440596" cy="369332"/>
          </a:xfrm>
          <a:prstGeom prst="rect">
            <a:avLst/>
          </a:prstGeom>
          <a:noFill/>
        </p:spPr>
        <p:txBody>
          <a:bodyPr wrap="square" rtlCol="0">
            <a:spAutoFit/>
          </a:bodyPr>
          <a:lstStyle/>
          <a:p>
            <a:pPr algn="r"/>
            <a:r>
              <a:rPr lang="en-US" b="0" dirty="0" smtClean="0"/>
              <a:t>30</a:t>
            </a:r>
            <a:endParaRPr lang="en-US" b="0" dirty="0"/>
          </a:p>
        </p:txBody>
      </p:sp>
      <p:sp>
        <p:nvSpPr>
          <p:cNvPr id="18" name="TextBox 17"/>
          <p:cNvSpPr txBox="1"/>
          <p:nvPr/>
        </p:nvSpPr>
        <p:spPr>
          <a:xfrm>
            <a:off x="99484" y="2126759"/>
            <a:ext cx="440596" cy="369332"/>
          </a:xfrm>
          <a:prstGeom prst="rect">
            <a:avLst/>
          </a:prstGeom>
          <a:noFill/>
        </p:spPr>
        <p:txBody>
          <a:bodyPr wrap="square" rtlCol="0">
            <a:spAutoFit/>
          </a:bodyPr>
          <a:lstStyle/>
          <a:p>
            <a:pPr algn="r"/>
            <a:r>
              <a:rPr lang="en-US" b="0" dirty="0" smtClean="0"/>
              <a:t>20</a:t>
            </a:r>
            <a:endParaRPr lang="en-US" b="0" dirty="0"/>
          </a:p>
        </p:txBody>
      </p:sp>
      <p:sp>
        <p:nvSpPr>
          <p:cNvPr id="19" name="TextBox 18"/>
          <p:cNvSpPr txBox="1"/>
          <p:nvPr/>
        </p:nvSpPr>
        <p:spPr>
          <a:xfrm>
            <a:off x="99484" y="2410798"/>
            <a:ext cx="440596" cy="369332"/>
          </a:xfrm>
          <a:prstGeom prst="rect">
            <a:avLst/>
          </a:prstGeom>
          <a:noFill/>
        </p:spPr>
        <p:txBody>
          <a:bodyPr wrap="square" rtlCol="0">
            <a:spAutoFit/>
          </a:bodyPr>
          <a:lstStyle/>
          <a:p>
            <a:pPr algn="r"/>
            <a:r>
              <a:rPr lang="en-US" b="0" dirty="0" smtClean="0"/>
              <a:t>10</a:t>
            </a:r>
            <a:endParaRPr lang="en-US" b="0" dirty="0"/>
          </a:p>
        </p:txBody>
      </p:sp>
      <p:sp>
        <p:nvSpPr>
          <p:cNvPr id="20" name="TextBox 19"/>
          <p:cNvSpPr txBox="1"/>
          <p:nvPr/>
        </p:nvSpPr>
        <p:spPr>
          <a:xfrm>
            <a:off x="99484" y="2694838"/>
            <a:ext cx="440596" cy="369332"/>
          </a:xfrm>
          <a:prstGeom prst="rect">
            <a:avLst/>
          </a:prstGeom>
          <a:noFill/>
        </p:spPr>
        <p:txBody>
          <a:bodyPr wrap="square" rtlCol="0">
            <a:spAutoFit/>
          </a:bodyPr>
          <a:lstStyle/>
          <a:p>
            <a:pPr algn="r"/>
            <a:r>
              <a:rPr lang="en-US" b="0" dirty="0" smtClean="0"/>
              <a:t>0</a:t>
            </a:r>
            <a:endParaRPr lang="en-US" b="0" dirty="0"/>
          </a:p>
        </p:txBody>
      </p:sp>
      <p:cxnSp>
        <p:nvCxnSpPr>
          <p:cNvPr id="24" name="Straight Connector 23"/>
          <p:cNvCxnSpPr/>
          <p:nvPr/>
        </p:nvCxnSpPr>
        <p:spPr>
          <a:xfrm rot="5400000">
            <a:off x="5126516" y="2913434"/>
            <a:ext cx="1015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384901" y="2913434"/>
            <a:ext cx="1015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133224" y="2913434"/>
            <a:ext cx="1015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881548" y="2913434"/>
            <a:ext cx="1015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629871" y="2913434"/>
            <a:ext cx="1015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378195" y="2913434"/>
            <a:ext cx="1015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36577" y="2913434"/>
            <a:ext cx="1015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73794" y="1995529"/>
            <a:ext cx="17223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40079" y="2862644"/>
            <a:ext cx="46362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135119" y="2573771"/>
            <a:ext cx="152524" cy="2904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48" name="Rectangle 47"/>
          <p:cNvSpPr/>
          <p:nvPr/>
        </p:nvSpPr>
        <p:spPr>
          <a:xfrm>
            <a:off x="3242100" y="2292850"/>
            <a:ext cx="152524" cy="5713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49" name="Rectangle 48"/>
          <p:cNvSpPr/>
          <p:nvPr/>
        </p:nvSpPr>
        <p:spPr>
          <a:xfrm>
            <a:off x="3393076" y="2734298"/>
            <a:ext cx="152524" cy="1299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50" name="Rectangle 49"/>
          <p:cNvSpPr/>
          <p:nvPr/>
        </p:nvSpPr>
        <p:spPr>
          <a:xfrm>
            <a:off x="2334071" y="1425002"/>
            <a:ext cx="152524" cy="14392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51" name="Rectangle 50"/>
          <p:cNvSpPr/>
          <p:nvPr/>
        </p:nvSpPr>
        <p:spPr>
          <a:xfrm>
            <a:off x="2485065" y="2292850"/>
            <a:ext cx="152524" cy="5713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53" name="Rectangle 52"/>
          <p:cNvSpPr/>
          <p:nvPr/>
        </p:nvSpPr>
        <p:spPr>
          <a:xfrm>
            <a:off x="1586105" y="1710940"/>
            <a:ext cx="152524" cy="11532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54" name="Rectangle 53"/>
          <p:cNvSpPr/>
          <p:nvPr/>
        </p:nvSpPr>
        <p:spPr>
          <a:xfrm>
            <a:off x="1741989" y="2488491"/>
            <a:ext cx="152524" cy="3757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56" name="Rectangle 55"/>
          <p:cNvSpPr/>
          <p:nvPr/>
        </p:nvSpPr>
        <p:spPr>
          <a:xfrm>
            <a:off x="844062" y="2583804"/>
            <a:ext cx="152524" cy="280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57" name="Rectangle 56"/>
          <p:cNvSpPr/>
          <p:nvPr/>
        </p:nvSpPr>
        <p:spPr>
          <a:xfrm>
            <a:off x="993657" y="2689150"/>
            <a:ext cx="152524" cy="1750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74" name="Rectangle 73"/>
          <p:cNvSpPr/>
          <p:nvPr/>
        </p:nvSpPr>
        <p:spPr>
          <a:xfrm>
            <a:off x="4889010" y="1430018"/>
            <a:ext cx="152524" cy="14342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87" name="TextBox 86"/>
          <p:cNvSpPr txBox="1"/>
          <p:nvPr/>
        </p:nvSpPr>
        <p:spPr>
          <a:xfrm>
            <a:off x="5254391" y="1434405"/>
            <a:ext cx="1603609" cy="1384995"/>
          </a:xfrm>
          <a:prstGeom prst="rect">
            <a:avLst/>
          </a:prstGeom>
          <a:noFill/>
        </p:spPr>
        <p:txBody>
          <a:bodyPr wrap="square" rtlCol="0">
            <a:spAutoFit/>
          </a:bodyPr>
          <a:lstStyle/>
          <a:p>
            <a:r>
              <a:rPr lang="en-US" sz="1400" b="0" dirty="0" smtClean="0">
                <a:latin typeface="Verdana" panose="020B0604030504040204" pitchFamily="34" charset="0"/>
                <a:ea typeface="Verdana" panose="020B0604030504040204" pitchFamily="34" charset="0"/>
              </a:rPr>
              <a:t>Fault</a:t>
            </a:r>
          </a:p>
          <a:p>
            <a:r>
              <a:rPr lang="en-US" sz="1400" b="0" dirty="0" smtClean="0">
                <a:latin typeface="Verdana" panose="020B0604030504040204" pitchFamily="34" charset="0"/>
                <a:ea typeface="Verdana" panose="020B0604030504040204" pitchFamily="34" charset="0"/>
              </a:rPr>
              <a:t>origin (%)</a:t>
            </a:r>
          </a:p>
          <a:p>
            <a:endParaRPr lang="en-US" sz="1400" b="0" dirty="0" smtClean="0">
              <a:latin typeface="Verdana" panose="020B0604030504040204" pitchFamily="34" charset="0"/>
              <a:ea typeface="Verdana" panose="020B0604030504040204" pitchFamily="34" charset="0"/>
            </a:endParaRPr>
          </a:p>
          <a:p>
            <a:r>
              <a:rPr lang="en-US" sz="1400" b="0" dirty="0" smtClean="0">
                <a:latin typeface="Verdana" panose="020B0604030504040204" pitchFamily="34" charset="0"/>
                <a:ea typeface="Verdana" panose="020B0604030504040204" pitchFamily="34" charset="0"/>
              </a:rPr>
              <a:t>Detected (%)</a:t>
            </a:r>
          </a:p>
          <a:p>
            <a:endParaRPr lang="en-US" sz="1400" b="0" dirty="0" smtClean="0">
              <a:latin typeface="Verdana" panose="020B0604030504040204" pitchFamily="34" charset="0"/>
              <a:ea typeface="Verdana" panose="020B0604030504040204" pitchFamily="34" charset="0"/>
            </a:endParaRPr>
          </a:p>
          <a:p>
            <a:r>
              <a:rPr lang="en-US" sz="1400" b="0" dirty="0" smtClean="0">
                <a:latin typeface="Verdana" panose="020B0604030504040204" pitchFamily="34" charset="0"/>
                <a:ea typeface="Verdana" panose="020B0604030504040204" pitchFamily="34" charset="0"/>
              </a:rPr>
              <a:t>Unit cost (X)</a:t>
            </a:r>
            <a:endParaRPr lang="en-US" sz="1400" b="0" dirty="0">
              <a:latin typeface="Verdana" panose="020B0604030504040204" pitchFamily="34" charset="0"/>
              <a:ea typeface="Verdana" panose="020B0604030504040204" pitchFamily="34" charset="0"/>
            </a:endParaRPr>
          </a:p>
        </p:txBody>
      </p:sp>
      <p:sp>
        <p:nvSpPr>
          <p:cNvPr id="88" name="Rectangle 87"/>
          <p:cNvSpPr/>
          <p:nvPr/>
        </p:nvSpPr>
        <p:spPr>
          <a:xfrm>
            <a:off x="5183061" y="1676400"/>
            <a:ext cx="119468" cy="103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91" name="Rectangle 90"/>
          <p:cNvSpPr/>
          <p:nvPr/>
        </p:nvSpPr>
        <p:spPr>
          <a:xfrm>
            <a:off x="5183061" y="2182663"/>
            <a:ext cx="119468" cy="10333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92" name="Rectangle 91"/>
          <p:cNvSpPr/>
          <p:nvPr/>
        </p:nvSpPr>
        <p:spPr>
          <a:xfrm>
            <a:off x="5183061" y="2590800"/>
            <a:ext cx="119468" cy="1033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76" name="Rectangle 75"/>
          <p:cNvSpPr/>
          <p:nvPr/>
        </p:nvSpPr>
        <p:spPr>
          <a:xfrm>
            <a:off x="4733416" y="2709053"/>
            <a:ext cx="152524" cy="15518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77" name="Rectangle 76"/>
          <p:cNvSpPr/>
          <p:nvPr/>
        </p:nvSpPr>
        <p:spPr>
          <a:xfrm>
            <a:off x="3984543" y="1830875"/>
            <a:ext cx="152524" cy="10333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52" name="Rectangle 51"/>
          <p:cNvSpPr/>
          <p:nvPr/>
        </p:nvSpPr>
        <p:spPr>
          <a:xfrm>
            <a:off x="2632765" y="2824595"/>
            <a:ext cx="152524" cy="39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55" name="Rectangle 54"/>
          <p:cNvSpPr/>
          <p:nvPr/>
        </p:nvSpPr>
        <p:spPr>
          <a:xfrm>
            <a:off x="1896172" y="2834627"/>
            <a:ext cx="152524" cy="296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58" name="Rectangle 57"/>
          <p:cNvSpPr/>
          <p:nvPr/>
        </p:nvSpPr>
        <p:spPr>
          <a:xfrm>
            <a:off x="1142755" y="2824595"/>
            <a:ext cx="152524" cy="39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sp>
        <p:nvSpPr>
          <p:cNvPr id="81" name="TextBox 80"/>
          <p:cNvSpPr txBox="1"/>
          <p:nvPr/>
        </p:nvSpPr>
        <p:spPr>
          <a:xfrm rot="19098887">
            <a:off x="-300456" y="3315891"/>
            <a:ext cx="1856237" cy="369332"/>
          </a:xfrm>
          <a:prstGeom prst="rect">
            <a:avLst/>
          </a:prstGeom>
          <a:noFill/>
        </p:spPr>
        <p:txBody>
          <a:bodyPr wrap="square" rtlCol="0" anchor="ctr">
            <a:spAutoFit/>
          </a:bodyPr>
          <a:lstStyle/>
          <a:p>
            <a:pPr algn="r"/>
            <a:r>
              <a:rPr lang="en-US" b="0" dirty="0" smtClean="0">
                <a:latin typeface="Verdana" panose="020B0604030504040204" pitchFamily="34" charset="0"/>
                <a:ea typeface="Verdana" panose="020B0604030504040204" pitchFamily="34" charset="0"/>
              </a:rPr>
              <a:t>Requirements</a:t>
            </a:r>
            <a:endParaRPr lang="en-US" b="0" dirty="0">
              <a:latin typeface="Verdana" panose="020B0604030504040204" pitchFamily="34" charset="0"/>
              <a:ea typeface="Verdana" panose="020B0604030504040204" pitchFamily="34" charset="0"/>
            </a:endParaRPr>
          </a:p>
        </p:txBody>
      </p:sp>
      <p:sp>
        <p:nvSpPr>
          <p:cNvPr id="82" name="TextBox 81"/>
          <p:cNvSpPr txBox="1"/>
          <p:nvPr/>
        </p:nvSpPr>
        <p:spPr>
          <a:xfrm rot="19048443">
            <a:off x="1001718" y="3361507"/>
            <a:ext cx="2046146" cy="369332"/>
          </a:xfrm>
          <a:prstGeom prst="rect">
            <a:avLst/>
          </a:prstGeom>
          <a:noFill/>
        </p:spPr>
        <p:txBody>
          <a:bodyPr wrap="square" rtlCol="0" anchor="ctr">
            <a:spAutoFit/>
          </a:bodyPr>
          <a:lstStyle/>
          <a:p>
            <a:pPr algn="r"/>
            <a:r>
              <a:rPr lang="en-US" b="0" dirty="0" err="1" smtClean="0">
                <a:latin typeface="Verdana" panose="020B0604030504040204" pitchFamily="34" charset="0"/>
                <a:ea typeface="Verdana" panose="020B0604030504040204" pitchFamily="34" charset="0"/>
              </a:rPr>
              <a:t>Prog</a:t>
            </a:r>
            <a:r>
              <a:rPr lang="en-US" b="0" dirty="0" smtClean="0">
                <a:latin typeface="Verdana" panose="020B0604030504040204" pitchFamily="34" charset="0"/>
                <a:ea typeface="Verdana" panose="020B0604030504040204" pitchFamily="34" charset="0"/>
              </a:rPr>
              <a:t> / Unit Test</a:t>
            </a:r>
          </a:p>
        </p:txBody>
      </p:sp>
      <p:sp>
        <p:nvSpPr>
          <p:cNvPr id="83" name="TextBox 82"/>
          <p:cNvSpPr txBox="1"/>
          <p:nvPr/>
        </p:nvSpPr>
        <p:spPr>
          <a:xfrm rot="19048443">
            <a:off x="369729" y="3391344"/>
            <a:ext cx="1926363" cy="233011"/>
          </a:xfrm>
          <a:prstGeom prst="rect">
            <a:avLst/>
          </a:prstGeom>
          <a:noFill/>
        </p:spPr>
        <p:txBody>
          <a:bodyPr wrap="square" rtlCol="0" anchor="ctr">
            <a:spAutoFit/>
          </a:bodyPr>
          <a:lstStyle/>
          <a:p>
            <a:pPr algn="r"/>
            <a:r>
              <a:rPr lang="en-US" b="0" dirty="0" smtClean="0">
                <a:latin typeface="Verdana" panose="020B0604030504040204" pitchFamily="34" charset="0"/>
                <a:ea typeface="Verdana" panose="020B0604030504040204" pitchFamily="34" charset="0"/>
              </a:rPr>
              <a:t>Design</a:t>
            </a:r>
            <a:endParaRPr lang="en-US" b="0" dirty="0">
              <a:latin typeface="Verdana" panose="020B0604030504040204" pitchFamily="34" charset="0"/>
              <a:ea typeface="Verdana" panose="020B0604030504040204" pitchFamily="34" charset="0"/>
            </a:endParaRPr>
          </a:p>
        </p:txBody>
      </p:sp>
      <p:sp>
        <p:nvSpPr>
          <p:cNvPr id="84" name="TextBox 83"/>
          <p:cNvSpPr txBox="1"/>
          <p:nvPr/>
        </p:nvSpPr>
        <p:spPr>
          <a:xfrm rot="19048443">
            <a:off x="1675034" y="3518838"/>
            <a:ext cx="2170278" cy="233011"/>
          </a:xfrm>
          <a:prstGeom prst="rect">
            <a:avLst/>
          </a:prstGeom>
          <a:noFill/>
        </p:spPr>
        <p:txBody>
          <a:bodyPr wrap="square" rtlCol="0" anchor="ctr">
            <a:spAutoFit/>
          </a:bodyPr>
          <a:lstStyle/>
          <a:p>
            <a:pPr algn="r"/>
            <a:r>
              <a:rPr lang="en-US" b="0" dirty="0" smtClean="0">
                <a:latin typeface="Verdana" panose="020B0604030504040204" pitchFamily="34" charset="0"/>
                <a:ea typeface="Verdana" panose="020B0604030504040204" pitchFamily="34" charset="0"/>
              </a:rPr>
              <a:t>Integration Test</a:t>
            </a:r>
            <a:endParaRPr lang="en-US" b="0" dirty="0">
              <a:latin typeface="Verdana" panose="020B0604030504040204" pitchFamily="34" charset="0"/>
              <a:ea typeface="Verdana" panose="020B0604030504040204" pitchFamily="34" charset="0"/>
            </a:endParaRPr>
          </a:p>
        </p:txBody>
      </p:sp>
      <p:sp>
        <p:nvSpPr>
          <p:cNvPr id="85" name="TextBox 84"/>
          <p:cNvSpPr txBox="1"/>
          <p:nvPr/>
        </p:nvSpPr>
        <p:spPr>
          <a:xfrm rot="19048443">
            <a:off x="2419201" y="3518838"/>
            <a:ext cx="2170278" cy="233011"/>
          </a:xfrm>
          <a:prstGeom prst="rect">
            <a:avLst/>
          </a:prstGeom>
          <a:noFill/>
        </p:spPr>
        <p:txBody>
          <a:bodyPr wrap="square" rtlCol="0" anchor="ctr">
            <a:spAutoFit/>
          </a:bodyPr>
          <a:lstStyle/>
          <a:p>
            <a:pPr algn="r"/>
            <a:r>
              <a:rPr lang="en-US" b="0" dirty="0" smtClean="0">
                <a:latin typeface="Verdana" panose="020B0604030504040204" pitchFamily="34" charset="0"/>
                <a:ea typeface="Verdana" panose="020B0604030504040204" pitchFamily="34" charset="0"/>
              </a:rPr>
              <a:t>System Test</a:t>
            </a:r>
            <a:endParaRPr lang="en-US" b="0" dirty="0">
              <a:latin typeface="Verdana" panose="020B0604030504040204" pitchFamily="34" charset="0"/>
              <a:ea typeface="Verdana" panose="020B0604030504040204" pitchFamily="34" charset="0"/>
            </a:endParaRPr>
          </a:p>
        </p:txBody>
      </p:sp>
      <p:sp>
        <p:nvSpPr>
          <p:cNvPr id="86" name="TextBox 85"/>
          <p:cNvSpPr txBox="1"/>
          <p:nvPr/>
        </p:nvSpPr>
        <p:spPr>
          <a:xfrm rot="19048443">
            <a:off x="3188914" y="3518838"/>
            <a:ext cx="2170278" cy="233011"/>
          </a:xfrm>
          <a:prstGeom prst="rect">
            <a:avLst/>
          </a:prstGeom>
          <a:noFill/>
        </p:spPr>
        <p:txBody>
          <a:bodyPr wrap="square" rtlCol="0" anchor="ctr">
            <a:spAutoFit/>
          </a:bodyPr>
          <a:lstStyle/>
          <a:p>
            <a:pPr algn="r"/>
            <a:r>
              <a:rPr lang="en-US" b="0" dirty="0" smtClean="0">
                <a:latin typeface="Verdana" panose="020B0604030504040204" pitchFamily="34" charset="0"/>
                <a:ea typeface="Verdana" panose="020B0604030504040204" pitchFamily="34" charset="0"/>
              </a:rPr>
              <a:t>Post-Deployment</a:t>
            </a:r>
            <a:endParaRPr lang="en-US" b="0" dirty="0">
              <a:latin typeface="Verdana" panose="020B0604030504040204" pitchFamily="34" charset="0"/>
              <a:ea typeface="Verdana" panose="020B0604030504040204" pitchFamily="34" charset="0"/>
            </a:endParaRPr>
          </a:p>
        </p:txBody>
      </p:sp>
      <p:sp>
        <p:nvSpPr>
          <p:cNvPr id="94" name="Rounded Rectangle 93"/>
          <p:cNvSpPr/>
          <p:nvPr/>
        </p:nvSpPr>
        <p:spPr bwMode="auto">
          <a:xfrm>
            <a:off x="2971800" y="4714761"/>
            <a:ext cx="4572000" cy="1177285"/>
          </a:xfrm>
          <a:prstGeom prst="roundRect">
            <a:avLst/>
          </a:prstGeom>
          <a:solidFill>
            <a:schemeClr val="accent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b="0" dirty="0" smtClean="0">
                <a:latin typeface="Gill Sans MT" panose="020B0502020104020203" pitchFamily="34" charset="0"/>
                <a:cs typeface="Arial" charset="0"/>
              </a:rPr>
              <a:t>Unit testing saves a LOT of money</a:t>
            </a:r>
            <a:endParaRPr kumimoji="0" lang="en-US" sz="3600" b="0" i="0" u="none" strike="noStrike" cap="none" normalizeH="0" baseline="0" dirty="0" smtClean="0">
              <a:ln>
                <a:noFill/>
              </a:ln>
              <a:solidFill>
                <a:schemeClr val="tx1"/>
              </a:solidFill>
              <a:effectLst/>
              <a:latin typeface="Gill Sans MT" panose="020B0502020104020203" pitchFamily="34" charset="0"/>
              <a:cs typeface="Arial" charset="0"/>
            </a:endParaRPr>
          </a:p>
        </p:txBody>
      </p:sp>
    </p:spTree>
    <p:extLst>
      <p:ext uri="{BB962C8B-B14F-4D97-AF65-F5344CB8AC3E}">
        <p14:creationId xmlns:p14="http://schemas.microsoft.com/office/powerpoint/2010/main" val="785436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2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077200" cy="1143000"/>
          </a:xfrm>
        </p:spPr>
        <p:txBody>
          <a:bodyPr/>
          <a:lstStyle/>
          <a:p>
            <a:r>
              <a:rPr lang="en-US" dirty="0" smtClean="0"/>
              <a:t>What </a:t>
            </a:r>
            <a:r>
              <a:rPr lang="en-US" dirty="0"/>
              <a:t>d</a:t>
            </a:r>
            <a:r>
              <a:rPr lang="en-US" sz="3600" dirty="0" smtClean="0"/>
              <a:t>o</a:t>
            </a:r>
            <a:r>
              <a:rPr lang="en-US" dirty="0" smtClean="0"/>
              <a:t> testing researchers do?</a:t>
            </a:r>
            <a:endParaRPr lang="en-US" dirty="0"/>
          </a:p>
        </p:txBody>
      </p:sp>
      <p:sp>
        <p:nvSpPr>
          <p:cNvPr id="3" name="Date Placeholder 2"/>
          <p:cNvSpPr>
            <a:spLocks noGrp="1"/>
          </p:cNvSpPr>
          <p:nvPr>
            <p:ph type="dt" sz="half" idx="10"/>
          </p:nvPr>
        </p:nvSpPr>
        <p:spPr/>
        <p:txBody>
          <a:bodyPr/>
          <a:lstStyle/>
          <a:p>
            <a:pPr>
              <a:defRPr/>
            </a:pPr>
            <a:r>
              <a:rPr lang="en-US" smtClean="0"/>
              <a:t>CS 700 September 2018</a:t>
            </a:r>
            <a:endParaRPr lang="en-US"/>
          </a:p>
        </p:txBody>
      </p:sp>
      <p:sp>
        <p:nvSpPr>
          <p:cNvPr id="4" name="Footer Placeholder 3"/>
          <p:cNvSpPr>
            <a:spLocks noGrp="1"/>
          </p:cNvSpPr>
          <p:nvPr>
            <p:ph type="ftr" sz="quarter" idx="11"/>
          </p:nvPr>
        </p:nvSpPr>
        <p:spPr/>
        <p:txBody>
          <a:bodyPr/>
          <a:lstStyle/>
          <a:p>
            <a:pPr>
              <a:defRPr/>
            </a:pPr>
            <a:r>
              <a:rPr lang="en-US" smtClean="0"/>
              <a:t>Jeff Offutt</a:t>
            </a:r>
            <a:endParaRPr lang="en-US"/>
          </a:p>
        </p:txBody>
      </p:sp>
      <p:sp>
        <p:nvSpPr>
          <p:cNvPr id="5" name="Slide Number Placeholder 4"/>
          <p:cNvSpPr>
            <a:spLocks noGrp="1"/>
          </p:cNvSpPr>
          <p:nvPr>
            <p:ph type="sldNum" sz="quarter" idx="12"/>
          </p:nvPr>
        </p:nvSpPr>
        <p:spPr/>
        <p:txBody>
          <a:bodyPr/>
          <a:lstStyle/>
          <a:p>
            <a:pPr>
              <a:defRPr/>
            </a:pPr>
            <a:fld id="{BC7FB2CC-0026-474A-8143-56756D8BC8D8}" type="slidenum">
              <a:rPr lang="en-US" smtClean="0"/>
              <a:pPr>
                <a:defRPr/>
              </a:pPr>
              <a:t>6</a:t>
            </a:fld>
            <a:endParaRPr lang="en-US"/>
          </a:p>
        </p:txBody>
      </p:sp>
      <p:sp>
        <p:nvSpPr>
          <p:cNvPr id="6" name="Text Box 4"/>
          <p:cNvSpPr txBox="1">
            <a:spLocks noChangeArrowheads="1"/>
          </p:cNvSpPr>
          <p:nvPr/>
        </p:nvSpPr>
        <p:spPr bwMode="auto">
          <a:xfrm>
            <a:off x="1073348" y="1155561"/>
            <a:ext cx="7086600" cy="1384995"/>
          </a:xfrm>
          <a:prstGeom prst="rect">
            <a:avLst/>
          </a:prstGeom>
          <a:gradFill flip="none" rotWithShape="1">
            <a:gsLst>
              <a:gs pos="15000">
                <a:schemeClr val="bg1">
                  <a:lumMod val="75000"/>
                </a:schemeClr>
              </a:gs>
              <a:gs pos="47000">
                <a:schemeClr val="bg1">
                  <a:lumMod val="60000"/>
                  <a:lumOff val="40000"/>
                </a:schemeClr>
              </a:gs>
              <a:gs pos="96000">
                <a:schemeClr val="bg1">
                  <a:lumMod val="75000"/>
                </a:schemeClr>
              </a:gs>
            </a:gsLst>
            <a:lin ang="5400000" scaled="0"/>
            <a:tileRect/>
          </a:gradFill>
          <a:ln w="19050">
            <a:solidFill>
              <a:schemeClr val="tx2"/>
            </a:solidFill>
            <a:miter lim="800000"/>
            <a:headEnd type="none" w="sm" len="sm"/>
            <a:tailEnd type="none" w="sm" len="sm"/>
          </a:ln>
          <a:effectLst/>
        </p:spPr>
        <p:txBody>
          <a:bodyPr wrap="square">
            <a:spAutoFit/>
          </a:bodyPr>
          <a:lstStyle/>
          <a:p>
            <a:pPr algn="ctr">
              <a:defRPr/>
            </a:pPr>
            <a:r>
              <a:rPr lang="en-US" altLang="zh-CN" sz="2800" b="0" dirty="0" smtClean="0">
                <a:solidFill>
                  <a:srgbClr val="FFFF00"/>
                </a:solidFill>
                <a:effectLst>
                  <a:outerShdw blurRad="38100" dist="38100" dir="2700000" algn="tl">
                    <a:srgbClr val="000000"/>
                  </a:outerShdw>
                </a:effectLst>
                <a:latin typeface="Gill Sans MT" panose="020B0502020104020203" pitchFamily="34" charset="0"/>
                <a:ea typeface="宋体" charset="-122"/>
              </a:rPr>
              <a:t>Software testing </a:t>
            </a:r>
            <a:r>
              <a:rPr lang="en-US" altLang="zh-CN" sz="2800" b="0" dirty="0">
                <a:solidFill>
                  <a:srgbClr val="FFFF00"/>
                </a:solidFill>
                <a:effectLst>
                  <a:outerShdw blurRad="38100" dist="38100" dir="2700000" algn="tl">
                    <a:srgbClr val="000000"/>
                  </a:outerShdw>
                </a:effectLst>
                <a:latin typeface="Gill Sans MT" panose="020B0502020104020203" pitchFamily="34" charset="0"/>
                <a:ea typeface="宋体" charset="-122"/>
              </a:rPr>
              <a:t>r</a:t>
            </a:r>
            <a:r>
              <a:rPr lang="en-US" altLang="zh-CN" sz="2800" b="0" dirty="0" smtClean="0">
                <a:solidFill>
                  <a:srgbClr val="FFFF00"/>
                </a:solidFill>
                <a:effectLst>
                  <a:outerShdw blurRad="38100" dist="38100" dir="2700000" algn="tl">
                    <a:srgbClr val="000000"/>
                  </a:outerShdw>
                </a:effectLst>
                <a:latin typeface="Gill Sans MT" panose="020B0502020104020203" pitchFamily="34" charset="0"/>
                <a:ea typeface="宋体" charset="-122"/>
              </a:rPr>
              <a:t>esearchers</a:t>
            </a:r>
          </a:p>
          <a:p>
            <a:pPr algn="ctr">
              <a:defRPr/>
            </a:pPr>
            <a:r>
              <a:rPr lang="en-US" altLang="zh-CN" sz="2800" b="0" dirty="0" smtClean="0">
                <a:solidFill>
                  <a:schemeClr val="tx2"/>
                </a:solidFill>
                <a:effectLst>
                  <a:outerShdw blurRad="38100" dist="38100" dir="2700000" algn="tl">
                    <a:srgbClr val="000000"/>
                  </a:outerShdw>
                </a:effectLst>
                <a:latin typeface="Gill Sans MT" pitchFamily="34" charset="0"/>
                <a:ea typeface="宋体" charset="-122"/>
              </a:rPr>
              <a:t>invent clever ways to design inputs that will find software faults</a:t>
            </a:r>
            <a:endParaRPr lang="en-US" sz="2800" b="0" dirty="0">
              <a:solidFill>
                <a:schemeClr val="tx2"/>
              </a:solidFill>
              <a:effectLst>
                <a:outerShdw blurRad="38100" dist="38100" dir="2700000" algn="tl">
                  <a:srgbClr val="000000"/>
                </a:outerShdw>
              </a:effectLst>
              <a:latin typeface="Gill Sans MT" pitchFamily="34" charset="0"/>
              <a:ea typeface="宋体" charset="-122"/>
            </a:endParaRPr>
          </a:p>
        </p:txBody>
      </p:sp>
      <p:sp>
        <p:nvSpPr>
          <p:cNvPr id="7" name="Rounded Rectangle 6"/>
          <p:cNvSpPr/>
          <p:nvPr/>
        </p:nvSpPr>
        <p:spPr bwMode="auto">
          <a:xfrm>
            <a:off x="1828799" y="2705517"/>
            <a:ext cx="5486401" cy="685800"/>
          </a:xfrm>
          <a:prstGeom prst="roundRect">
            <a:avLst/>
          </a:prstGeom>
          <a:solidFill>
            <a:schemeClr val="accent3">
              <a:lumMod val="60000"/>
              <a:lumOff val="40000"/>
            </a:schemeClr>
          </a:solidFill>
          <a:ln w="28575" cap="flat" cmpd="sng" algn="ctr">
            <a:solidFill>
              <a:srgbClr val="000000"/>
            </a:solidFill>
            <a:prstDash val="solid"/>
            <a:miter lim="800000"/>
            <a:headEnd type="none" w="med" len="med"/>
            <a:tailEnd type="none" w="med" len="med"/>
          </a:ln>
          <a:effectLst/>
        </p:spPr>
        <p:txBody>
          <a:bodyPr anchor="ctr"/>
          <a:lstStyle/>
          <a:p>
            <a:pPr algn="ctr">
              <a:spcBef>
                <a:spcPct val="20000"/>
              </a:spcBef>
              <a:defRPr/>
            </a:pPr>
            <a:r>
              <a:rPr lang="nb-NO" sz="2400" dirty="0" smtClean="0">
                <a:solidFill>
                  <a:srgbClr val="000000"/>
                </a:solidFill>
                <a:latin typeface="Gill Sans MT" pitchFamily="34" charset="0"/>
              </a:rPr>
              <a:t>Build </a:t>
            </a:r>
            <a:r>
              <a:rPr lang="nb-NO" sz="2400" dirty="0" smtClean="0">
                <a:solidFill>
                  <a:schemeClr val="bg2">
                    <a:lumMod val="60000"/>
                    <a:lumOff val="40000"/>
                  </a:schemeClr>
                </a:solidFill>
                <a:latin typeface="Gill Sans MT" pitchFamily="34" charset="0"/>
              </a:rPr>
              <a:t>software tools</a:t>
            </a:r>
            <a:r>
              <a:rPr lang="nb-NO" sz="2400" dirty="0" smtClean="0">
                <a:solidFill>
                  <a:srgbClr val="000000"/>
                </a:solidFill>
                <a:latin typeface="Gill Sans MT" pitchFamily="34" charset="0"/>
              </a:rPr>
              <a:t> to create tests</a:t>
            </a:r>
          </a:p>
        </p:txBody>
      </p:sp>
      <p:sp>
        <p:nvSpPr>
          <p:cNvPr id="8" name="Rounded Rectangle 7"/>
          <p:cNvSpPr/>
          <p:nvPr/>
        </p:nvSpPr>
        <p:spPr bwMode="auto">
          <a:xfrm>
            <a:off x="1532929" y="3556278"/>
            <a:ext cx="6163271" cy="838200"/>
          </a:xfrm>
          <a:prstGeom prst="roundRect">
            <a:avLst/>
          </a:prstGeom>
          <a:solidFill>
            <a:schemeClr val="accent3">
              <a:lumMod val="60000"/>
              <a:lumOff val="40000"/>
            </a:schemeClr>
          </a:solidFill>
          <a:ln w="28575" cap="flat" cmpd="sng" algn="ctr">
            <a:solidFill>
              <a:srgbClr val="000000"/>
            </a:solidFill>
            <a:prstDash val="solid"/>
            <a:miter lim="800000"/>
            <a:headEnd type="none" w="med" len="med"/>
            <a:tailEnd type="none" w="med" len="med"/>
          </a:ln>
          <a:effectLst/>
        </p:spPr>
        <p:txBody>
          <a:bodyPr anchor="ctr"/>
          <a:lstStyle/>
          <a:p>
            <a:pPr algn="ctr">
              <a:spcBef>
                <a:spcPct val="20000"/>
              </a:spcBef>
              <a:defRPr/>
            </a:pPr>
            <a:r>
              <a:rPr lang="nb-NO" sz="2400" dirty="0" smtClean="0">
                <a:solidFill>
                  <a:srgbClr val="000000"/>
                </a:solidFill>
                <a:latin typeface="Gill Sans MT" pitchFamily="34" charset="0"/>
              </a:rPr>
              <a:t>Run </a:t>
            </a:r>
            <a:r>
              <a:rPr lang="nb-NO" sz="2400" dirty="0" smtClean="0">
                <a:solidFill>
                  <a:schemeClr val="bg2">
                    <a:lumMod val="60000"/>
                    <a:lumOff val="40000"/>
                  </a:schemeClr>
                </a:solidFill>
                <a:latin typeface="Gill Sans MT" pitchFamily="34" charset="0"/>
              </a:rPr>
              <a:t>experiments</a:t>
            </a:r>
            <a:r>
              <a:rPr lang="nb-NO" sz="2400" dirty="0" smtClean="0">
                <a:solidFill>
                  <a:srgbClr val="000000"/>
                </a:solidFill>
                <a:latin typeface="Gill Sans MT" pitchFamily="34" charset="0"/>
              </a:rPr>
              <a:t> to find out how well the testing ideas work</a:t>
            </a:r>
          </a:p>
        </p:txBody>
      </p:sp>
      <p:sp>
        <p:nvSpPr>
          <p:cNvPr id="9" name="Rounded Rectangle 8"/>
          <p:cNvSpPr/>
          <p:nvPr/>
        </p:nvSpPr>
        <p:spPr bwMode="auto">
          <a:xfrm>
            <a:off x="1981199" y="4559439"/>
            <a:ext cx="5181601" cy="685800"/>
          </a:xfrm>
          <a:prstGeom prst="roundRect">
            <a:avLst/>
          </a:prstGeom>
          <a:solidFill>
            <a:schemeClr val="accent3">
              <a:lumMod val="60000"/>
              <a:lumOff val="40000"/>
            </a:schemeClr>
          </a:solidFill>
          <a:ln w="28575" cap="flat" cmpd="sng" algn="ctr">
            <a:solidFill>
              <a:srgbClr val="000000"/>
            </a:solidFill>
            <a:prstDash val="solid"/>
            <a:miter lim="800000"/>
            <a:headEnd type="none" w="med" len="med"/>
            <a:tailEnd type="none" w="med" len="med"/>
          </a:ln>
          <a:effectLst/>
        </p:spPr>
        <p:txBody>
          <a:bodyPr anchor="ctr"/>
          <a:lstStyle/>
          <a:p>
            <a:pPr algn="ctr">
              <a:spcBef>
                <a:spcPct val="20000"/>
              </a:spcBef>
              <a:defRPr/>
            </a:pPr>
            <a:r>
              <a:rPr lang="nb-NO" sz="2400" dirty="0" smtClean="0">
                <a:solidFill>
                  <a:srgbClr val="000000"/>
                </a:solidFill>
                <a:latin typeface="Gill Sans MT" pitchFamily="34" charset="0"/>
              </a:rPr>
              <a:t>Tell </a:t>
            </a:r>
            <a:r>
              <a:rPr lang="nb-NO" sz="2400" dirty="0" smtClean="0">
                <a:solidFill>
                  <a:schemeClr val="bg2">
                    <a:lumMod val="60000"/>
                    <a:lumOff val="40000"/>
                  </a:schemeClr>
                </a:solidFill>
                <a:latin typeface="Gill Sans MT" pitchFamily="34" charset="0"/>
              </a:rPr>
              <a:t>industry</a:t>
            </a:r>
            <a:r>
              <a:rPr lang="nb-NO" sz="2400" dirty="0" smtClean="0">
                <a:solidFill>
                  <a:srgbClr val="000000"/>
                </a:solidFill>
                <a:latin typeface="Gill Sans MT" pitchFamily="34" charset="0"/>
              </a:rPr>
              <a:t> how to use the ideas</a:t>
            </a:r>
          </a:p>
        </p:txBody>
      </p:sp>
      <p:sp>
        <p:nvSpPr>
          <p:cNvPr id="10" name="Rounded Rectangle 9"/>
          <p:cNvSpPr/>
          <p:nvPr/>
        </p:nvSpPr>
        <p:spPr bwMode="auto">
          <a:xfrm>
            <a:off x="1447800" y="5410200"/>
            <a:ext cx="6252568" cy="838200"/>
          </a:xfrm>
          <a:prstGeom prst="roundRect">
            <a:avLst/>
          </a:prstGeom>
          <a:solidFill>
            <a:schemeClr val="accent3">
              <a:lumMod val="60000"/>
              <a:lumOff val="40000"/>
            </a:schemeClr>
          </a:solidFill>
          <a:ln w="28575" cap="flat" cmpd="sng" algn="ctr">
            <a:solidFill>
              <a:srgbClr val="000000"/>
            </a:solidFill>
            <a:prstDash val="solid"/>
            <a:miter lim="800000"/>
            <a:headEnd type="none" w="med" len="med"/>
            <a:tailEnd type="none" w="med" len="med"/>
          </a:ln>
          <a:effectLst/>
        </p:spPr>
        <p:txBody>
          <a:bodyPr anchor="ctr"/>
          <a:lstStyle/>
          <a:p>
            <a:pPr algn="ctr">
              <a:spcBef>
                <a:spcPct val="20000"/>
              </a:spcBef>
              <a:defRPr/>
            </a:pPr>
            <a:r>
              <a:rPr lang="nb-NO" sz="2400" dirty="0" smtClean="0">
                <a:solidFill>
                  <a:schemeClr val="bg2">
                    <a:lumMod val="60000"/>
                    <a:lumOff val="40000"/>
                  </a:schemeClr>
                </a:solidFill>
                <a:latin typeface="Gill Sans MT" pitchFamily="34" charset="0"/>
              </a:rPr>
              <a:t>Teach students</a:t>
            </a:r>
            <a:r>
              <a:rPr lang="nb-NO" sz="2400" dirty="0" smtClean="0">
                <a:solidFill>
                  <a:srgbClr val="000000"/>
                </a:solidFill>
                <a:latin typeface="Gill Sans MT" pitchFamily="34" charset="0"/>
              </a:rPr>
              <a:t> – the next generation of software testers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recent PhD students</a:t>
            </a:r>
            <a:endParaRPr lang="en-US" dirty="0"/>
          </a:p>
        </p:txBody>
      </p:sp>
      <p:sp>
        <p:nvSpPr>
          <p:cNvPr id="3" name="Date Placeholder 2"/>
          <p:cNvSpPr>
            <a:spLocks noGrp="1"/>
          </p:cNvSpPr>
          <p:nvPr>
            <p:ph type="dt" sz="half" idx="10"/>
          </p:nvPr>
        </p:nvSpPr>
        <p:spPr/>
        <p:txBody>
          <a:bodyPr/>
          <a:lstStyle/>
          <a:p>
            <a:pPr>
              <a:defRPr/>
            </a:pPr>
            <a:r>
              <a:rPr lang="en-US" smtClean="0"/>
              <a:t>CS 700 September 2018</a:t>
            </a:r>
            <a:endParaRPr lang="en-US"/>
          </a:p>
        </p:txBody>
      </p:sp>
      <p:sp>
        <p:nvSpPr>
          <p:cNvPr id="4" name="Footer Placeholder 3"/>
          <p:cNvSpPr>
            <a:spLocks noGrp="1"/>
          </p:cNvSpPr>
          <p:nvPr>
            <p:ph type="ftr" sz="quarter" idx="11"/>
          </p:nvPr>
        </p:nvSpPr>
        <p:spPr/>
        <p:txBody>
          <a:bodyPr/>
          <a:lstStyle/>
          <a:p>
            <a:pPr>
              <a:defRPr/>
            </a:pPr>
            <a:r>
              <a:rPr lang="en-US" smtClean="0"/>
              <a:t>Jeff Offutt</a:t>
            </a:r>
            <a:endParaRPr lang="en-US"/>
          </a:p>
        </p:txBody>
      </p:sp>
      <p:sp>
        <p:nvSpPr>
          <p:cNvPr id="5" name="Slide Number Placeholder 4"/>
          <p:cNvSpPr>
            <a:spLocks noGrp="1"/>
          </p:cNvSpPr>
          <p:nvPr>
            <p:ph type="sldNum" sz="quarter" idx="12"/>
          </p:nvPr>
        </p:nvSpPr>
        <p:spPr/>
        <p:txBody>
          <a:bodyPr/>
          <a:lstStyle/>
          <a:p>
            <a:pPr>
              <a:defRPr/>
            </a:pPr>
            <a:fld id="{BC7FB2CC-0026-474A-8143-56756D8BC8D8}" type="slidenum">
              <a:rPr lang="en-US" smtClean="0"/>
              <a:pPr>
                <a:defRPr/>
              </a:pPr>
              <a:t>7</a:t>
            </a:fld>
            <a:endParaRPr lang="en-US"/>
          </a:p>
        </p:txBody>
      </p:sp>
      <p:grpSp>
        <p:nvGrpSpPr>
          <p:cNvPr id="18" name="Group 17"/>
          <p:cNvGrpSpPr/>
          <p:nvPr/>
        </p:nvGrpSpPr>
        <p:grpSpPr>
          <a:xfrm>
            <a:off x="76200" y="990600"/>
            <a:ext cx="4037498" cy="1373039"/>
            <a:chOff x="76200" y="990600"/>
            <a:chExt cx="4037498" cy="1373039"/>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90600"/>
              <a:ext cx="1373039" cy="1373039"/>
            </a:xfrm>
            <a:prstGeom prst="rect">
              <a:avLst/>
            </a:prstGeom>
          </p:spPr>
        </p:pic>
        <p:sp>
          <p:nvSpPr>
            <p:cNvPr id="12" name="Rounded Rectangle 11"/>
            <p:cNvSpPr/>
            <p:nvPr/>
          </p:nvSpPr>
          <p:spPr bwMode="auto">
            <a:xfrm>
              <a:off x="1447800" y="1097056"/>
              <a:ext cx="2665898" cy="1160127"/>
            </a:xfrm>
            <a:prstGeom prst="roundRect">
              <a:avLst/>
            </a:prstGeom>
            <a:solidFill>
              <a:schemeClr val="accent1"/>
            </a:solid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600" b="0" dirty="0">
                  <a:latin typeface="Verdana" panose="020B0604030504040204" pitchFamily="34" charset="0"/>
                  <a:ea typeface="Verdana" panose="020B0604030504040204" pitchFamily="34" charset="0"/>
                  <a:cs typeface="Verdana" panose="020B0604030504040204" pitchFamily="34" charset="0"/>
                </a:rPr>
                <a:t>Towards </a:t>
              </a:r>
              <a:r>
                <a:rPr lang="en-US" sz="1600" b="0" dirty="0" smtClean="0">
                  <a:latin typeface="Verdana" panose="020B0604030504040204" pitchFamily="34" charset="0"/>
                  <a:ea typeface="Verdana" panose="020B0604030504040204" pitchFamily="34" charset="0"/>
                  <a:cs typeface="Verdana" panose="020B0604030504040204" pitchFamily="34" charset="0"/>
                </a:rPr>
                <a:t>automatically </a:t>
              </a:r>
              <a:r>
                <a:rPr lang="en-US" sz="1600" b="0" dirty="0">
                  <a:latin typeface="Verdana" panose="020B0604030504040204" pitchFamily="34" charset="0"/>
                  <a:ea typeface="Verdana" panose="020B0604030504040204" pitchFamily="34" charset="0"/>
                  <a:cs typeface="Verdana" panose="020B0604030504040204" pitchFamily="34" charset="0"/>
                </a:rPr>
                <a:t>l</a:t>
              </a:r>
              <a:r>
                <a:rPr lang="en-US" sz="1600" b="0" dirty="0" smtClean="0">
                  <a:latin typeface="Verdana" panose="020B0604030504040204" pitchFamily="34" charset="0"/>
                  <a:ea typeface="Verdana" panose="020B0604030504040204" pitchFamily="34" charset="0"/>
                  <a:cs typeface="Verdana" panose="020B0604030504040204" pitchFamily="34" charset="0"/>
                </a:rPr>
                <a:t>ocalizing </a:t>
              </a:r>
              <a:r>
                <a:rPr lang="en-US" sz="1600" b="0" dirty="0">
                  <a:latin typeface="Verdana" panose="020B0604030504040204" pitchFamily="34" charset="0"/>
                  <a:ea typeface="Verdana" panose="020B0604030504040204" pitchFamily="34" charset="0"/>
                  <a:cs typeface="Verdana" panose="020B0604030504040204" pitchFamily="34" charset="0"/>
                </a:rPr>
                <a:t>and </a:t>
              </a:r>
              <a:r>
                <a:rPr lang="en-US" sz="1600" b="0" dirty="0" smtClean="0">
                  <a:latin typeface="Verdana" panose="020B0604030504040204" pitchFamily="34" charset="0"/>
                  <a:ea typeface="Verdana" panose="020B0604030504040204" pitchFamily="34" charset="0"/>
                  <a:cs typeface="Verdana" panose="020B0604030504040204" pitchFamily="34" charset="0"/>
                </a:rPr>
                <a:t>repairing </a:t>
              </a:r>
              <a:r>
                <a:rPr lang="en-US" sz="1600" b="0" dirty="0">
                  <a:latin typeface="Verdana" panose="020B0604030504040204" pitchFamily="34" charset="0"/>
                  <a:ea typeface="Verdana" panose="020B0604030504040204" pitchFamily="34" charset="0"/>
                  <a:cs typeface="Verdana" panose="020B0604030504040204" pitchFamily="34" charset="0"/>
                </a:rPr>
                <a:t>SQL </a:t>
              </a:r>
              <a:r>
                <a:rPr lang="en-US" sz="1600" b="0" dirty="0" smtClean="0">
                  <a:latin typeface="Verdana" panose="020B0604030504040204" pitchFamily="34" charset="0"/>
                  <a:ea typeface="Verdana" panose="020B0604030504040204" pitchFamily="34" charset="0"/>
                  <a:cs typeface="Verdana" panose="020B0604030504040204" pitchFamily="34" charset="0"/>
                </a:rPr>
                <a:t>faults</a:t>
              </a:r>
              <a:r>
                <a:rPr lang="en-US" sz="1600" b="0" dirty="0">
                  <a:latin typeface="Verdana" panose="020B0604030504040204" pitchFamily="34" charset="0"/>
                  <a:ea typeface="Verdana" panose="020B0604030504040204" pitchFamily="34" charset="0"/>
                  <a:cs typeface="Verdana" panose="020B0604030504040204" pitchFamily="34" charset="0"/>
                </a:rPr>
                <a:t>, 2018, </a:t>
              </a:r>
              <a:r>
                <a:rPr lang="en-US" sz="1600" b="0" dirty="0" err="1" smtClean="0">
                  <a:latin typeface="Verdana" panose="020B0604030504040204" pitchFamily="34" charset="0"/>
                  <a:ea typeface="Verdana" panose="020B0604030504040204" pitchFamily="34" charset="0"/>
                  <a:cs typeface="Verdana" panose="020B0604030504040204" pitchFamily="34" charset="0"/>
                </a:rPr>
                <a:t>Cvent</a:t>
              </a:r>
              <a:endParaRPr kumimoji="0" lang="en-US" sz="16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21" name="Group 20"/>
          <p:cNvGrpSpPr/>
          <p:nvPr/>
        </p:nvGrpSpPr>
        <p:grpSpPr>
          <a:xfrm>
            <a:off x="376559" y="2691202"/>
            <a:ext cx="3805173" cy="1366773"/>
            <a:chOff x="922911" y="2745614"/>
            <a:chExt cx="3805173" cy="1366773"/>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911" y="2745614"/>
              <a:ext cx="1366773" cy="1366773"/>
            </a:xfrm>
            <a:prstGeom prst="rect">
              <a:avLst/>
            </a:prstGeom>
          </p:spPr>
        </p:pic>
        <p:sp>
          <p:nvSpPr>
            <p:cNvPr id="13" name="Rounded Rectangle 12"/>
            <p:cNvSpPr/>
            <p:nvPr/>
          </p:nvSpPr>
          <p:spPr bwMode="auto">
            <a:xfrm>
              <a:off x="2289684" y="2930115"/>
              <a:ext cx="2438400" cy="997770"/>
            </a:xfrm>
            <a:prstGeom prst="roundRect">
              <a:avLst/>
            </a:prstGeom>
            <a:solidFill>
              <a:schemeClr val="accent1"/>
            </a:solid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600" b="0" dirty="0">
                  <a:latin typeface="Verdana" panose="020B0604030504040204" pitchFamily="34" charset="0"/>
                  <a:ea typeface="Verdana" panose="020B0604030504040204" pitchFamily="34" charset="0"/>
                  <a:cs typeface="Verdana" panose="020B0604030504040204" pitchFamily="34" charset="0"/>
                </a:rPr>
                <a:t>Mutation </a:t>
              </a:r>
              <a:r>
                <a:rPr lang="en-US" sz="1600" b="0" dirty="0" smtClean="0">
                  <a:latin typeface="Verdana" panose="020B0604030504040204" pitchFamily="34" charset="0"/>
                  <a:ea typeface="Verdana" panose="020B0604030504040204" pitchFamily="34" charset="0"/>
                  <a:cs typeface="Verdana" panose="020B0604030504040204" pitchFamily="34" charset="0"/>
                </a:rPr>
                <a:t>testing </a:t>
              </a:r>
              <a:r>
                <a:rPr lang="en-US" sz="1600" b="0" dirty="0">
                  <a:latin typeface="Verdana" panose="020B0604030504040204" pitchFamily="34" charset="0"/>
                  <a:ea typeface="Verdana" panose="020B0604030504040204" pitchFamily="34" charset="0"/>
                  <a:cs typeface="Verdana" panose="020B0604030504040204" pitchFamily="34" charset="0"/>
                </a:rPr>
                <a:t>for </a:t>
              </a:r>
              <a:r>
                <a:rPr lang="en-US" sz="1600" b="0" dirty="0" smtClean="0">
                  <a:latin typeface="Verdana" panose="020B0604030504040204" pitchFamily="34" charset="0"/>
                  <a:ea typeface="Verdana" panose="020B0604030504040204" pitchFamily="34" charset="0"/>
                  <a:cs typeface="Verdana" panose="020B0604030504040204" pitchFamily="34" charset="0"/>
                </a:rPr>
                <a:t>android apps</a:t>
              </a:r>
              <a:r>
                <a:rPr lang="en-US" sz="1600" b="0" dirty="0">
                  <a:latin typeface="Verdana" panose="020B0604030504040204" pitchFamily="34" charset="0"/>
                  <a:ea typeface="Verdana" panose="020B0604030504040204" pitchFamily="34" charset="0"/>
                  <a:cs typeface="Verdana" panose="020B0604030504040204" pitchFamily="34" charset="0"/>
                </a:rPr>
                <a:t>, 2017, </a:t>
              </a:r>
              <a:r>
                <a:rPr lang="en-US" sz="1600" b="0" dirty="0" smtClean="0">
                  <a:latin typeface="Verdana" panose="020B0604030504040204" pitchFamily="34" charset="0"/>
                  <a:ea typeface="Verdana" panose="020B0604030504040204" pitchFamily="34" charset="0"/>
                  <a:cs typeface="Verdana" panose="020B0604030504040204" pitchFamily="34" charset="0"/>
                </a:rPr>
                <a:t>Towson </a:t>
              </a:r>
              <a:r>
                <a:rPr lang="en-US" sz="1600" b="0" dirty="0">
                  <a:latin typeface="Verdana" panose="020B0604030504040204" pitchFamily="34" charset="0"/>
                  <a:ea typeface="Verdana" panose="020B0604030504040204" pitchFamily="34" charset="0"/>
                  <a:cs typeface="Verdana" panose="020B0604030504040204" pitchFamily="34" charset="0"/>
                </a:rPr>
                <a:t>University</a:t>
              </a:r>
              <a:endParaRPr kumimoji="0" lang="en-US" sz="16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23" name="Group 22"/>
          <p:cNvGrpSpPr/>
          <p:nvPr/>
        </p:nvGrpSpPr>
        <p:grpSpPr>
          <a:xfrm>
            <a:off x="444593" y="4385537"/>
            <a:ext cx="4037498" cy="1371600"/>
            <a:chOff x="990600" y="4648200"/>
            <a:chExt cx="4037498" cy="137160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4648200"/>
              <a:ext cx="1371600" cy="1371600"/>
            </a:xfrm>
            <a:prstGeom prst="rect">
              <a:avLst/>
            </a:prstGeom>
          </p:spPr>
        </p:pic>
        <p:sp>
          <p:nvSpPr>
            <p:cNvPr id="14" name="Rounded Rectangle 13"/>
            <p:cNvSpPr/>
            <p:nvPr/>
          </p:nvSpPr>
          <p:spPr bwMode="auto">
            <a:xfrm>
              <a:off x="2362200" y="4658343"/>
              <a:ext cx="2665898" cy="1351314"/>
            </a:xfrm>
            <a:prstGeom prst="roundRect">
              <a:avLst/>
            </a:prstGeom>
            <a:solidFill>
              <a:schemeClr val="accent1"/>
            </a:solid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600" b="0" dirty="0">
                  <a:latin typeface="Verdana" panose="020B0604030504040204" pitchFamily="34" charset="0"/>
                  <a:ea typeface="Verdana" panose="020B0604030504040204" pitchFamily="34" charset="0"/>
                  <a:cs typeface="Verdana" panose="020B0604030504040204" pitchFamily="34" charset="0"/>
                </a:rPr>
                <a:t>Testing </a:t>
              </a:r>
              <a:r>
                <a:rPr lang="en-US" sz="1600" b="0" dirty="0" smtClean="0">
                  <a:latin typeface="Verdana" panose="020B0604030504040204" pitchFamily="34" charset="0"/>
                  <a:ea typeface="Verdana" panose="020B0604030504040204" pitchFamily="34" charset="0"/>
                  <a:cs typeface="Verdana" panose="020B0604030504040204" pitchFamily="34" charset="0"/>
                </a:rPr>
                <a:t>web applications </a:t>
              </a:r>
              <a:r>
                <a:rPr lang="en-US" sz="1600" b="0" dirty="0">
                  <a:latin typeface="Verdana" panose="020B0604030504040204" pitchFamily="34" charset="0"/>
                  <a:ea typeface="Verdana" panose="020B0604030504040204" pitchFamily="34" charset="0"/>
                  <a:cs typeface="Verdana" panose="020B0604030504040204" pitchFamily="34" charset="0"/>
                </a:rPr>
                <a:t>with </a:t>
              </a:r>
              <a:r>
                <a:rPr lang="en-US" sz="1600" b="0" dirty="0" smtClean="0">
                  <a:latin typeface="Verdana" panose="020B0604030504040204" pitchFamily="34" charset="0"/>
                  <a:ea typeface="Verdana" panose="020B0604030504040204" pitchFamily="34" charset="0"/>
                  <a:cs typeface="Verdana" panose="020B0604030504040204" pitchFamily="34" charset="0"/>
                </a:rPr>
                <a:t>mutation analysis</a:t>
              </a:r>
              <a:r>
                <a:rPr lang="en-US" sz="1600" b="0" dirty="0">
                  <a:latin typeface="Verdana" panose="020B0604030504040204" pitchFamily="34" charset="0"/>
                  <a:ea typeface="Verdana" panose="020B0604030504040204" pitchFamily="34" charset="0"/>
                  <a:cs typeface="Verdana" panose="020B0604030504040204" pitchFamily="34" charset="0"/>
                </a:rPr>
                <a:t>, 2017, University of Virginia</a:t>
              </a:r>
              <a:endParaRPr kumimoji="0" lang="en-US" sz="16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24" name="Group 23"/>
          <p:cNvGrpSpPr/>
          <p:nvPr/>
        </p:nvGrpSpPr>
        <p:grpSpPr>
          <a:xfrm>
            <a:off x="4800600" y="4953000"/>
            <a:ext cx="3733800" cy="1390135"/>
            <a:chOff x="5257800" y="4782065"/>
            <a:chExt cx="3733800" cy="1390135"/>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4782065"/>
              <a:ext cx="1143000" cy="1390135"/>
            </a:xfrm>
            <a:prstGeom prst="rect">
              <a:avLst/>
            </a:prstGeom>
          </p:spPr>
        </p:pic>
        <p:sp>
          <p:nvSpPr>
            <p:cNvPr id="15" name="Rounded Rectangle 14"/>
            <p:cNvSpPr/>
            <p:nvPr/>
          </p:nvSpPr>
          <p:spPr bwMode="auto">
            <a:xfrm>
              <a:off x="6401902" y="4801475"/>
              <a:ext cx="2589698" cy="1351314"/>
            </a:xfrm>
            <a:prstGeom prst="roundRect">
              <a:avLst/>
            </a:prstGeom>
            <a:solidFill>
              <a:schemeClr val="accent1"/>
            </a:solid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600" b="0" dirty="0">
                  <a:latin typeface="Verdana" panose="020B0604030504040204" pitchFamily="34" charset="0"/>
                  <a:ea typeface="Verdana" panose="020B0604030504040204" pitchFamily="34" charset="0"/>
                  <a:cs typeface="Verdana" panose="020B0604030504040204" pitchFamily="34" charset="0"/>
                </a:rPr>
                <a:t>Testability of </a:t>
              </a:r>
              <a:r>
                <a:rPr lang="en-US" sz="1600" b="0" dirty="0" smtClean="0">
                  <a:latin typeface="Verdana" panose="020B0604030504040204" pitchFamily="34" charset="0"/>
                  <a:ea typeface="Verdana" panose="020B0604030504040204" pitchFamily="34" charset="0"/>
                  <a:cs typeface="Verdana" panose="020B0604030504040204" pitchFamily="34" charset="0"/>
                </a:rPr>
                <a:t>dynamic real-time systems</a:t>
              </a:r>
              <a:r>
                <a:rPr lang="en-US" sz="1600" b="0" dirty="0">
                  <a:latin typeface="Verdana" panose="020B0604030504040204" pitchFamily="34" charset="0"/>
                  <a:ea typeface="Verdana" panose="020B0604030504040204" pitchFamily="34" charset="0"/>
                  <a:cs typeface="Verdana" panose="020B0604030504040204" pitchFamily="34" charset="0"/>
                </a:rPr>
                <a:t>, 2009, University of Skövde</a:t>
              </a:r>
              <a:endParaRPr kumimoji="0" lang="en-US" sz="16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20" name="Group 19"/>
          <p:cNvGrpSpPr/>
          <p:nvPr/>
        </p:nvGrpSpPr>
        <p:grpSpPr>
          <a:xfrm>
            <a:off x="4482091" y="1175672"/>
            <a:ext cx="4661909" cy="1390134"/>
            <a:chOff x="4482091" y="990600"/>
            <a:chExt cx="4661909" cy="1390134"/>
          </a:xfrm>
        </p:grpSpPr>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2091" y="990600"/>
              <a:ext cx="1973551" cy="1390134"/>
            </a:xfrm>
            <a:prstGeom prst="rect">
              <a:avLst/>
            </a:prstGeom>
          </p:spPr>
        </p:pic>
        <p:sp>
          <p:nvSpPr>
            <p:cNvPr id="16" name="Rounded Rectangle 15"/>
            <p:cNvSpPr/>
            <p:nvPr/>
          </p:nvSpPr>
          <p:spPr bwMode="auto">
            <a:xfrm>
              <a:off x="6401902" y="1010010"/>
              <a:ext cx="2742098" cy="1351314"/>
            </a:xfrm>
            <a:prstGeom prst="roundRect">
              <a:avLst/>
            </a:prstGeom>
            <a:solidFill>
              <a:schemeClr val="accent1"/>
            </a:solid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600" b="0" dirty="0">
                  <a:latin typeface="Verdana" panose="020B0604030504040204" pitchFamily="34" charset="0"/>
                  <a:ea typeface="Verdana" panose="020B0604030504040204" pitchFamily="34" charset="0"/>
                  <a:cs typeface="Verdana" panose="020B0604030504040204" pitchFamily="34" charset="0"/>
                </a:rPr>
                <a:t>Generating </a:t>
              </a:r>
              <a:r>
                <a:rPr lang="en-US" sz="1600" b="0" dirty="0" smtClean="0">
                  <a:latin typeface="Verdana" panose="020B0604030504040204" pitchFamily="34" charset="0"/>
                  <a:ea typeface="Verdana" panose="020B0604030504040204" pitchFamily="34" charset="0"/>
                  <a:cs typeface="Verdana" panose="020B0604030504040204" pitchFamily="34" charset="0"/>
                </a:rPr>
                <a:t>cost-effective criteria-based tests from behavioral models</a:t>
              </a:r>
              <a:r>
                <a:rPr lang="en-US" sz="1600" b="0" dirty="0">
                  <a:latin typeface="Verdana" panose="020B0604030504040204" pitchFamily="34" charset="0"/>
                  <a:ea typeface="Verdana" panose="020B0604030504040204" pitchFamily="34" charset="0"/>
                  <a:cs typeface="Verdana" panose="020B0604030504040204" pitchFamily="34" charset="0"/>
                </a:rPr>
                <a:t>, 2014, </a:t>
              </a:r>
              <a:r>
                <a:rPr lang="en-US" sz="1600" b="0" dirty="0" err="1">
                  <a:latin typeface="Verdana" panose="020B0604030504040204" pitchFamily="34" charset="0"/>
                  <a:ea typeface="Verdana" panose="020B0604030504040204" pitchFamily="34" charset="0"/>
                  <a:cs typeface="Verdana" panose="020B0604030504040204" pitchFamily="34" charset="0"/>
                </a:rPr>
                <a:t>Medidata</a:t>
              </a:r>
              <a:r>
                <a:rPr lang="en-US" sz="1600" b="0" dirty="0">
                  <a:latin typeface="Verdana" panose="020B0604030504040204" pitchFamily="34" charset="0"/>
                  <a:ea typeface="Verdana" panose="020B0604030504040204" pitchFamily="34" charset="0"/>
                  <a:cs typeface="Verdana" panose="020B0604030504040204" pitchFamily="34" charset="0"/>
                </a:rPr>
                <a:t> Solutions</a:t>
              </a:r>
              <a:endParaRPr kumimoji="0" lang="en-US" sz="16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grpSp>
      <p:grpSp>
        <p:nvGrpSpPr>
          <p:cNvPr id="22" name="Group 21"/>
          <p:cNvGrpSpPr/>
          <p:nvPr/>
        </p:nvGrpSpPr>
        <p:grpSpPr>
          <a:xfrm>
            <a:off x="4880670" y="3076017"/>
            <a:ext cx="4034730" cy="1366773"/>
            <a:chOff x="5088869" y="2745614"/>
            <a:chExt cx="4034730" cy="1366773"/>
          </a:xfrm>
        </p:grpSpPr>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88869" y="2745614"/>
              <a:ext cx="1366773" cy="1366773"/>
            </a:xfrm>
            <a:prstGeom prst="rect">
              <a:avLst/>
            </a:prstGeom>
          </p:spPr>
        </p:pic>
        <p:sp>
          <p:nvSpPr>
            <p:cNvPr id="17" name="Rounded Rectangle 16"/>
            <p:cNvSpPr/>
            <p:nvPr/>
          </p:nvSpPr>
          <p:spPr bwMode="auto">
            <a:xfrm>
              <a:off x="6457701" y="2753343"/>
              <a:ext cx="2665898" cy="1351314"/>
            </a:xfrm>
            <a:prstGeom prst="roundRect">
              <a:avLst/>
            </a:prstGeom>
            <a:solidFill>
              <a:schemeClr val="accent1"/>
            </a:solid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600" b="0" dirty="0">
                  <a:latin typeface="Verdana" panose="020B0604030504040204" pitchFamily="34" charset="0"/>
                  <a:ea typeface="Verdana" panose="020B0604030504040204" pitchFamily="34" charset="0"/>
                  <a:cs typeface="Verdana" panose="020B0604030504040204" pitchFamily="34" charset="0"/>
                </a:rPr>
                <a:t>Towards </a:t>
              </a:r>
              <a:r>
                <a:rPr lang="en-US" sz="1600" b="0" dirty="0" smtClean="0">
                  <a:latin typeface="Verdana" panose="020B0604030504040204" pitchFamily="34" charset="0"/>
                  <a:ea typeface="Verdana" panose="020B0604030504040204" pitchFamily="34" charset="0"/>
                  <a:cs typeface="Verdana" panose="020B0604030504040204" pitchFamily="34" charset="0"/>
                </a:rPr>
                <a:t>evasive attacks</a:t>
              </a:r>
              <a:r>
                <a:rPr lang="en-US" sz="1600" b="0" dirty="0">
                  <a:latin typeface="Verdana" panose="020B0604030504040204" pitchFamily="34" charset="0"/>
                  <a:ea typeface="Verdana" panose="020B0604030504040204" pitchFamily="34" charset="0"/>
                  <a:cs typeface="Verdana" panose="020B0604030504040204" pitchFamily="34" charset="0"/>
                </a:rPr>
                <a:t>: Anomaly </a:t>
              </a:r>
              <a:r>
                <a:rPr lang="en-US" sz="1600" b="0" dirty="0" smtClean="0">
                  <a:latin typeface="Verdana" panose="020B0604030504040204" pitchFamily="34" charset="0"/>
                  <a:ea typeface="Verdana" panose="020B0604030504040204" pitchFamily="34" charset="0"/>
                  <a:cs typeface="Verdana" panose="020B0604030504040204" pitchFamily="34" charset="0"/>
                </a:rPr>
                <a:t>detection resistance analysis </a:t>
              </a:r>
              <a:r>
                <a:rPr lang="en-US" sz="1600" b="0" dirty="0">
                  <a:latin typeface="Verdana" panose="020B0604030504040204" pitchFamily="34" charset="0"/>
                  <a:ea typeface="Verdana" panose="020B0604030504040204" pitchFamily="34" charset="0"/>
                  <a:cs typeface="Verdana" panose="020B0604030504040204" pitchFamily="34" charset="0"/>
                </a:rPr>
                <a:t>o</a:t>
              </a:r>
              <a:r>
                <a:rPr lang="en-US" sz="1600" b="0" dirty="0" smtClean="0">
                  <a:latin typeface="Verdana" panose="020B0604030504040204" pitchFamily="34" charset="0"/>
                  <a:ea typeface="Verdana" panose="020B0604030504040204" pitchFamily="34" charset="0"/>
                  <a:cs typeface="Verdana" panose="020B0604030504040204" pitchFamily="34" charset="0"/>
                </a:rPr>
                <a:t>n the </a:t>
              </a:r>
              <a:r>
                <a:rPr lang="en-US" sz="1600" b="0" dirty="0">
                  <a:latin typeface="Verdana" panose="020B0604030504040204" pitchFamily="34" charset="0"/>
                  <a:ea typeface="Verdana" panose="020B0604030504040204" pitchFamily="34" charset="0"/>
                  <a:cs typeface="Verdana" panose="020B0604030504040204" pitchFamily="34" charset="0"/>
                </a:rPr>
                <a:t>Internet, 2013, Intuit</a:t>
              </a:r>
              <a:endParaRPr kumimoji="0" lang="en-US" sz="16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340479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Model-based testing process</a:t>
            </a:r>
            <a:endParaRPr lang="en-US" dirty="0"/>
          </a:p>
        </p:txBody>
      </p:sp>
      <p:sp>
        <p:nvSpPr>
          <p:cNvPr id="4" name="Footer Placeholder 3"/>
          <p:cNvSpPr>
            <a:spLocks noGrp="1"/>
          </p:cNvSpPr>
          <p:nvPr>
            <p:ph type="ftr" sz="quarter" idx="11"/>
          </p:nvPr>
        </p:nvSpPr>
        <p:spPr/>
        <p:txBody>
          <a:bodyPr/>
          <a:lstStyle/>
          <a:p>
            <a:pPr>
              <a:defRPr/>
            </a:pPr>
            <a:r>
              <a:rPr lang="en-US" altLang="zh-CN" smtClean="0"/>
              <a:t>Jeff Offutt</a:t>
            </a:r>
            <a:endParaRPr lang="en-US" altLang="zh-CN" dirty="0"/>
          </a:p>
        </p:txBody>
      </p:sp>
      <p:sp>
        <p:nvSpPr>
          <p:cNvPr id="5" name="Slide Number Placeholder 4"/>
          <p:cNvSpPr>
            <a:spLocks noGrp="1"/>
          </p:cNvSpPr>
          <p:nvPr>
            <p:ph type="sldNum" sz="quarter" idx="12"/>
          </p:nvPr>
        </p:nvSpPr>
        <p:spPr/>
        <p:txBody>
          <a:bodyPr/>
          <a:lstStyle/>
          <a:p>
            <a:pPr>
              <a:defRPr/>
            </a:pPr>
            <a:fld id="{0DC9CB03-E83B-49A3-95A8-3CE1C35F1E70}" type="slidenum">
              <a:rPr lang="zh-CN" altLang="en-US" smtClean="0"/>
              <a:pPr>
                <a:defRPr/>
              </a:pPr>
              <a:t>8</a:t>
            </a:fld>
            <a:endParaRPr lang="en-US" altLang="zh-CN" dirty="0"/>
          </a:p>
        </p:txBody>
      </p:sp>
      <p:sp>
        <p:nvSpPr>
          <p:cNvPr id="22" name="Content Placeholder 2"/>
          <p:cNvSpPr txBox="1">
            <a:spLocks/>
          </p:cNvSpPr>
          <p:nvPr/>
        </p:nvSpPr>
        <p:spPr>
          <a:xfrm>
            <a:off x="228600" y="901700"/>
            <a:ext cx="5319976" cy="5422900"/>
          </a:xfrm>
          <a:prstGeom prst="rect">
            <a:avLst/>
          </a:prstGeom>
        </p:spPr>
        <p:txBody>
          <a:bodyPr vert="horz" lIns="91440" tIns="45720" rIns="91440" bIns="45720" rtlCol="0" anchor="ctr">
            <a:norm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smtClean="0">
                <a:latin typeface="Gill Sans MT" panose="020B0502020104020203" pitchFamily="34" charset="0"/>
              </a:rPr>
              <a:t>Test criterion</a:t>
            </a:r>
          </a:p>
          <a:p>
            <a:r>
              <a:rPr lang="en-US" b="0" dirty="0" smtClean="0">
                <a:latin typeface="Gill Sans MT" panose="020B0502020104020203" pitchFamily="34" charset="0"/>
              </a:rPr>
              <a:t>Test requirements (subpaths)</a:t>
            </a:r>
          </a:p>
          <a:p>
            <a:r>
              <a:rPr lang="en-US" b="0" dirty="0" smtClean="0">
                <a:latin typeface="Gill Sans MT" panose="020B0502020104020203" pitchFamily="34" charset="0"/>
              </a:rPr>
              <a:t>Abstract tests (test paths)</a:t>
            </a:r>
          </a:p>
          <a:p>
            <a:r>
              <a:rPr lang="en-US" b="0" dirty="0" smtClean="0">
                <a:latin typeface="Gill Sans MT" panose="020B0502020104020203" pitchFamily="34" charset="0"/>
              </a:rPr>
              <a:t>Concrete tests</a:t>
            </a:r>
          </a:p>
          <a:p>
            <a:r>
              <a:rPr lang="en-US" b="0" dirty="0" smtClean="0">
                <a:latin typeface="Gill Sans MT" panose="020B0502020104020203" pitchFamily="34" charset="0"/>
              </a:rPr>
              <a:t>Test oracles</a:t>
            </a:r>
          </a:p>
          <a:p>
            <a:endParaRPr lang="en-US" b="0" dirty="0" smtClean="0"/>
          </a:p>
        </p:txBody>
      </p:sp>
      <p:sp>
        <p:nvSpPr>
          <p:cNvPr id="23" name="Rounded Rectangle 22"/>
          <p:cNvSpPr>
            <a:spLocks noChangeArrowheads="1"/>
          </p:cNvSpPr>
          <p:nvPr/>
        </p:nvSpPr>
        <p:spPr bwMode="auto">
          <a:xfrm>
            <a:off x="5164017" y="944372"/>
            <a:ext cx="914400" cy="457200"/>
          </a:xfrm>
          <a:prstGeom prst="roundRect">
            <a:avLst>
              <a:gd name="adj" fmla="val 16667"/>
            </a:avLst>
          </a:prstGeom>
          <a:solidFill>
            <a:srgbClr val="47FFD1"/>
          </a:solidFill>
          <a:ln w="9525" algn="ctr">
            <a:solidFill>
              <a:schemeClr val="accent1">
                <a:lumMod val="40000"/>
                <a:lumOff val="60000"/>
              </a:schemeClr>
            </a:solidFill>
            <a:round/>
            <a:headEnd/>
            <a:tailEnd/>
          </a:ln>
        </p:spPr>
        <p:txBody>
          <a:bodyPr/>
          <a:lstStyle/>
          <a:p>
            <a:pPr algn="ctr" eaLnBrk="0" hangingPunct="0"/>
            <a:r>
              <a:rPr lang="en-US" altLang="zh-CN" sz="2000" b="0" dirty="0">
                <a:solidFill>
                  <a:schemeClr val="bg1"/>
                </a:solidFill>
                <a:latin typeface="Gill Sans MT" panose="020B0502020104020203" pitchFamily="34" charset="0"/>
                <a:ea typeface="宋体" pitchFamily="2" charset="-122"/>
              </a:rPr>
              <a:t>Model</a:t>
            </a:r>
          </a:p>
        </p:txBody>
      </p:sp>
      <p:sp>
        <p:nvSpPr>
          <p:cNvPr id="24" name="Rounded Rectangle 23"/>
          <p:cNvSpPr>
            <a:spLocks noChangeArrowheads="1"/>
          </p:cNvSpPr>
          <p:nvPr/>
        </p:nvSpPr>
        <p:spPr bwMode="auto">
          <a:xfrm>
            <a:off x="7380287" y="944372"/>
            <a:ext cx="1282450" cy="457200"/>
          </a:xfrm>
          <a:prstGeom prst="roundRect">
            <a:avLst>
              <a:gd name="adj" fmla="val 16667"/>
            </a:avLst>
          </a:prstGeom>
          <a:solidFill>
            <a:srgbClr val="47FFD1"/>
          </a:solidFill>
          <a:ln w="9525" algn="ctr">
            <a:solidFill>
              <a:schemeClr val="tx1"/>
            </a:solidFill>
            <a:round/>
            <a:headEnd/>
            <a:tailEnd/>
          </a:ln>
        </p:spPr>
        <p:txBody>
          <a:bodyPr/>
          <a:lstStyle/>
          <a:p>
            <a:pPr algn="ctr" eaLnBrk="0" hangingPunct="0"/>
            <a:r>
              <a:rPr lang="en-US" altLang="zh-CN" sz="2000" b="0" dirty="0" smtClean="0">
                <a:solidFill>
                  <a:schemeClr val="bg1"/>
                </a:solidFill>
                <a:latin typeface="Gill Sans MT" panose="020B0502020104020203" pitchFamily="34" charset="0"/>
                <a:ea typeface="宋体" pitchFamily="2" charset="-122"/>
              </a:rPr>
              <a:t>Criterion</a:t>
            </a:r>
            <a:endParaRPr lang="en-US" altLang="zh-CN" sz="2000" b="0" dirty="0">
              <a:solidFill>
                <a:schemeClr val="bg1"/>
              </a:solidFill>
              <a:latin typeface="Gill Sans MT" panose="020B0502020104020203" pitchFamily="34" charset="0"/>
              <a:ea typeface="宋体" pitchFamily="2" charset="-122"/>
            </a:endParaRPr>
          </a:p>
        </p:txBody>
      </p:sp>
      <p:sp>
        <p:nvSpPr>
          <p:cNvPr id="25" name="Rounded Rectangle 24"/>
          <p:cNvSpPr>
            <a:spLocks noChangeArrowheads="1"/>
          </p:cNvSpPr>
          <p:nvPr/>
        </p:nvSpPr>
        <p:spPr bwMode="auto">
          <a:xfrm>
            <a:off x="5811717" y="1730532"/>
            <a:ext cx="1752600" cy="685800"/>
          </a:xfrm>
          <a:prstGeom prst="roundRect">
            <a:avLst>
              <a:gd name="adj" fmla="val 16667"/>
            </a:avLst>
          </a:prstGeom>
          <a:solidFill>
            <a:srgbClr val="47FFD1"/>
          </a:solidFill>
          <a:ln w="9525" algn="ctr">
            <a:solidFill>
              <a:schemeClr val="tx1"/>
            </a:solidFill>
            <a:round/>
            <a:headEnd/>
            <a:tailEnd/>
          </a:ln>
        </p:spPr>
        <p:txBody>
          <a:bodyPr/>
          <a:lstStyle/>
          <a:p>
            <a:pPr algn="ctr" eaLnBrk="0" hangingPunct="0"/>
            <a:r>
              <a:rPr lang="en-US" altLang="zh-CN" sz="2000" b="0" dirty="0">
                <a:solidFill>
                  <a:schemeClr val="bg1"/>
                </a:solidFill>
                <a:latin typeface="Gill Sans MT" panose="020B0502020104020203" pitchFamily="34" charset="0"/>
                <a:ea typeface="宋体" pitchFamily="2" charset="-122"/>
              </a:rPr>
              <a:t>Test Requirements</a:t>
            </a:r>
          </a:p>
        </p:txBody>
      </p:sp>
      <p:cxnSp>
        <p:nvCxnSpPr>
          <p:cNvPr id="26" name="Straight Arrow Connector 25"/>
          <p:cNvCxnSpPr>
            <a:cxnSpLocks noChangeShapeType="1"/>
            <a:stCxn id="23" idx="2"/>
            <a:endCxn id="25" idx="0"/>
          </p:cNvCxnSpPr>
          <p:nvPr/>
        </p:nvCxnSpPr>
        <p:spPr bwMode="auto">
          <a:xfrm>
            <a:off x="5621217" y="1401572"/>
            <a:ext cx="1066800" cy="328960"/>
          </a:xfrm>
          <a:prstGeom prst="straightConnector1">
            <a:avLst/>
          </a:prstGeom>
          <a:noFill/>
          <a:ln w="28575" algn="ctr">
            <a:solidFill>
              <a:schemeClr val="tx1"/>
            </a:solidFill>
            <a:round/>
            <a:headEnd/>
            <a:tailEnd type="triangle" w="lg" len="med"/>
          </a:ln>
        </p:spPr>
      </p:cxnSp>
      <p:cxnSp>
        <p:nvCxnSpPr>
          <p:cNvPr id="27" name="Straight Arrow Connector 26"/>
          <p:cNvCxnSpPr>
            <a:cxnSpLocks noChangeShapeType="1"/>
            <a:stCxn id="24" idx="2"/>
            <a:endCxn id="25" idx="0"/>
          </p:cNvCxnSpPr>
          <p:nvPr/>
        </p:nvCxnSpPr>
        <p:spPr bwMode="auto">
          <a:xfrm flipH="1">
            <a:off x="6688017" y="1401572"/>
            <a:ext cx="1333495" cy="328960"/>
          </a:xfrm>
          <a:prstGeom prst="straightConnector1">
            <a:avLst/>
          </a:prstGeom>
          <a:noFill/>
          <a:ln w="28575" algn="ctr">
            <a:solidFill>
              <a:schemeClr val="tx1"/>
            </a:solidFill>
            <a:round/>
            <a:headEnd/>
            <a:tailEnd type="triangle" w="lg" len="med"/>
          </a:ln>
        </p:spPr>
      </p:cxnSp>
      <p:sp>
        <p:nvSpPr>
          <p:cNvPr id="28" name="Rounded Rectangle 27"/>
          <p:cNvSpPr>
            <a:spLocks noChangeArrowheads="1"/>
          </p:cNvSpPr>
          <p:nvPr/>
        </p:nvSpPr>
        <p:spPr bwMode="auto">
          <a:xfrm>
            <a:off x="6078417" y="2779168"/>
            <a:ext cx="1219200" cy="685800"/>
          </a:xfrm>
          <a:prstGeom prst="roundRect">
            <a:avLst>
              <a:gd name="adj" fmla="val 16667"/>
            </a:avLst>
          </a:prstGeom>
          <a:solidFill>
            <a:srgbClr val="47FFD1"/>
          </a:solidFill>
          <a:ln w="9525" algn="ctr">
            <a:solidFill>
              <a:schemeClr val="tx1"/>
            </a:solidFill>
            <a:round/>
            <a:headEnd/>
            <a:tailEnd/>
          </a:ln>
        </p:spPr>
        <p:txBody>
          <a:bodyPr/>
          <a:lstStyle/>
          <a:p>
            <a:pPr algn="ctr" eaLnBrk="0" hangingPunct="0"/>
            <a:r>
              <a:rPr lang="en-US" altLang="zh-CN" sz="2000" b="0" dirty="0">
                <a:solidFill>
                  <a:schemeClr val="bg1"/>
                </a:solidFill>
                <a:latin typeface="Gill Sans MT" panose="020B0502020104020203" pitchFamily="34" charset="0"/>
                <a:ea typeface="宋体" pitchFamily="2" charset="-122"/>
              </a:rPr>
              <a:t>Abstract Tests</a:t>
            </a:r>
          </a:p>
        </p:txBody>
      </p:sp>
      <p:sp>
        <p:nvSpPr>
          <p:cNvPr id="29" name="Rounded Rectangle 28"/>
          <p:cNvSpPr>
            <a:spLocks noChangeArrowheads="1"/>
          </p:cNvSpPr>
          <p:nvPr/>
        </p:nvSpPr>
        <p:spPr bwMode="auto">
          <a:xfrm>
            <a:off x="7772400" y="3885538"/>
            <a:ext cx="1219200" cy="685800"/>
          </a:xfrm>
          <a:prstGeom prst="roundRect">
            <a:avLst>
              <a:gd name="adj" fmla="val 16667"/>
            </a:avLst>
          </a:prstGeom>
          <a:solidFill>
            <a:srgbClr val="47FFD1"/>
          </a:solidFill>
          <a:ln w="9525" algn="ctr">
            <a:solidFill>
              <a:schemeClr val="tx1"/>
            </a:solidFill>
            <a:round/>
            <a:headEnd/>
            <a:tailEnd/>
          </a:ln>
        </p:spPr>
        <p:txBody>
          <a:bodyPr anchor="ctr"/>
          <a:lstStyle/>
          <a:p>
            <a:pPr algn="ctr" eaLnBrk="0" hangingPunct="0"/>
            <a:r>
              <a:rPr lang="en-US" altLang="zh-CN" sz="2000" b="0" dirty="0">
                <a:solidFill>
                  <a:schemeClr val="bg1"/>
                </a:solidFill>
                <a:latin typeface="Gill Sans MT" panose="020B0502020104020203" pitchFamily="34" charset="0"/>
                <a:ea typeface="宋体" pitchFamily="2" charset="-122"/>
              </a:rPr>
              <a:t>Extra</a:t>
            </a:r>
            <a:r>
              <a:rPr lang="en-US" altLang="zh-CN" b="0" dirty="0">
                <a:solidFill>
                  <a:schemeClr val="bg1"/>
                </a:solidFill>
                <a:latin typeface="Gill Sans MT" panose="020B0502020104020203" pitchFamily="34" charset="0"/>
                <a:ea typeface="宋体" pitchFamily="2" charset="-122"/>
              </a:rPr>
              <a:t> Info</a:t>
            </a:r>
          </a:p>
        </p:txBody>
      </p:sp>
      <p:sp>
        <p:nvSpPr>
          <p:cNvPr id="30" name="Rounded Rectangle 29"/>
          <p:cNvSpPr>
            <a:spLocks noChangeArrowheads="1"/>
          </p:cNvSpPr>
          <p:nvPr/>
        </p:nvSpPr>
        <p:spPr bwMode="auto">
          <a:xfrm>
            <a:off x="6051802" y="3885538"/>
            <a:ext cx="1269879" cy="685800"/>
          </a:xfrm>
          <a:prstGeom prst="roundRect">
            <a:avLst>
              <a:gd name="adj" fmla="val 16667"/>
            </a:avLst>
          </a:prstGeom>
          <a:solidFill>
            <a:srgbClr val="47FFD1"/>
          </a:solidFill>
          <a:ln w="9525" algn="ctr">
            <a:solidFill>
              <a:schemeClr val="tx1"/>
            </a:solidFill>
            <a:round/>
            <a:headEnd/>
            <a:tailEnd/>
          </a:ln>
        </p:spPr>
        <p:txBody>
          <a:bodyPr/>
          <a:lstStyle/>
          <a:p>
            <a:pPr algn="ctr" eaLnBrk="0" hangingPunct="0"/>
            <a:r>
              <a:rPr lang="en-US" altLang="zh-CN" sz="2000" b="0" dirty="0">
                <a:solidFill>
                  <a:schemeClr val="bg1"/>
                </a:solidFill>
                <a:latin typeface="Gill Sans MT" panose="020B0502020104020203" pitchFamily="34" charset="0"/>
                <a:ea typeface="宋体" pitchFamily="2" charset="-122"/>
              </a:rPr>
              <a:t>Concrete Tests</a:t>
            </a:r>
          </a:p>
        </p:txBody>
      </p:sp>
      <p:sp>
        <p:nvSpPr>
          <p:cNvPr id="31" name="Rounded Rectangle 30"/>
          <p:cNvSpPr>
            <a:spLocks noChangeArrowheads="1"/>
          </p:cNvSpPr>
          <p:nvPr/>
        </p:nvSpPr>
        <p:spPr bwMode="auto">
          <a:xfrm>
            <a:off x="5773617" y="5035184"/>
            <a:ext cx="1828800" cy="533400"/>
          </a:xfrm>
          <a:prstGeom prst="roundRect">
            <a:avLst>
              <a:gd name="adj" fmla="val 16667"/>
            </a:avLst>
          </a:prstGeom>
          <a:solidFill>
            <a:srgbClr val="47FFD1"/>
          </a:solidFill>
          <a:ln w="9525" algn="ctr">
            <a:solidFill>
              <a:schemeClr val="tx1"/>
            </a:solidFill>
            <a:round/>
            <a:headEnd/>
            <a:tailEnd/>
          </a:ln>
        </p:spPr>
        <p:txBody>
          <a:bodyPr/>
          <a:lstStyle/>
          <a:p>
            <a:pPr algn="ctr" eaLnBrk="0" hangingPunct="0"/>
            <a:r>
              <a:rPr lang="en-US" altLang="zh-CN" sz="2000" b="0" dirty="0">
                <a:solidFill>
                  <a:schemeClr val="bg1"/>
                </a:solidFill>
                <a:latin typeface="Gill Sans MT" panose="020B0502020104020203" pitchFamily="34" charset="0"/>
                <a:ea typeface="宋体" pitchFamily="2" charset="-122"/>
              </a:rPr>
              <a:t>Test Execution</a:t>
            </a:r>
          </a:p>
        </p:txBody>
      </p:sp>
      <p:cxnSp>
        <p:nvCxnSpPr>
          <p:cNvPr id="32" name="Straight Arrow Connector 31"/>
          <p:cNvCxnSpPr>
            <a:cxnSpLocks noChangeShapeType="1"/>
            <a:stCxn id="25" idx="2"/>
            <a:endCxn id="28" idx="0"/>
          </p:cNvCxnSpPr>
          <p:nvPr/>
        </p:nvCxnSpPr>
        <p:spPr bwMode="auto">
          <a:xfrm>
            <a:off x="6688017" y="2416332"/>
            <a:ext cx="0" cy="362836"/>
          </a:xfrm>
          <a:prstGeom prst="straightConnector1">
            <a:avLst/>
          </a:prstGeom>
          <a:noFill/>
          <a:ln w="28575" algn="ctr">
            <a:solidFill>
              <a:schemeClr val="tx1"/>
            </a:solidFill>
            <a:round/>
            <a:headEnd/>
            <a:tailEnd type="triangle" w="lg" len="med"/>
          </a:ln>
        </p:spPr>
      </p:cxnSp>
      <p:cxnSp>
        <p:nvCxnSpPr>
          <p:cNvPr id="33" name="Straight Arrow Connector 32"/>
          <p:cNvCxnSpPr>
            <a:cxnSpLocks noChangeShapeType="1"/>
            <a:stCxn id="28" idx="2"/>
            <a:endCxn id="30" idx="0"/>
          </p:cNvCxnSpPr>
          <p:nvPr/>
        </p:nvCxnSpPr>
        <p:spPr bwMode="auto">
          <a:xfrm flipH="1">
            <a:off x="6686742" y="3464968"/>
            <a:ext cx="1275" cy="420570"/>
          </a:xfrm>
          <a:prstGeom prst="straightConnector1">
            <a:avLst/>
          </a:prstGeom>
          <a:noFill/>
          <a:ln w="28575" algn="ctr">
            <a:solidFill>
              <a:schemeClr val="tx1"/>
            </a:solidFill>
            <a:round/>
            <a:headEnd/>
            <a:tailEnd type="triangle" w="lg" len="med"/>
          </a:ln>
        </p:spPr>
      </p:cxnSp>
      <p:cxnSp>
        <p:nvCxnSpPr>
          <p:cNvPr id="34" name="Straight Arrow Connector 33"/>
          <p:cNvCxnSpPr>
            <a:cxnSpLocks noChangeShapeType="1"/>
            <a:stCxn id="29" idx="1"/>
            <a:endCxn id="30" idx="3"/>
          </p:cNvCxnSpPr>
          <p:nvPr/>
        </p:nvCxnSpPr>
        <p:spPr bwMode="auto">
          <a:xfrm flipH="1">
            <a:off x="7321681" y="4228438"/>
            <a:ext cx="450719" cy="0"/>
          </a:xfrm>
          <a:prstGeom prst="straightConnector1">
            <a:avLst/>
          </a:prstGeom>
          <a:noFill/>
          <a:ln w="28575" algn="ctr">
            <a:solidFill>
              <a:schemeClr val="tx1"/>
            </a:solidFill>
            <a:round/>
            <a:headEnd/>
            <a:tailEnd type="triangle" w="lg" len="med"/>
          </a:ln>
        </p:spPr>
      </p:cxnSp>
      <p:cxnSp>
        <p:nvCxnSpPr>
          <p:cNvPr id="35" name="Straight Arrow Connector 34"/>
          <p:cNvCxnSpPr>
            <a:cxnSpLocks noChangeShapeType="1"/>
            <a:stCxn id="30" idx="2"/>
            <a:endCxn id="31" idx="0"/>
          </p:cNvCxnSpPr>
          <p:nvPr/>
        </p:nvCxnSpPr>
        <p:spPr bwMode="auto">
          <a:xfrm>
            <a:off x="6686742" y="4571338"/>
            <a:ext cx="1275" cy="463846"/>
          </a:xfrm>
          <a:prstGeom prst="straightConnector1">
            <a:avLst/>
          </a:prstGeom>
          <a:noFill/>
          <a:ln w="28575" algn="ctr">
            <a:solidFill>
              <a:schemeClr val="tx1"/>
            </a:solidFill>
            <a:round/>
            <a:headEnd/>
            <a:tailEnd type="triangle" w="lg" len="med"/>
          </a:ln>
        </p:spPr>
      </p:cxnSp>
      <p:cxnSp>
        <p:nvCxnSpPr>
          <p:cNvPr id="36" name="Straight Arrow Connector 35"/>
          <p:cNvCxnSpPr>
            <a:cxnSpLocks noChangeShapeType="1"/>
            <a:stCxn id="31" idx="2"/>
          </p:cNvCxnSpPr>
          <p:nvPr/>
        </p:nvCxnSpPr>
        <p:spPr bwMode="auto">
          <a:xfrm>
            <a:off x="6688017" y="5568584"/>
            <a:ext cx="0" cy="457200"/>
          </a:xfrm>
          <a:prstGeom prst="straightConnector1">
            <a:avLst/>
          </a:prstGeom>
          <a:noFill/>
          <a:ln w="28575" algn="ctr">
            <a:solidFill>
              <a:schemeClr val="tx1"/>
            </a:solidFill>
            <a:round/>
            <a:headEnd/>
            <a:tailEnd type="triangle" w="lg" len="med"/>
          </a:ln>
        </p:spPr>
      </p:cxnSp>
      <p:sp>
        <p:nvSpPr>
          <p:cNvPr id="37" name="Rounded Rectangle 36"/>
          <p:cNvSpPr>
            <a:spLocks noChangeArrowheads="1"/>
          </p:cNvSpPr>
          <p:nvPr/>
        </p:nvSpPr>
        <p:spPr bwMode="auto">
          <a:xfrm>
            <a:off x="6027738" y="6035675"/>
            <a:ext cx="1352550" cy="685800"/>
          </a:xfrm>
          <a:prstGeom prst="roundRect">
            <a:avLst>
              <a:gd name="adj" fmla="val 16667"/>
            </a:avLst>
          </a:prstGeom>
          <a:solidFill>
            <a:srgbClr val="47FFD1"/>
          </a:solidFill>
          <a:ln w="9525" algn="ctr">
            <a:solidFill>
              <a:schemeClr val="tx1"/>
            </a:solidFill>
            <a:round/>
            <a:headEnd/>
            <a:tailEnd/>
          </a:ln>
        </p:spPr>
        <p:txBody>
          <a:bodyPr/>
          <a:lstStyle/>
          <a:p>
            <a:pPr algn="ctr" eaLnBrk="0" hangingPunct="0"/>
            <a:r>
              <a:rPr lang="en-US" altLang="zh-CN" sz="2000" b="0" dirty="0">
                <a:solidFill>
                  <a:schemeClr val="bg1"/>
                </a:solidFill>
                <a:latin typeface="Gill Sans MT" panose="020B0502020104020203" pitchFamily="34" charset="0"/>
                <a:ea typeface="宋体" pitchFamily="2" charset="-122"/>
              </a:rPr>
              <a:t>Test Reports</a:t>
            </a:r>
          </a:p>
        </p:txBody>
      </p:sp>
      <p:sp>
        <p:nvSpPr>
          <p:cNvPr id="3" name="Oval 2"/>
          <p:cNvSpPr/>
          <p:nvPr/>
        </p:nvSpPr>
        <p:spPr bwMode="auto">
          <a:xfrm>
            <a:off x="5811718" y="2406441"/>
            <a:ext cx="1752600" cy="2546559"/>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38" name="Oval 37"/>
          <p:cNvSpPr/>
          <p:nvPr/>
        </p:nvSpPr>
        <p:spPr bwMode="auto">
          <a:xfrm>
            <a:off x="228600" y="3581400"/>
            <a:ext cx="3429000" cy="17526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6" name="Date Placeholder 5"/>
          <p:cNvSpPr>
            <a:spLocks noGrp="1"/>
          </p:cNvSpPr>
          <p:nvPr>
            <p:ph type="dt" sz="half" idx="10"/>
          </p:nvPr>
        </p:nvSpPr>
        <p:spPr/>
        <p:txBody>
          <a:bodyPr/>
          <a:lstStyle/>
          <a:p>
            <a:pPr>
              <a:defRPr/>
            </a:pPr>
            <a:r>
              <a:rPr lang="en-US" smtClean="0"/>
              <a:t>CS 700 September 2018</a:t>
            </a:r>
            <a:endParaRPr lang="en-US" dirty="0"/>
          </a:p>
        </p:txBody>
      </p:sp>
    </p:spTree>
    <p:extLst>
      <p:ext uri="{BB962C8B-B14F-4D97-AF65-F5344CB8AC3E}">
        <p14:creationId xmlns:p14="http://schemas.microsoft.com/office/powerpoint/2010/main" val="351023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1000" fill="hold"/>
                                        <p:tgtEl>
                                          <p:spTgt spid="28"/>
                                        </p:tgtEl>
                                        <p:attrNameLst>
                                          <p:attrName>fillcolor</p:attrName>
                                        </p:attrNameLst>
                                      </p:cBhvr>
                                      <p:to>
                                        <a:schemeClr val="tx2"/>
                                      </p:to>
                                    </p:animClr>
                                    <p:set>
                                      <p:cBhvr>
                                        <p:cTn id="7" dur="1000" fill="hold"/>
                                        <p:tgtEl>
                                          <p:spTgt spid="28"/>
                                        </p:tgtEl>
                                        <p:attrNameLst>
                                          <p:attrName>fill.type</p:attrName>
                                        </p:attrNameLst>
                                      </p:cBhvr>
                                      <p:to>
                                        <p:strVal val="solid"/>
                                      </p:to>
                                    </p:set>
                                    <p:set>
                                      <p:cBhvr>
                                        <p:cTn id="8" dur="1000" fill="hold"/>
                                        <p:tgtEl>
                                          <p:spTgt spid="28"/>
                                        </p:tgtEl>
                                        <p:attrNameLst>
                                          <p:attrName>fill.on</p:attrName>
                                        </p:attrNameLst>
                                      </p:cBhvr>
                                      <p:to>
                                        <p:strVal val="true"/>
                                      </p:to>
                                    </p:set>
                                  </p:childTnLst>
                                </p:cTn>
                              </p:par>
                            </p:childTnLst>
                          </p:cTn>
                        </p:par>
                        <p:par>
                          <p:cTn id="9" fill="hold">
                            <p:stCondLst>
                              <p:cond delay="1000"/>
                            </p:stCondLst>
                            <p:childTnLst>
                              <p:par>
                                <p:cTn id="10" presetID="1" presetClass="emph" presetSubtype="2" fill="hold" nodeType="afterEffect">
                                  <p:stCondLst>
                                    <p:cond delay="0"/>
                                  </p:stCondLst>
                                  <p:childTnLst>
                                    <p:animClr clrSpc="rgb" dir="cw">
                                      <p:cBhvr>
                                        <p:cTn id="11" dur="1000" fill="hold"/>
                                        <p:tgtEl>
                                          <p:spTgt spid="30"/>
                                        </p:tgtEl>
                                        <p:attrNameLst>
                                          <p:attrName>fillcolor</p:attrName>
                                        </p:attrNameLst>
                                      </p:cBhvr>
                                      <p:to>
                                        <a:schemeClr val="tx2"/>
                                      </p:to>
                                    </p:animClr>
                                    <p:set>
                                      <p:cBhvr>
                                        <p:cTn id="12" dur="1000" fill="hold"/>
                                        <p:tgtEl>
                                          <p:spTgt spid="30"/>
                                        </p:tgtEl>
                                        <p:attrNameLst>
                                          <p:attrName>fill.type</p:attrName>
                                        </p:attrNameLst>
                                      </p:cBhvr>
                                      <p:to>
                                        <p:strVal val="solid"/>
                                      </p:to>
                                    </p:set>
                                    <p:set>
                                      <p:cBhvr>
                                        <p:cTn id="13" dur="1000" fill="hold"/>
                                        <p:tgtEl>
                                          <p:spTgt spid="30"/>
                                        </p:tgtEl>
                                        <p:attrNameLst>
                                          <p:attrName>fill.on</p:attrName>
                                        </p:attrNameLst>
                                      </p:cBhvr>
                                      <p:to>
                                        <p:strVal val="true"/>
                                      </p:to>
                                    </p:se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childTnLst>
                          </p:cTn>
                        </p:par>
                        <p:par>
                          <p:cTn id="18" fill="hold">
                            <p:stCondLst>
                              <p:cond delay="3000"/>
                            </p:stCondLst>
                            <p:childTnLst>
                              <p:par>
                                <p:cTn id="19" presetID="15" presetClass="emph" presetSubtype="0" nodeType="afterEffect">
                                  <p:stCondLst>
                                    <p:cond delay="0"/>
                                  </p:stCondLst>
                                  <p:iterate type="lt">
                                    <p:tmAbs val="0"/>
                                  </p:iterate>
                                  <p:childTnLst>
                                    <p:set>
                                      <p:cBhvr override="childStyle">
                                        <p:cTn id="20" dur="indefinite"/>
                                        <p:tgtEl>
                                          <p:spTgt spid="22">
                                            <p:txEl>
                                              <p:pRg st="3" end="3"/>
                                            </p:txEl>
                                          </p:spTgt>
                                        </p:tgtEl>
                                        <p:attrNameLst>
                                          <p:attrName>style.fontWeight</p:attrName>
                                        </p:attrNameLst>
                                      </p:cBhvr>
                                      <p:to>
                                        <p:strVal val="bold"/>
                                      </p:to>
                                    </p:set>
                                  </p:childTnLst>
                                  <p:subTnLst>
                                    <p:animClr clrSpc="rgb" dir="cw">
                                      <p:cBhvr override="childStyle">
                                        <p:cTn dur="1" fill="hold" display="0" masterRel="nextClick" afterEffect="1"/>
                                        <p:tgtEl>
                                          <p:spTgt spid="22">
                                            <p:txEl>
                                              <p:pRg st="3" end="3"/>
                                            </p:txEl>
                                          </p:spTgt>
                                        </p:tgtEl>
                                        <p:attrNameLst>
                                          <p:attrName>ppt_c</p:attrName>
                                        </p:attrNameLst>
                                      </p:cBhvr>
                                      <p:to>
                                        <a:schemeClr val="tx2"/>
                                      </p:to>
                                    </p:animClr>
                                  </p:subTnLst>
                                </p:cTn>
                              </p:par>
                            </p:childTnLst>
                          </p:cTn>
                        </p:par>
                        <p:par>
                          <p:cTn id="21" fill="hold">
                            <p:stCondLst>
                              <p:cond delay="3000"/>
                            </p:stCondLst>
                            <p:childTnLst>
                              <p:par>
                                <p:cTn id="22" presetID="15" presetClass="emph" presetSubtype="0" nodeType="afterEffect">
                                  <p:stCondLst>
                                    <p:cond delay="0"/>
                                  </p:stCondLst>
                                  <p:iterate type="lt">
                                    <p:tmAbs val="0"/>
                                  </p:iterate>
                                  <p:childTnLst>
                                    <p:set>
                                      <p:cBhvr override="childStyle">
                                        <p:cTn id="23" dur="indefinite"/>
                                        <p:tgtEl>
                                          <p:spTgt spid="22">
                                            <p:txEl>
                                              <p:pRg st="4" end="4"/>
                                            </p:txEl>
                                          </p:spTgt>
                                        </p:tgtEl>
                                        <p:attrNameLst>
                                          <p:attrName>style.fontWeight</p:attrName>
                                        </p:attrNameLst>
                                      </p:cBhvr>
                                      <p:to>
                                        <p:strVal val="bold"/>
                                      </p:to>
                                    </p:set>
                                  </p:childTnLst>
                                  <p:subTnLst>
                                    <p:animClr clrSpc="rgb" dir="cw">
                                      <p:cBhvr override="childStyle">
                                        <p:cTn dur="1" fill="hold" display="0" masterRel="nextClick" afterEffect="1"/>
                                        <p:tgtEl>
                                          <p:spTgt spid="22">
                                            <p:txEl>
                                              <p:pRg st="4" end="4"/>
                                            </p:txEl>
                                          </p:spTgt>
                                        </p:tgtEl>
                                        <p:attrNameLst>
                                          <p:attrName>ppt_c</p:attrName>
                                        </p:attrNameLst>
                                      </p:cBhvr>
                                      <p:to>
                                        <a:schemeClr val="tx2"/>
                                      </p:to>
                                    </p:animClr>
                                  </p:sub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oracle strategies</a:t>
            </a:r>
            <a:endParaRPr lang="en-US" dirty="0"/>
          </a:p>
        </p:txBody>
      </p:sp>
      <p:sp>
        <p:nvSpPr>
          <p:cNvPr id="3" name="Footer Placeholder 2"/>
          <p:cNvSpPr>
            <a:spLocks noGrp="1"/>
          </p:cNvSpPr>
          <p:nvPr>
            <p:ph type="ftr" sz="quarter" idx="11"/>
          </p:nvPr>
        </p:nvSpPr>
        <p:spPr/>
        <p:txBody>
          <a:bodyPr/>
          <a:lstStyle/>
          <a:p>
            <a:pPr>
              <a:defRPr/>
            </a:pPr>
            <a:r>
              <a:rPr lang="en-US" altLang="zh-CN" smtClean="0"/>
              <a:t>Jeff Offutt</a:t>
            </a:r>
            <a:endParaRPr lang="en-US" altLang="zh-CN"/>
          </a:p>
        </p:txBody>
      </p:sp>
      <p:sp>
        <p:nvSpPr>
          <p:cNvPr id="4" name="Slide Number Placeholder 3"/>
          <p:cNvSpPr>
            <a:spLocks noGrp="1"/>
          </p:cNvSpPr>
          <p:nvPr>
            <p:ph type="sldNum" sz="quarter" idx="12"/>
          </p:nvPr>
        </p:nvSpPr>
        <p:spPr/>
        <p:txBody>
          <a:bodyPr/>
          <a:lstStyle/>
          <a:p>
            <a:pPr>
              <a:defRPr/>
            </a:pPr>
            <a:fld id="{1D0F80E7-B056-4C76-86F1-135BF336DD8E}" type="slidenum">
              <a:rPr lang="zh-CN" altLang="en-US" smtClean="0"/>
              <a:pPr>
                <a:defRPr/>
              </a:pPr>
              <a:t>9</a:t>
            </a:fld>
            <a:endParaRPr lang="en-US" altLang="zh-CN"/>
          </a:p>
        </p:txBody>
      </p:sp>
      <p:graphicFrame>
        <p:nvGraphicFramePr>
          <p:cNvPr id="6" name="Chart 5"/>
          <p:cNvGraphicFramePr/>
          <p:nvPr>
            <p:extLst>
              <p:ext uri="{D42A27DB-BD31-4B8C-83A1-F6EECF244321}">
                <p14:modId xmlns:p14="http://schemas.microsoft.com/office/powerpoint/2010/main" val="758246820"/>
              </p:ext>
            </p:extLst>
          </p:nvPr>
        </p:nvGraphicFramePr>
        <p:xfrm>
          <a:off x="914838" y="1285546"/>
          <a:ext cx="73152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477648" y="964750"/>
            <a:ext cx="4227952" cy="523220"/>
          </a:xfrm>
          <a:prstGeom prst="rect">
            <a:avLst/>
          </a:prstGeom>
          <a:noFill/>
        </p:spPr>
        <p:txBody>
          <a:bodyPr wrap="none" rtlCol="0">
            <a:spAutoFit/>
          </a:bodyPr>
          <a:lstStyle/>
          <a:p>
            <a:r>
              <a:rPr lang="en-US" sz="2800" b="0" dirty="0" smtClean="0">
                <a:latin typeface="Gill Sans MT" panose="020B0502020104020203" pitchFamily="34" charset="0"/>
              </a:rPr>
              <a:t>28,881,000 test executions</a:t>
            </a:r>
            <a:endParaRPr lang="en-US" sz="2400" b="0" dirty="0">
              <a:latin typeface="Gill Sans MT" panose="020B0502020104020203" pitchFamily="34" charset="0"/>
            </a:endParaRPr>
          </a:p>
        </p:txBody>
      </p:sp>
      <p:sp>
        <p:nvSpPr>
          <p:cNvPr id="12" name="Text Box 4"/>
          <p:cNvSpPr txBox="1">
            <a:spLocks noChangeArrowheads="1"/>
          </p:cNvSpPr>
          <p:nvPr/>
        </p:nvSpPr>
        <p:spPr bwMode="auto">
          <a:xfrm>
            <a:off x="289196" y="5587425"/>
            <a:ext cx="8566484" cy="584775"/>
          </a:xfrm>
          <a:prstGeom prst="rect">
            <a:avLst/>
          </a:prstGeom>
          <a:gradFill flip="none" rotWithShape="1">
            <a:gsLst>
              <a:gs pos="15000">
                <a:schemeClr val="bg1">
                  <a:lumMod val="75000"/>
                </a:schemeClr>
              </a:gs>
              <a:gs pos="47000">
                <a:schemeClr val="bg1">
                  <a:lumMod val="60000"/>
                  <a:lumOff val="40000"/>
                </a:schemeClr>
              </a:gs>
              <a:gs pos="96000">
                <a:schemeClr val="bg1">
                  <a:lumMod val="75000"/>
                </a:schemeClr>
              </a:gs>
            </a:gsLst>
            <a:lin ang="5400000" scaled="0"/>
            <a:tileRect/>
          </a:gradFill>
          <a:ln w="19050">
            <a:solidFill>
              <a:schemeClr val="tx2"/>
            </a:solidFill>
            <a:miter lim="800000"/>
            <a:headEnd type="none" w="sm" len="sm"/>
            <a:tailEnd type="none" w="sm" len="sm"/>
          </a:ln>
          <a:effectLst/>
        </p:spPr>
        <p:txBody>
          <a:bodyPr wrap="square">
            <a:spAutoFit/>
          </a:bodyPr>
          <a:lstStyle/>
          <a:p>
            <a:pPr algn="ctr">
              <a:defRPr/>
            </a:pPr>
            <a:r>
              <a:rPr lang="en-US" altLang="zh-CN" sz="3200" b="0" dirty="0" smtClean="0">
                <a:solidFill>
                  <a:srgbClr val="FFFF00"/>
                </a:solidFill>
                <a:effectLst>
                  <a:outerShdw blurRad="38100" dist="38100" dir="2700000" algn="tl">
                    <a:srgbClr val="000000"/>
                  </a:outerShdw>
                </a:effectLst>
                <a:latin typeface="Gill Sans MT" panose="020B0502020104020203" pitchFamily="34" charset="0"/>
                <a:ea typeface="宋体" charset="-122"/>
              </a:rPr>
              <a:t>More precise OSes are </a:t>
            </a:r>
            <a:r>
              <a:rPr lang="en-US" altLang="zh-CN" sz="3200" dirty="0" smtClean="0">
                <a:solidFill>
                  <a:srgbClr val="FFFF00"/>
                </a:solidFill>
                <a:effectLst>
                  <a:outerShdw blurRad="38100" dist="38100" dir="2700000" algn="tl">
                    <a:srgbClr val="000000"/>
                  </a:outerShdw>
                </a:effectLst>
                <a:latin typeface="Gill Sans MT" panose="020B0502020104020203" pitchFamily="34" charset="0"/>
                <a:ea typeface="宋体" charset="-122"/>
              </a:rPr>
              <a:t>not</a:t>
            </a:r>
            <a:r>
              <a:rPr lang="en-US" altLang="zh-CN" sz="3200" b="0" dirty="0" smtClean="0">
                <a:solidFill>
                  <a:srgbClr val="FFFF00"/>
                </a:solidFill>
                <a:effectLst>
                  <a:outerShdw blurRad="38100" dist="38100" dir="2700000" algn="tl">
                    <a:srgbClr val="000000"/>
                  </a:outerShdw>
                </a:effectLst>
                <a:latin typeface="Gill Sans MT" panose="020B0502020104020203" pitchFamily="34" charset="0"/>
                <a:ea typeface="宋体" charset="-122"/>
              </a:rPr>
              <a:t> always more effective</a:t>
            </a:r>
            <a:endParaRPr lang="en-US" sz="2800" b="0" dirty="0">
              <a:solidFill>
                <a:srgbClr val="FFFF00"/>
              </a:solidFill>
              <a:effectLst>
                <a:outerShdw blurRad="38100" dist="38100" dir="2700000" algn="tl">
                  <a:srgbClr val="000000"/>
                </a:outerShdw>
              </a:effectLst>
              <a:latin typeface="Gill Sans MT" panose="020B0502020104020203" pitchFamily="34" charset="0"/>
              <a:ea typeface="宋体" charset="-122"/>
            </a:endParaRPr>
          </a:p>
        </p:txBody>
      </p:sp>
      <p:sp>
        <p:nvSpPr>
          <p:cNvPr id="5" name="Date Placeholder 4"/>
          <p:cNvSpPr>
            <a:spLocks noGrp="1"/>
          </p:cNvSpPr>
          <p:nvPr>
            <p:ph type="dt" sz="half" idx="10"/>
          </p:nvPr>
        </p:nvSpPr>
        <p:spPr/>
        <p:txBody>
          <a:bodyPr/>
          <a:lstStyle/>
          <a:p>
            <a:pPr>
              <a:defRPr/>
            </a:pPr>
            <a:r>
              <a:rPr lang="en-US" smtClean="0"/>
              <a:t>CS 700 September 2018</a:t>
            </a:r>
            <a:endParaRPr lang="en-US"/>
          </a:p>
        </p:txBody>
      </p:sp>
      <p:sp>
        <p:nvSpPr>
          <p:cNvPr id="10" name="TextBox 9"/>
          <p:cNvSpPr txBox="1"/>
          <p:nvPr/>
        </p:nvSpPr>
        <p:spPr>
          <a:xfrm>
            <a:off x="2188378" y="1905000"/>
            <a:ext cx="4967257" cy="461665"/>
          </a:xfrm>
          <a:prstGeom prst="rect">
            <a:avLst/>
          </a:prstGeom>
          <a:noFill/>
        </p:spPr>
        <p:txBody>
          <a:bodyPr wrap="none" rtlCol="0">
            <a:spAutoFit/>
          </a:bodyPr>
          <a:lstStyle/>
          <a:p>
            <a:pPr algn="ctr"/>
            <a:r>
              <a:rPr lang="en-US" sz="2400" b="0" dirty="0" smtClean="0">
                <a:latin typeface="Gill Sans MT" panose="020B0502020104020203" pitchFamily="34" charset="0"/>
              </a:rPr>
              <a:t>% faults found that the oracle revealed</a:t>
            </a:r>
            <a:endParaRPr lang="en-US" sz="2400" b="0" dirty="0">
              <a:latin typeface="Gill Sans MT" panose="020B0502020104020203" pitchFamily="34" charset="0"/>
            </a:endParaRPr>
          </a:p>
        </p:txBody>
      </p:sp>
    </p:spTree>
    <p:extLst>
      <p:ext uri="{BB962C8B-B14F-4D97-AF65-F5344CB8AC3E}">
        <p14:creationId xmlns:p14="http://schemas.microsoft.com/office/powerpoint/2010/main" val="200428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3644</TotalTime>
  <Words>852</Words>
  <Application>Microsoft Office PowerPoint</Application>
  <PresentationFormat>On-screen Show (4:3)</PresentationFormat>
  <Paragraphs>177</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宋体</vt:lpstr>
      <vt:lpstr>Arial</vt:lpstr>
      <vt:lpstr>Gill Sans MT</vt:lpstr>
      <vt:lpstr>Verdana</vt:lpstr>
      <vt:lpstr>Wingdings</vt:lpstr>
      <vt:lpstr>Beam</vt:lpstr>
      <vt:lpstr>(some of) My Research</vt:lpstr>
      <vt:lpstr>Software is the nervous system of our civilization</vt:lpstr>
      <vt:lpstr>Spectacular software failures</vt:lpstr>
      <vt:lpstr>What is testing &amp; why is it hard?</vt:lpstr>
      <vt:lpstr>Cost of testinglate</vt:lpstr>
      <vt:lpstr>What do testing researchers do?</vt:lpstr>
      <vt:lpstr>A few recent PhD students</vt:lpstr>
      <vt:lpstr>Model-based testing process</vt:lpstr>
      <vt:lpstr>Test oracle strategies</vt:lpstr>
      <vt:lpstr>Test oracle strategy findings</vt:lpstr>
      <vt:lpstr>Current research—smart tests Old style tests</vt:lpstr>
      <vt:lpstr>Modern dumb tests</vt:lpstr>
      <vt:lpstr>Multicellular tests</vt:lpstr>
      <vt:lpstr>Intelligent tests</vt:lpstr>
      <vt:lpstr>Google’s motto</vt:lpstr>
    </vt:vector>
  </TitlesOfParts>
  <Company>GMU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and Software</dc:title>
  <dc:creator>Jeff Offutt</dc:creator>
  <cp:lastModifiedBy>Jeff Offutt</cp:lastModifiedBy>
  <cp:revision>387</cp:revision>
  <dcterms:created xsi:type="dcterms:W3CDTF">2005-11-01T03:10:52Z</dcterms:created>
  <dcterms:modified xsi:type="dcterms:W3CDTF">2018-09-21T16:41:18Z</dcterms:modified>
</cp:coreProperties>
</file>