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36" r:id="rId2"/>
    <p:sldId id="536" r:id="rId3"/>
    <p:sldId id="446" r:id="rId4"/>
    <p:sldId id="447" r:id="rId5"/>
    <p:sldId id="543" r:id="rId6"/>
    <p:sldId id="527" r:id="rId7"/>
    <p:sldId id="454" r:id="rId8"/>
    <p:sldId id="467" r:id="rId9"/>
    <p:sldId id="456" r:id="rId10"/>
    <p:sldId id="525" r:id="rId11"/>
    <p:sldId id="526" r:id="rId12"/>
    <p:sldId id="457" r:id="rId13"/>
    <p:sldId id="459" r:id="rId14"/>
    <p:sldId id="463" r:id="rId15"/>
    <p:sldId id="489" r:id="rId16"/>
    <p:sldId id="464" r:id="rId17"/>
    <p:sldId id="465" r:id="rId18"/>
    <p:sldId id="466" r:id="rId19"/>
    <p:sldId id="528" r:id="rId20"/>
    <p:sldId id="469" r:id="rId21"/>
    <p:sldId id="483" r:id="rId22"/>
    <p:sldId id="471" r:id="rId23"/>
    <p:sldId id="473" r:id="rId24"/>
    <p:sldId id="529" r:id="rId25"/>
    <p:sldId id="484" r:id="rId26"/>
    <p:sldId id="482" r:id="rId27"/>
    <p:sldId id="474" r:id="rId28"/>
    <p:sldId id="480" r:id="rId29"/>
    <p:sldId id="544" r:id="rId30"/>
    <p:sldId id="479" r:id="rId31"/>
    <p:sldId id="485" r:id="rId32"/>
    <p:sldId id="515" r:id="rId33"/>
    <p:sldId id="517" r:id="rId34"/>
    <p:sldId id="486" r:id="rId35"/>
    <p:sldId id="487" r:id="rId36"/>
    <p:sldId id="488" r:id="rId37"/>
    <p:sldId id="490" r:id="rId38"/>
    <p:sldId id="532" r:id="rId39"/>
    <p:sldId id="530" r:id="rId40"/>
    <p:sldId id="493" r:id="rId41"/>
    <p:sldId id="502" r:id="rId42"/>
    <p:sldId id="498" r:id="rId43"/>
    <p:sldId id="499" r:id="rId44"/>
    <p:sldId id="500" r:id="rId45"/>
    <p:sldId id="501" r:id="rId46"/>
    <p:sldId id="497" r:id="rId47"/>
    <p:sldId id="505" r:id="rId48"/>
    <p:sldId id="507" r:id="rId49"/>
    <p:sldId id="506" r:id="rId50"/>
    <p:sldId id="508" r:id="rId51"/>
    <p:sldId id="509" r:id="rId52"/>
    <p:sldId id="533" r:id="rId53"/>
    <p:sldId id="535" r:id="rId54"/>
    <p:sldId id="531" r:id="rId55"/>
    <p:sldId id="537" r:id="rId56"/>
    <p:sldId id="538" r:id="rId57"/>
    <p:sldId id="520" r:id="rId58"/>
    <p:sldId id="539" r:id="rId59"/>
    <p:sldId id="448" r:id="rId60"/>
    <p:sldId id="540" r:id="rId61"/>
    <p:sldId id="521" r:id="rId62"/>
    <p:sldId id="522" r:id="rId63"/>
    <p:sldId id="523" r:id="rId64"/>
    <p:sldId id="542" r:id="rId65"/>
    <p:sldId id="541" r:id="rId6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111111"/>
    <a:srgbClr val="000000"/>
    <a:srgbClr val="0000FF"/>
    <a:srgbClr val="00145A"/>
    <a:srgbClr val="00CC00"/>
    <a:srgbClr val="0066FF"/>
    <a:srgbClr val="FFCC00"/>
    <a:srgbClr val="001E5A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404" autoAdjust="0"/>
    <p:restoredTop sz="94684" autoAdjust="0"/>
  </p:normalViewPr>
  <p:slideViewPr>
    <p:cSldViewPr snapToGrid="0">
      <p:cViewPr varScale="1">
        <p:scale>
          <a:sx n="79" d="100"/>
          <a:sy n="79" d="100"/>
        </p:scale>
        <p:origin x="-1740" y="-96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fld id="{C73C4303-2D60-4DE8-8971-56F303A9CA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9625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650710-2B61-4F23-9ECD-28F1DFC6FA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9" tIns="46531" rIns="93059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68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92167" y="8853714"/>
            <a:ext cx="695985" cy="2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46" tIns="44925" rIns="88246" bIns="44925">
            <a:spAutoFit/>
          </a:bodyPr>
          <a:lstStyle/>
          <a:p>
            <a:pPr algn="ctr" defTabSz="877349">
              <a:lnSpc>
                <a:spcPct val="90000"/>
              </a:lnSpc>
              <a:defRPr/>
            </a:pPr>
            <a:r>
              <a:rPr lang="en-US" altLang="zh-CN" sz="1200" b="0" dirty="0">
                <a:solidFill>
                  <a:schemeClr val="tx1"/>
                </a:solidFill>
              </a:rPr>
              <a:t>Page </a:t>
            </a:r>
            <a:fld id="{5B5FB086-C417-4A07-9659-3FEE2435AFC9}" type="slidenum">
              <a:rPr lang="en-US" altLang="zh-CN" sz="1200" b="0">
                <a:solidFill>
                  <a:schemeClr val="tx1"/>
                </a:solidFill>
              </a:rPr>
              <a:pPr algn="ctr" defTabSz="877349">
                <a:lnSpc>
                  <a:spcPct val="90000"/>
                </a:lnSpc>
                <a:defRPr/>
              </a:pPr>
              <a:t>‹#›</a:t>
            </a:fld>
            <a:endParaRPr lang="en-US" altLang="zh-CN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0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93B7E2-D4CC-417C-859E-B974E0EA8C46}" type="slidenum">
              <a:rPr lang="zh-CN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919C077-A6E0-4E37-B826-CD968FD0E8C8}" type="slidenum">
              <a:rPr lang="zh-CN" altLang="en-US" sz="1100" b="0">
                <a:solidFill>
                  <a:schemeClr val="tx1"/>
                </a:solidFill>
              </a:rPr>
              <a:pPr/>
              <a:t>29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DF7131-B1D9-4474-9E54-845C0362CBD7}" type="slidenum">
              <a:rPr lang="zh-CN" altLang="en-US" sz="1100" b="0">
                <a:solidFill>
                  <a:schemeClr val="tx1"/>
                </a:solidFill>
              </a:rPr>
              <a:pPr/>
              <a:t>30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EB1EF09-3EAE-4C24-B1E4-916620CC968A}" type="slidenum">
              <a:rPr lang="zh-CN" altLang="en-US" sz="1100" b="0">
                <a:solidFill>
                  <a:schemeClr val="tx1"/>
                </a:solidFill>
              </a:rPr>
              <a:pPr/>
              <a:t>34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91FC70-EBB2-45AD-9984-5B48356F2927}" type="slidenum">
              <a:rPr lang="zh-CN" altLang="en-US" sz="1100" b="0">
                <a:solidFill>
                  <a:schemeClr val="tx1"/>
                </a:solidFill>
              </a:rPr>
              <a:pPr/>
              <a:t>35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39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5744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E5E0520-FE8C-4D16-9451-9D453EC0971C}" type="slidenum">
              <a:rPr lang="zh-CN" altLang="en-US" sz="1100" b="0">
                <a:solidFill>
                  <a:schemeClr val="tx1"/>
                </a:solidFill>
              </a:rPr>
              <a:pPr/>
              <a:t>40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27E4D92-249B-4764-A884-435439FC6E01}" type="slidenum">
              <a:rPr lang="zh-CN" altLang="en-US" sz="1100" b="0">
                <a:solidFill>
                  <a:schemeClr val="tx1"/>
                </a:solidFill>
              </a:rPr>
              <a:pPr/>
              <a:t>41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23554AA-BAA7-47BF-BC78-2D42D97A9A00}" type="slidenum">
              <a:rPr lang="zh-CN" altLang="en-US" sz="1100" b="0">
                <a:solidFill>
                  <a:schemeClr val="tx1"/>
                </a:solidFill>
              </a:rPr>
              <a:pPr/>
              <a:t>46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D79CACF-C37F-41BF-B84F-E46ADB96A90A}" type="slidenum">
              <a:rPr lang="zh-CN" altLang="en-US" sz="1100" b="0">
                <a:solidFill>
                  <a:schemeClr val="tx1"/>
                </a:solidFill>
              </a:rPr>
              <a:pPr/>
              <a:t>48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5732516-CD81-4C80-8DD6-E9AD575791F9}" type="slidenum">
              <a:rPr lang="zh-CN" altLang="en-US" sz="1100" b="0">
                <a:solidFill>
                  <a:schemeClr val="tx1"/>
                </a:solidFill>
              </a:rPr>
              <a:pPr/>
              <a:t>49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5744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algn="r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CCB3BF8-C401-4649-A9AD-1227BBED8F5B}" type="slidenum">
              <a:rPr lang="zh-CN" altLang="en-US" sz="1100" b="0">
                <a:solidFill>
                  <a:schemeClr val="tx1"/>
                </a:solidFill>
              </a:rPr>
              <a:pPr/>
              <a:t>50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54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574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574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318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314" indent="-273198" defTabSz="924318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790" indent="-218559" defTabSz="924318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29905" indent="-218559" defTabSz="924318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022" indent="-218559" defTabSz="924318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137" indent="-218559" defTabSz="9243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252" indent="-218559" defTabSz="9243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368" indent="-218559" defTabSz="9243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5484" indent="-218559" defTabSz="92431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5AAEAA8-A996-4F03-BA6E-1CA7D2C5FDA8}" type="slidenum">
              <a:rPr lang="en-US" sz="1100" b="0">
                <a:solidFill>
                  <a:schemeClr val="tx1"/>
                </a:solidFill>
              </a:rPr>
              <a:pPr/>
              <a:t>7</a:t>
            </a:fld>
            <a:endParaRPr lang="en-US" sz="11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failures can be revealed when the observed final program state has overlap with the incorrect final program state.</a:t>
            </a:r>
          </a:p>
          <a:p>
            <a:r>
              <a:rPr lang="en-US" baseline="0" dirty="0" smtClean="0"/>
              <a:t>The question is: should testers check the entire program state? How to observe the incorrect program state in a cost-effective manner.</a:t>
            </a:r>
          </a:p>
          <a:p>
            <a:r>
              <a:rPr lang="en-US" baseline="0" dirty="0" smtClean="0"/>
              <a:t>Getting the overlap as big as possible and use the cost as small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09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53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17" indent="-273238" defTabSz="924453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2950" indent="-218590" defTabSz="924453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129" indent="-218590" defTabSz="924453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310" indent="-218590" defTabSz="924453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489" indent="-218590" defTabSz="92445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668" indent="-218590" defTabSz="92445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8849" indent="-218590" defTabSz="92445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029" indent="-218590" defTabSz="92445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787131A-76F8-49C1-A910-4F49ED022E26}" type="slidenum">
              <a:rPr lang="en-US" sz="1100" b="0">
                <a:solidFill>
                  <a:schemeClr val="tx1"/>
                </a:solidFill>
              </a:rPr>
              <a:pPr/>
              <a:t>16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574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574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D8750FC-AF70-489A-8CC0-71F3923E8CBE}" type="slidenum">
              <a:rPr lang="zh-CN" altLang="en-US" sz="1100" b="0">
                <a:solidFill>
                  <a:schemeClr val="tx1"/>
                </a:solidFill>
              </a:rPr>
              <a:pPr/>
              <a:t>28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EA4D-0E76-4E4D-9A84-EB72233B41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3341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EB63-8356-48E9-ABB7-FCA2575C87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57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438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438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AA5E-3E87-4BAA-B225-5C240C0AA1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3636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6838"/>
            <a:ext cx="7932821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969963"/>
            <a:ext cx="8867775" cy="5565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1448" y="6531429"/>
            <a:ext cx="1852551" cy="32657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3520" y="6567488"/>
            <a:ext cx="2895600" cy="26035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50" y="6531429"/>
            <a:ext cx="1807338" cy="30752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AA6E0A-E62C-4D7D-86BE-D47A1DC033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0507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" y="96838"/>
            <a:ext cx="8080746" cy="7715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DD6F-8B6C-4A1D-8FFB-4712A03F9B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0216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4E2-F0DD-4E21-9DBE-4EE10C2D45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8163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69963"/>
            <a:ext cx="4357687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9963"/>
            <a:ext cx="4357688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7462-23A5-4B77-BB2C-91B0819EC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7331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66CD-A1CE-4836-AE84-C9150FC2E6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9483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C65-23EF-490F-9129-2235C86F12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578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7B9B-4FD3-4D50-81BC-079C3B5DA4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10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DF75-D710-4B0A-BCC6-5E70495E7E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4205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E2CB-65D6-40D9-A81B-2C14AC38A2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984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8207" y="6590042"/>
            <a:ext cx="2710625" cy="2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n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5938" y="6567488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n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50" y="6578167"/>
            <a:ext cx="1807338" cy="2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70E26694-1B49-4E46-B97E-D8F9F649B66C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50" y="96838"/>
            <a:ext cx="80708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-8541" y="786063"/>
            <a:ext cx="912737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3" name="Group 8"/>
          <p:cNvGrpSpPr>
            <a:grpSpLocks/>
          </p:cNvGrpSpPr>
          <p:nvPr userDrawn="1"/>
        </p:nvGrpSpPr>
        <p:grpSpPr bwMode="auto">
          <a:xfrm>
            <a:off x="8077200" y="6237139"/>
            <a:ext cx="1043047" cy="620011"/>
            <a:chOff x="4939393" y="3248688"/>
            <a:chExt cx="1434190" cy="676376"/>
          </a:xfrm>
        </p:grpSpPr>
        <p:sp>
          <p:nvSpPr>
            <p:cNvPr id="14" name="Rectangle 13"/>
            <p:cNvSpPr/>
            <p:nvPr/>
          </p:nvSpPr>
          <p:spPr>
            <a:xfrm>
              <a:off x="4939393" y="3248688"/>
              <a:ext cx="1434190" cy="676376"/>
            </a:xfrm>
            <a:prstGeom prst="rect">
              <a:avLst/>
            </a:prstGeom>
            <a:solidFill>
              <a:srgbClr val="000066">
                <a:lumMod val="50000"/>
              </a:srgb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300" normalizeH="0" baseline="0" noProof="0" dirty="0">
                  <a:ln w="11430" cmpd="sng">
                    <a:solidFill>
                      <a:srgbClr val="00CC99">
                        <a:tint val="10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00CC99">
                          <a:tint val="83000"/>
                          <a:shade val="100000"/>
                          <a:satMod val="200000"/>
                        </a:srgbClr>
                      </a:gs>
                      <a:gs pos="75000">
                        <a:srgbClr val="00CC99">
                          <a:tint val="100000"/>
                          <a:shade val="50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glow rad="45500">
                      <a:srgbClr val="00CC99">
                        <a:satMod val="220000"/>
                        <a:alpha val="35000"/>
                      </a:srgbClr>
                    </a:glow>
                  </a:effectLst>
                  <a:uLnTx/>
                  <a:uFillTx/>
                </a:rPr>
                <a:t>Software Engineering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all" spc="0" normalizeH="0" baseline="0" noProof="0" dirty="0">
                  <a:ln w="0"/>
                  <a:gradFill flip="none">
                    <a:gsLst>
                      <a:gs pos="0">
                        <a:srgbClr val="00CC99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00CC99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00CC99">
                          <a:shade val="65000"/>
                          <a:satMod val="130000"/>
                        </a:srgbClr>
                      </a:gs>
                      <a:gs pos="92000">
                        <a:srgbClr val="00CC99">
                          <a:shade val="50000"/>
                          <a:satMod val="120000"/>
                        </a:srgbClr>
                      </a:gs>
                      <a:gs pos="100000">
                        <a:srgbClr val="00CC99">
                          <a:shade val="48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uLnTx/>
                  <a:uFillTx/>
                </a:rPr>
                <a:t>@ GMU</a:t>
              </a:r>
            </a:p>
          </p:txBody>
        </p:sp>
      </p:grpSp>
      <p:pic>
        <p:nvPicPr>
          <p:cNvPr id="16" name="Picture 7" descr="gmulogo-color15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offutt\Dropbox\tocsyc-2013-2018\tocsyc_publications\TOCSYC 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44" y="6391515"/>
            <a:ext cx="1589356" cy="45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code-defenders.dcs.shef.ac.uk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code-defenders.dcs.shef.ac.uk/survey.html" TargetMode="External"/><Relationship Id="rId2" Type="http://schemas.openxmlformats.org/officeDocument/2006/relationships/hyperlink" Target="http://code-defenders.dcs.shef.ac.uk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gmu.edu/~offut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05325"/>
            <a:ext cx="7772400" cy="1491917"/>
          </a:xfrm>
        </p:spPr>
        <p:txBody>
          <a:bodyPr/>
          <a:lstStyle/>
          <a:p>
            <a:r>
              <a:rPr lang="en-US" altLang="en-US" dirty="0"/>
              <a:t>Is </a:t>
            </a:r>
            <a:r>
              <a:rPr lang="en-US" altLang="en-US" dirty="0" smtClean="0"/>
              <a:t>Mutation Analysis Ready </a:t>
            </a:r>
            <a:r>
              <a:rPr lang="en-US" altLang="en-US" dirty="0"/>
              <a:t>for </a:t>
            </a:r>
            <a:r>
              <a:rPr lang="en-US" altLang="en-US" dirty="0" smtClean="0"/>
              <a:t>Prime Time</a:t>
            </a:r>
            <a:r>
              <a:rPr lang="en-US" altLang="en-US" dirty="0"/>
              <a:t>?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825" y="1933190"/>
            <a:ext cx="7137175" cy="20612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George Mason University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78305" y="4515986"/>
            <a:ext cx="7400063" cy="206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None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2860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b="1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b="1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b="1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None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kern="0" dirty="0" smtClean="0"/>
              <a:t>Based on the book</a:t>
            </a:r>
          </a:p>
          <a:p>
            <a:r>
              <a:rPr lang="en-US" altLang="en-US" sz="2400" kern="0" dirty="0" smtClean="0"/>
              <a:t>Introduction to Software Testing, edition 2</a:t>
            </a:r>
          </a:p>
          <a:p>
            <a:r>
              <a:rPr lang="en-US" altLang="en-US" sz="2400" kern="0" dirty="0" smtClean="0"/>
              <a:t>Ammann &amp; Offutt</a:t>
            </a:r>
          </a:p>
          <a:p>
            <a:r>
              <a:rPr lang="en-US" altLang="en-US" sz="2400" kern="0" dirty="0" smtClean="0"/>
              <a:t>Cambridge University Press, 2016 (</a:t>
            </a:r>
            <a:r>
              <a:rPr lang="en-US" altLang="en-US" sz="2400" i="1" kern="0" dirty="0" smtClean="0"/>
              <a:t>forthcoming</a:t>
            </a:r>
            <a:r>
              <a:rPr lang="en-US" altLang="en-US" sz="2400" kern="0" dirty="0" smtClean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Self-Check Problem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42943" y="848756"/>
            <a:ext cx="4599336" cy="5078313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/**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Find last index of element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 @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array to search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 @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value to look for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 @return last index of y in x; -1 if absent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 @throws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NullPointerException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x is null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*/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static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findLast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 x,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y)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for (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=x.length-1;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0;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--)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{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if (x[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== y) 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{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return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}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return -1;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0551" y="855905"/>
            <a:ext cx="43616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findLast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 has a fault</a:t>
            </a:r>
          </a:p>
          <a:p>
            <a:pPr marL="274320" indent="-274320">
              <a:buFont typeface="+mj-lt"/>
              <a:buAutoNum type="alphaLcParenR"/>
            </a:pP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Describe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fault, including a change to fix it</a:t>
            </a:r>
          </a:p>
          <a:p>
            <a:pPr marL="274320" indent="-274320">
              <a:buFont typeface="+mj-lt"/>
              <a:buAutoNum type="alphaLcParenR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does not reach 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fault</a:t>
            </a:r>
          </a:p>
          <a:p>
            <a:pPr marL="274320" indent="-274320">
              <a:buFont typeface="+mj-lt"/>
              <a:buAutoNum type="alphaLcParenR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reaches the fault, but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does not infect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program state</a:t>
            </a:r>
          </a:p>
          <a:p>
            <a:pPr marL="274320" indent="-274320">
              <a:buFont typeface="+mj-lt"/>
              <a:buAutoNum type="alphaLcParenR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infects the program state, but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does not propagate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to a failure</a:t>
            </a:r>
          </a:p>
          <a:p>
            <a:pPr marL="274320" indent="-274320">
              <a:buFont typeface="+mj-lt"/>
              <a:buAutoNum type="alphaLcParenR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reaches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fault,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infects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state, and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propagates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to a failure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02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771525"/>
          </a:xfrm>
        </p:spPr>
        <p:txBody>
          <a:bodyPr/>
          <a:lstStyle/>
          <a:p>
            <a:r>
              <a:rPr lang="en-US" dirty="0" smtClean="0"/>
              <a:t>Self-Check Problem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404600" y="754347"/>
            <a:ext cx="857755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Solution</a:t>
            </a:r>
          </a:p>
          <a:p>
            <a:pPr marL="274320" indent="-274320">
              <a:buFont typeface="+mj-lt"/>
              <a:buAutoNum type="alphaLcParenR"/>
            </a:pP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Describe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fault, including a change to fix it</a:t>
            </a:r>
          </a:p>
          <a:p>
            <a:pPr marL="274320" indent="-274320">
              <a:buFont typeface="+mj-lt"/>
              <a:buAutoNum type="alphaLcParenR"/>
            </a:pP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endParaRPr lang="en-US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endParaRPr lang="en-US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</a:t>
            </a: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does not reach 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fault</a:t>
            </a:r>
          </a:p>
          <a:p>
            <a:pPr marL="274320" indent="-274320">
              <a:buFont typeface="+mj-lt"/>
              <a:buAutoNum type="alphaLcParenR"/>
            </a:pP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endParaRPr lang="en-US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reaches the fault, but </a:t>
            </a: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does not infect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program state</a:t>
            </a:r>
          </a:p>
          <a:p>
            <a:pPr marL="274320" indent="-274320">
              <a:buFont typeface="+mj-lt"/>
              <a:buAutoNum type="alphaLcParenR"/>
            </a:pP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endParaRPr lang="en-US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infects the program state, but </a:t>
            </a: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does not propagate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to a failure</a:t>
            </a:r>
          </a:p>
          <a:p>
            <a:pPr marL="274320" indent="-274320">
              <a:buFont typeface="+mj-lt"/>
              <a:buAutoNum type="alphaLcParenR"/>
            </a:pPr>
            <a:endParaRPr lang="en-US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endParaRPr lang="en-US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274320" indent="-274320">
              <a:buFont typeface="+mj-lt"/>
              <a:buAutoNum type="alphaLcParenR"/>
            </a:pP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Give a test that </a:t>
            </a: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reaches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fault, </a:t>
            </a: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infects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state, and </a:t>
            </a:r>
            <a:r>
              <a:rPr lang="en-US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propagates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to a failure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195425" y="1637533"/>
            <a:ext cx="4741933" cy="744468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The for-loop does not include the 0 index: </a:t>
            </a:r>
          </a:p>
          <a:p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for (</a:t>
            </a:r>
            <a:r>
              <a:rPr lang="en-US" b="0" dirty="0" err="1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=x.length-1; </a:t>
            </a:r>
            <a:r>
              <a:rPr lang="en-US" b="0" dirty="0" err="1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&gt;=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0; </a:t>
            </a:r>
            <a:r>
              <a:rPr lang="en-US" b="0" dirty="0" err="1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--)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09804" y="2916292"/>
            <a:ext cx="3913174" cy="478779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A null value for x: </a:t>
            </a:r>
            <a:r>
              <a:rPr lang="en-US" b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null; y = 3;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53217" y="3753143"/>
            <a:ext cx="7826348" cy="535423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y is in the array, but not in the first (zeroth) position: </a:t>
            </a:r>
            <a:r>
              <a:rPr lang="en-US" b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[2, 3, 5]; y = 3;</a:t>
            </a:r>
            <a:endParaRPr lang="en-US" b="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80389" y="4690470"/>
            <a:ext cx="7972004" cy="744468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y is not in the array—the final iteration is not taken, so the state is wrong, but there is no failure: </a:t>
            </a:r>
            <a:r>
              <a:rPr lang="en-US" b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[2, 3, 5]; y = 7;</a:t>
            </a:r>
            <a:endParaRPr lang="en-US" b="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843421" y="5952009"/>
            <a:ext cx="5445940" cy="505503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y is in the first position: </a:t>
            </a:r>
            <a:r>
              <a:rPr lang="en-US" b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[2, 3, 5]; y = 2;</a:t>
            </a:r>
          </a:p>
        </p:txBody>
      </p:sp>
    </p:spTree>
    <p:extLst>
      <p:ext uri="{BB962C8B-B14F-4D97-AF65-F5344CB8AC3E}">
        <p14:creationId xmlns:p14="http://schemas.microsoft.com/office/powerpoint/2010/main" val="3826708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small programs have </a:t>
            </a:r>
            <a:r>
              <a:rPr lang="en-US" dirty="0" smtClean="0">
                <a:solidFill>
                  <a:schemeClr val="tx2"/>
                </a:solidFill>
              </a:rPr>
              <a:t>too many inputs</a:t>
            </a:r>
            <a:r>
              <a:rPr lang="en-US" dirty="0" smtClean="0"/>
              <a:t> to fully test them all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private static double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computeAverage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A,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B,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C)</a:t>
            </a:r>
          </a:p>
          <a:p>
            <a:pPr lvl="1"/>
            <a:r>
              <a:rPr lang="en-US" dirty="0" smtClean="0"/>
              <a:t>32-bit machine; each variable more than </a:t>
            </a:r>
            <a:r>
              <a:rPr lang="en-US" dirty="0" smtClean="0">
                <a:solidFill>
                  <a:schemeClr val="tx2"/>
                </a:solidFill>
              </a:rPr>
              <a:t>4 billion</a:t>
            </a:r>
            <a:r>
              <a:rPr lang="en-US" dirty="0" smtClean="0"/>
              <a:t> possible values</a:t>
            </a:r>
          </a:p>
          <a:p>
            <a:pPr lvl="1"/>
            <a:r>
              <a:rPr lang="en-US" dirty="0" smtClean="0"/>
              <a:t>More than </a:t>
            </a:r>
            <a:r>
              <a:rPr lang="en-US" dirty="0" smtClean="0">
                <a:solidFill>
                  <a:schemeClr val="tx2"/>
                </a:solidFill>
              </a:rPr>
              <a:t>80 octillion possible tests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/>
              <a:t>Input space might as well be infinite</a:t>
            </a:r>
          </a:p>
          <a:p>
            <a:r>
              <a:rPr lang="en-US" dirty="0" smtClean="0"/>
              <a:t>Testers </a:t>
            </a:r>
            <a:r>
              <a:rPr lang="en-US" dirty="0" smtClean="0">
                <a:solidFill>
                  <a:schemeClr val="tx2"/>
                </a:solidFill>
              </a:rPr>
              <a:t>search</a:t>
            </a:r>
            <a:r>
              <a:rPr lang="en-US" dirty="0" smtClean="0"/>
              <a:t> a huge input space</a:t>
            </a:r>
          </a:p>
          <a:p>
            <a:pPr lvl="1"/>
            <a:r>
              <a:rPr lang="en-US" dirty="0" smtClean="0"/>
              <a:t>Trying to find the </a:t>
            </a:r>
            <a:r>
              <a:rPr lang="en-US" dirty="0" smtClean="0">
                <a:solidFill>
                  <a:schemeClr val="tx2"/>
                </a:solidFill>
              </a:rPr>
              <a:t>fewest inputs</a:t>
            </a:r>
            <a:r>
              <a:rPr lang="en-US" dirty="0" smtClean="0"/>
              <a:t> that will find the </a:t>
            </a:r>
            <a:r>
              <a:rPr lang="en-US" dirty="0" smtClean="0">
                <a:solidFill>
                  <a:schemeClr val="tx2"/>
                </a:solidFill>
              </a:rPr>
              <a:t>most problems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Coverage criteria</a:t>
            </a:r>
            <a:r>
              <a:rPr lang="en-US" dirty="0" smtClean="0"/>
              <a:t> give structured, practical ways to search the input space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Search</a:t>
            </a:r>
            <a:r>
              <a:rPr lang="en-US" dirty="0" smtClean="0"/>
              <a:t> the input space thoroughly</a:t>
            </a:r>
          </a:p>
          <a:p>
            <a:pPr lvl="1"/>
            <a:r>
              <a:rPr lang="en-US" dirty="0" smtClean="0"/>
              <a:t>Not much </a:t>
            </a:r>
            <a:r>
              <a:rPr lang="en-US" dirty="0" smtClean="0">
                <a:solidFill>
                  <a:schemeClr val="tx2"/>
                </a:solidFill>
              </a:rPr>
              <a:t>overlap</a:t>
            </a:r>
            <a:r>
              <a:rPr lang="en-US" dirty="0" smtClean="0"/>
              <a:t> in the tests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6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331533" cy="771525"/>
          </a:xfrm>
        </p:spPr>
        <p:txBody>
          <a:bodyPr/>
          <a:lstStyle/>
          <a:p>
            <a:r>
              <a:rPr lang="en-US" dirty="0"/>
              <a:t>Test Requirements and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Test Criterion</a:t>
            </a:r>
            <a:r>
              <a:rPr lang="en-US" dirty="0"/>
              <a:t> : A collection of rules and a process that define test requirements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̶"/>
            </a:pPr>
            <a:r>
              <a:rPr lang="en-US" dirty="0"/>
              <a:t>Cover every statement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̶"/>
            </a:pPr>
            <a:r>
              <a:rPr lang="en-US" dirty="0"/>
              <a:t>Cover every functional </a:t>
            </a:r>
            <a:r>
              <a:rPr lang="en-US" dirty="0" smtClean="0"/>
              <a:t>requirement</a:t>
            </a:r>
          </a:p>
          <a:p>
            <a:pPr lvl="2">
              <a:buClr>
                <a:schemeClr val="tx1"/>
              </a:buClr>
              <a:buFont typeface="Times New Roman" pitchFamily="18" charset="0"/>
              <a:buChar char="̶"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Test Requirements</a:t>
            </a:r>
            <a:r>
              <a:rPr lang="en-US" dirty="0"/>
              <a:t> : Specific things that must be satisfied or covered during testing</a:t>
            </a:r>
          </a:p>
          <a:p>
            <a:pPr lvl="1"/>
            <a:r>
              <a:rPr lang="en-US" dirty="0" smtClean="0"/>
              <a:t>Each statement might be a test requirement</a:t>
            </a:r>
          </a:p>
          <a:p>
            <a:pPr lvl="1"/>
            <a:r>
              <a:rPr lang="en-US" dirty="0" smtClean="0"/>
              <a:t>Each functional requirement might be a test requirement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1325" y="4818122"/>
            <a:ext cx="8262938" cy="138499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Testing researchers have defined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hundreds of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criteria, but they are all really just a few criteria on four types of structures …</a:t>
            </a:r>
          </a:p>
        </p:txBody>
      </p:sp>
    </p:spTree>
    <p:extLst>
      <p:ext uri="{BB962C8B-B14F-4D97-AF65-F5344CB8AC3E}">
        <p14:creationId xmlns:p14="http://schemas.microsoft.com/office/powerpoint/2010/main" val="68644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Based on Structures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9475" y="950913"/>
            <a:ext cx="7385050" cy="519112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u="sng" dirty="0">
                <a:solidFill>
                  <a:srgbClr val="FFFF00"/>
                </a:solidFill>
                <a:latin typeface="Gill Sans MT" panose="020B0502020104020203" pitchFamily="34" charset="0"/>
                <a:cs typeface="Arial" pitchFamily="34" charset="0"/>
              </a:rPr>
              <a:t>Structures</a:t>
            </a:r>
            <a:r>
              <a:rPr lang="en-US" sz="2800" dirty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: Four ways to model software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325" y="1736488"/>
            <a:ext cx="4017963" cy="1336321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Input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Domains (sets)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949825" y="1741251"/>
            <a:ext cx="2995613" cy="95408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A: {0, 1, &gt;1}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B: {600, 700, 800}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C: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cs</a:t>
            </a: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math, </a:t>
            </a:r>
            <a:r>
              <a:rPr lang="en-US" dirty="0" err="1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swe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ece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9325" y="3212490"/>
            <a:ext cx="4017962" cy="584200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Graphs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949825" y="2996590"/>
            <a:ext cx="1497013" cy="1016000"/>
            <a:chOff x="2211" y="818"/>
            <a:chExt cx="943" cy="640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211" y="818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912" y="949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495" y="1216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460" y="939"/>
              <a:ext cx="456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361" y="1052"/>
              <a:ext cx="179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2731" y="1166"/>
              <a:ext cx="215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69325" y="4235429"/>
            <a:ext cx="4017962" cy="739775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Logical Expressions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949825" y="4406879"/>
            <a:ext cx="3703638" cy="3968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(not X or not Y) and A and B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69325" y="5407003"/>
            <a:ext cx="4605338" cy="1062832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Syntactic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Structures (grammars—mutation)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949825" y="5139510"/>
            <a:ext cx="2063750" cy="133032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if (x &gt; y)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    z = x - y;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   z = 2 * x;</a:t>
            </a:r>
          </a:p>
        </p:txBody>
      </p:sp>
    </p:spTree>
    <p:extLst>
      <p:ext uri="{BB962C8B-B14F-4D97-AF65-F5344CB8AC3E}">
        <p14:creationId xmlns:p14="http://schemas.microsoft.com/office/powerpoint/2010/main" val="3268825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and the RIPR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7037" y="1602223"/>
            <a:ext cx="4479195" cy="550258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Input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Domain Testing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74950" y="1646520"/>
            <a:ext cx="4397768" cy="46166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Does not ensure reachability</a:t>
            </a:r>
            <a:endParaRPr lang="en-US" sz="2400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7037" y="2662051"/>
            <a:ext cx="4017962" cy="526027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Graph Testing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574950" y="2694232"/>
            <a:ext cx="3703638" cy="46166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Ensures reachability</a:t>
            </a:r>
            <a:endParaRPr lang="en-US" sz="2400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7037" y="3697648"/>
            <a:ext cx="4479196" cy="908473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Logical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Expression Testing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574950" y="3736386"/>
            <a:ext cx="3703638" cy="83099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Ensures reachability &amp; infection</a:t>
            </a:r>
            <a:endParaRPr lang="en-US" sz="2400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67037" y="5115691"/>
            <a:ext cx="4017962" cy="920967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Syntactic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Structures</a:t>
            </a: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(Mutation testing)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574950" y="5160676"/>
            <a:ext cx="3703638" cy="83099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Ensures reachability, infection, &amp; propagation</a:t>
            </a:r>
            <a:endParaRPr lang="en-US" sz="2400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473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 Jeff Offutt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5EBC936-9FF8-4D90-95B6-FCF503B2F735}" type="slidenum">
              <a:rPr lang="en-US" sz="900" b="0" smtClean="0">
                <a:solidFill>
                  <a:schemeClr val="tx1"/>
                </a:solidFill>
              </a:rPr>
              <a:pPr/>
              <a:t>16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Use Test Criteria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04875"/>
            <a:ext cx="8867775" cy="419735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SzTx/>
              <a:buFont typeface="Monotype Sorts" charset="2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Directly generate</a:t>
            </a:r>
            <a:r>
              <a:rPr lang="en-US" sz="2800" dirty="0" smtClean="0"/>
              <a:t> test values </a:t>
            </a:r>
            <a:r>
              <a:rPr lang="en-US" sz="2800" dirty="0" smtClean="0">
                <a:solidFill>
                  <a:srgbClr val="FFFF00"/>
                </a:solidFill>
              </a:rPr>
              <a:t>to satisfy</a:t>
            </a:r>
            <a:r>
              <a:rPr lang="en-US" sz="2800" dirty="0" smtClean="0"/>
              <a:t> the criterion</a:t>
            </a:r>
          </a:p>
          <a:p>
            <a:pPr marL="857250" lvl="1" indent="-457200">
              <a:buClr>
                <a:schemeClr val="tx1"/>
              </a:buClr>
              <a:buSzTx/>
            </a:pPr>
            <a:r>
              <a:rPr lang="en-US" sz="2400" dirty="0" smtClean="0"/>
              <a:t>Often assumed by the research community</a:t>
            </a:r>
          </a:p>
          <a:p>
            <a:pPr marL="857250" lvl="1" indent="-457200">
              <a:buClr>
                <a:schemeClr val="tx1"/>
              </a:buClr>
              <a:buSzTx/>
            </a:pPr>
            <a:r>
              <a:rPr lang="en-US" sz="2400" dirty="0" smtClean="0"/>
              <a:t>Most obvious way to use criteria</a:t>
            </a:r>
          </a:p>
          <a:p>
            <a:pPr marL="857250" lvl="1" indent="-457200">
              <a:buClr>
                <a:schemeClr val="tx1"/>
              </a:buClr>
              <a:buSzTx/>
            </a:pPr>
            <a:r>
              <a:rPr lang="en-US" sz="2400" dirty="0" smtClean="0"/>
              <a:t>Very hard without automated tools</a:t>
            </a:r>
          </a:p>
          <a:p>
            <a:pPr marL="457200" indent="-457200">
              <a:buClr>
                <a:schemeClr val="tx1"/>
              </a:buClr>
              <a:buSzTx/>
              <a:buFont typeface="Monotype Sorts" charset="2"/>
              <a:buAutoNum type="arabicPeriod"/>
            </a:pPr>
            <a:r>
              <a:rPr lang="en-US" sz="2800" dirty="0" smtClean="0"/>
              <a:t>Generate test values </a:t>
            </a:r>
            <a:r>
              <a:rPr lang="en-US" sz="2800" dirty="0" smtClean="0">
                <a:solidFill>
                  <a:srgbClr val="FFFF00"/>
                </a:solidFill>
              </a:rPr>
              <a:t>externally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measure</a:t>
            </a:r>
            <a:r>
              <a:rPr lang="en-US" sz="2800" dirty="0" smtClean="0"/>
              <a:t> against the criterion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sz="2800" dirty="0" smtClean="0"/>
              <a:t>Usually </a:t>
            </a:r>
            <a:r>
              <a:rPr lang="en-US" sz="2800" dirty="0"/>
              <a:t>favored by industry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sz="2800" dirty="0" smtClean="0"/>
              <a:t>Sometimes misleading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sz="2800" dirty="0" smtClean="0"/>
              <a:t>If tests do not reach 100% coverage, what does that mean?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7052" y="5586885"/>
            <a:ext cx="8337883" cy="58477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buFont typeface="Monotype Sorts" charset="2"/>
              <a:buNone/>
            </a:pPr>
            <a:r>
              <a:rPr lang="en-US" sz="3200" dirty="0">
                <a:latin typeface="Gill Sans MT" panose="020B0502020104020203" pitchFamily="34" charset="0"/>
              </a:rPr>
              <a:t>Test criteria are sometimes called </a:t>
            </a:r>
            <a:r>
              <a:rPr lang="en-US" sz="3200" u="sng" dirty="0">
                <a:solidFill>
                  <a:srgbClr val="FFFF00"/>
                </a:solidFill>
                <a:latin typeface="Gill Sans MT" panose="020B0502020104020203" pitchFamily="34" charset="0"/>
              </a:rPr>
              <a:t>metrics</a:t>
            </a:r>
          </a:p>
        </p:txBody>
      </p:sp>
    </p:spTree>
    <p:extLst>
      <p:ext uri="{BB962C8B-B14F-4D97-AF65-F5344CB8AC3E}">
        <p14:creationId xmlns:p14="http://schemas.microsoft.com/office/powerpoint/2010/main" val="215129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84221" y="96838"/>
            <a:ext cx="7918367" cy="1376855"/>
          </a:xfrm>
        </p:spPr>
        <p:txBody>
          <a:bodyPr/>
          <a:lstStyle/>
          <a:p>
            <a:r>
              <a:rPr lang="en-US" dirty="0" smtClean="0"/>
              <a:t>Advantages of Criteria-Based Test Design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88900" y="1576136"/>
            <a:ext cx="8966200" cy="5029451"/>
          </a:xfrm>
        </p:spPr>
        <p:txBody>
          <a:bodyPr/>
          <a:lstStyle/>
          <a:p>
            <a:r>
              <a:rPr lang="en-US" sz="2800" dirty="0" smtClean="0"/>
              <a:t> Criteria maximize the “</a:t>
            </a:r>
            <a:r>
              <a:rPr lang="en-US" sz="2800" dirty="0" smtClean="0">
                <a:solidFill>
                  <a:schemeClr val="tx2"/>
                </a:solidFill>
              </a:rPr>
              <a:t>bang for the buck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Fewer</a:t>
            </a:r>
            <a:r>
              <a:rPr lang="en-US" sz="2400" dirty="0" smtClean="0"/>
              <a:t> tests that are </a:t>
            </a:r>
            <a:r>
              <a:rPr lang="en-US" sz="2400" dirty="0" smtClean="0">
                <a:solidFill>
                  <a:schemeClr val="tx2"/>
                </a:solidFill>
              </a:rPr>
              <a:t>more effective</a:t>
            </a:r>
            <a:r>
              <a:rPr lang="en-US" sz="2400" dirty="0" smtClean="0"/>
              <a:t> at finding faults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Comprehensive</a:t>
            </a:r>
            <a:r>
              <a:rPr lang="en-US" sz="2800" dirty="0" smtClean="0"/>
              <a:t> test set with minimal overlap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Traceability</a:t>
            </a:r>
            <a:r>
              <a:rPr lang="en-US" sz="2800" dirty="0" smtClean="0"/>
              <a:t> from software artifacts to tests</a:t>
            </a:r>
          </a:p>
          <a:p>
            <a:pPr lvl="1"/>
            <a:r>
              <a:rPr lang="en-US" sz="2400" dirty="0" smtClean="0"/>
              <a:t>The “</a:t>
            </a:r>
            <a:r>
              <a:rPr lang="en-US" sz="2400" dirty="0" smtClean="0">
                <a:solidFill>
                  <a:schemeClr val="tx2"/>
                </a:solidFill>
              </a:rPr>
              <a:t>why</a:t>
            </a:r>
            <a:r>
              <a:rPr lang="en-US" sz="2400" dirty="0" smtClean="0"/>
              <a:t>” for each test is answered</a:t>
            </a:r>
          </a:p>
          <a:p>
            <a:pPr lvl="1"/>
            <a:r>
              <a:rPr lang="en-US" sz="2400" dirty="0" smtClean="0"/>
              <a:t>Built-in support for </a:t>
            </a:r>
            <a:r>
              <a:rPr lang="en-US" sz="2400" dirty="0" smtClean="0">
                <a:solidFill>
                  <a:schemeClr val="tx2"/>
                </a:solidFill>
              </a:rPr>
              <a:t>regression testing</a:t>
            </a:r>
          </a:p>
          <a:p>
            <a:r>
              <a:rPr lang="en-US" sz="2800" dirty="0"/>
              <a:t> A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chemeClr val="tx2"/>
                </a:solidFill>
              </a:rPr>
              <a:t>stopping rule</a:t>
            </a:r>
            <a:r>
              <a:rPr lang="en-US" sz="2800" dirty="0" smtClean="0"/>
              <a:t>” for testing—advance knowledge of </a:t>
            </a:r>
            <a:r>
              <a:rPr lang="en-US" sz="2800" dirty="0" smtClean="0">
                <a:solidFill>
                  <a:schemeClr val="tx2"/>
                </a:solidFill>
              </a:rPr>
              <a:t>how many tests</a:t>
            </a:r>
            <a:r>
              <a:rPr lang="en-US" sz="2800" dirty="0" smtClean="0"/>
              <a:t> are needed</a:t>
            </a:r>
          </a:p>
          <a:p>
            <a:r>
              <a:rPr lang="en-US" sz="2800" dirty="0"/>
              <a:t> Natural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tx2"/>
                </a:solidFill>
              </a:rPr>
              <a:t>automate</a:t>
            </a:r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 Jeff Offutt</a:t>
            </a:r>
          </a:p>
        </p:txBody>
      </p:sp>
      <p:sp>
        <p:nvSpPr>
          <p:cNvPr id="921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F04DF6-E707-4B02-9D0E-1A35812AA008}" type="slidenum">
              <a:rPr 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sz="9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3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Summary</a:t>
            </a: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 Jeff Offutt</a:t>
            </a:r>
          </a:p>
        </p:txBody>
      </p:sp>
      <p:sp>
        <p:nvSpPr>
          <p:cNvPr id="942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5BEB02C-8F69-47C8-8B54-E3AFBEBDBE13}" type="slidenum">
              <a:rPr lang="en-US" sz="900" b="0" smtClean="0">
                <a:solidFill>
                  <a:schemeClr val="tx1"/>
                </a:solidFill>
              </a:rPr>
              <a:pPr/>
              <a:t>18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866775"/>
            <a:ext cx="7304088" cy="565685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Many companies still use “</a:t>
            </a:r>
            <a:r>
              <a:rPr lang="en-US" sz="28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monkey testing</a:t>
            </a:r>
            <a:r>
              <a:rPr lang="en-US" sz="28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”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A human sits at the keyboard, </a:t>
            </a:r>
            <a:r>
              <a:rPr lang="en-US" sz="24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wiggles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 the mouse and </a:t>
            </a:r>
            <a:r>
              <a:rPr lang="en-US" sz="24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bangs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 the keyboard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No </a:t>
            </a:r>
            <a:r>
              <a:rPr lang="en-US" sz="24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automation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Minimal training required</a:t>
            </a:r>
          </a:p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Some companies automate human-designed tests</a:t>
            </a:r>
          </a:p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But companies that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use both automation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and criteria-based testing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1900" y="4438824"/>
            <a:ext cx="4119563" cy="52228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latin typeface="Comic Sans MS" pitchFamily="66" charset="0"/>
              </a:rPr>
              <a:t>Save money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3013" y="5103986"/>
            <a:ext cx="4097337" cy="523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latin typeface="Comic Sans MS" pitchFamily="66" charset="0"/>
              </a:rPr>
              <a:t>Find more faults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20950" y="5770736"/>
            <a:ext cx="4081463" cy="523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latin typeface="Comic Sans MS" pitchFamily="66" charset="0"/>
              </a:rPr>
              <a:t>Build better software</a:t>
            </a:r>
          </a:p>
        </p:txBody>
      </p:sp>
    </p:spTree>
    <p:extLst>
      <p:ext uri="{BB962C8B-B14F-4D97-AF65-F5344CB8AC3E}">
        <p14:creationId xmlns:p14="http://schemas.microsoft.com/office/powerpoint/2010/main" val="2596994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19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3526" y="1799828"/>
            <a:ext cx="6597781" cy="34459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Coverage criteria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analysis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for source code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en-US" kern="0" dirty="0" smtClean="0">
                <a:solidFill>
                  <a:srgbClr val="000000"/>
                </a:solidFill>
              </a:rPr>
              <a:t>Mutation </a:t>
            </a:r>
            <a:r>
              <a:rPr lang="en-US" kern="0" dirty="0">
                <a:solidFill>
                  <a:srgbClr val="000000"/>
                </a:solidFill>
              </a:rPr>
              <a:t>for input </a:t>
            </a:r>
            <a:r>
              <a:rPr lang="en-US" kern="0" dirty="0" smtClean="0">
                <a:solidFill>
                  <a:srgbClr val="000000"/>
                </a:solidFill>
              </a:rPr>
              <a:t>space grammars</a:t>
            </a:r>
            <a:endParaRPr lang="en-US" kern="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kern="0" dirty="0" smtClean="0">
                <a:solidFill>
                  <a:srgbClr val="000000"/>
                </a:solidFill>
              </a:rPr>
              <a:t>Open </a:t>
            </a:r>
            <a:r>
              <a:rPr lang="en-US" kern="0" dirty="0">
                <a:solidFill>
                  <a:srgbClr val="000000"/>
                </a:solidFill>
              </a:rPr>
              <a:t>research </a:t>
            </a:r>
            <a:r>
              <a:rPr lang="en-US" kern="0" dirty="0" smtClean="0">
                <a:solidFill>
                  <a:srgbClr val="000000"/>
                </a:solidFill>
              </a:rPr>
              <a:t>problems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2419" y="2898765"/>
            <a:ext cx="4720728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1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3526" y="1799828"/>
            <a:ext cx="6597781" cy="34459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Coverage criteria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analysis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for source code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en-US" kern="0" dirty="0" smtClean="0">
                <a:solidFill>
                  <a:srgbClr val="000000"/>
                </a:solidFill>
              </a:rPr>
              <a:t>Mutation </a:t>
            </a:r>
            <a:r>
              <a:rPr lang="en-US" kern="0" dirty="0">
                <a:solidFill>
                  <a:srgbClr val="000000"/>
                </a:solidFill>
              </a:rPr>
              <a:t>for input </a:t>
            </a:r>
            <a:r>
              <a:rPr lang="en-US" kern="0" dirty="0" smtClean="0">
                <a:solidFill>
                  <a:srgbClr val="000000"/>
                </a:solidFill>
              </a:rPr>
              <a:t>space grammars</a:t>
            </a:r>
            <a:endParaRPr lang="en-US" kern="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kern="0" dirty="0" smtClean="0">
                <a:solidFill>
                  <a:srgbClr val="000000"/>
                </a:solidFill>
              </a:rPr>
              <a:t>Open </a:t>
            </a:r>
            <a:r>
              <a:rPr lang="en-US" kern="0" dirty="0">
                <a:solidFill>
                  <a:srgbClr val="000000"/>
                </a:solidFill>
              </a:rPr>
              <a:t>research </a:t>
            </a:r>
            <a:r>
              <a:rPr lang="en-US" kern="0" dirty="0" smtClean="0">
                <a:solidFill>
                  <a:srgbClr val="000000"/>
                </a:solidFill>
              </a:rPr>
              <a:t>problems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2419" y="1827955"/>
            <a:ext cx="3206390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3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0388" y="998681"/>
            <a:ext cx="8715123" cy="1723549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Mutant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A small syntactic change to a programming artifact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(program,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statechart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, XML, SQL, specification, …)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98217" y="3206458"/>
            <a:ext cx="7347568" cy="2246769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Mutation operators are defined on the underlying grammar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(change an operator to another compatible operator, change an edge from one target state to another, …)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69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Mutation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2900" y="1909763"/>
            <a:ext cx="8458200" cy="3111500"/>
          </a:xfrm>
          <a:prstGeom prst="rect">
            <a:avLst/>
          </a:prstGeom>
          <a:gradFill rotWithShape="1">
            <a:gsLst>
              <a:gs pos="0">
                <a:srgbClr val="3333FF">
                  <a:gamma/>
                  <a:shade val="46275"/>
                  <a:invGamma/>
                </a:srgbClr>
              </a:gs>
              <a:gs pos="50000">
                <a:srgbClr val="3333FF"/>
              </a:gs>
              <a:gs pos="100000">
                <a:srgbClr val="3333FF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General View</a:t>
            </a:r>
            <a:endParaRPr lang="en-US" altLang="zh-CN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2900" y="1936750"/>
            <a:ext cx="8458200" cy="310854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We are performing mutation analysis whenever we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use well defined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rules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defined on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syntactic descriptions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to make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systematic changes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to the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syntax</a:t>
            </a: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or to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objects</a:t>
            </a: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developed from the syntax</a:t>
            </a:r>
            <a:endParaRPr 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971800" y="1757363"/>
            <a:ext cx="4572000" cy="1752600"/>
            <a:chOff x="1872" y="1680"/>
            <a:chExt cx="2880" cy="1104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872" y="2400"/>
              <a:ext cx="672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744" y="1680"/>
              <a:ext cx="1008" cy="52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mutation operators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2544" y="2016"/>
              <a:ext cx="120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2145064" y="2824163"/>
            <a:ext cx="5791200" cy="1295400"/>
            <a:chOff x="1392" y="2352"/>
            <a:chExt cx="3648" cy="816"/>
          </a:xfrm>
        </p:grpSpPr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1392" y="2736"/>
              <a:ext cx="2304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888" y="2352"/>
              <a:ext cx="1152" cy="29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grammars</a:t>
              </a: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3264" y="2592"/>
              <a:ext cx="62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447800" y="4500563"/>
            <a:ext cx="2743200" cy="1219200"/>
            <a:chOff x="912" y="3408"/>
            <a:chExt cx="1728" cy="768"/>
          </a:xfrm>
        </p:grpSpPr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912" y="3408"/>
              <a:ext cx="76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488" y="3882"/>
              <a:ext cx="1152" cy="29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248" y="3792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3352800" y="4500567"/>
            <a:ext cx="5516564" cy="1625601"/>
            <a:chOff x="2112" y="3360"/>
            <a:chExt cx="3475" cy="1024"/>
          </a:xfrm>
        </p:grpSpPr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2112" y="3360"/>
              <a:ext cx="816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696" y="3744"/>
              <a:ext cx="1891" cy="640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ground </a:t>
              </a:r>
              <a:r>
                <a:rPr lang="en-US" altLang="en-US" sz="2400" dirty="0" smtClean="0">
                  <a:solidFill>
                    <a:srgbClr val="FFCC00"/>
                  </a:solidFill>
                  <a:latin typeface="Gill Sans MT" panose="020B0502020104020203" pitchFamily="34" charset="0"/>
                </a:rPr>
                <a:t>strings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 smtClean="0">
                  <a:solidFill>
                    <a:srgbClr val="FFCC00"/>
                  </a:solidFill>
                  <a:latin typeface="Gill Sans MT" panose="020B0502020104020203" pitchFamily="34" charset="0"/>
                </a:rPr>
                <a:t>(tests or programs)</a:t>
              </a:r>
              <a:endParaRPr lang="en-US" altLang="en-US" sz="2400" dirty="0">
                <a:solidFill>
                  <a:srgbClr val="FFCC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880" y="3648"/>
              <a:ext cx="816" cy="4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1828800" y="3433763"/>
            <a:ext cx="7239000" cy="1143000"/>
            <a:chOff x="1152" y="2688"/>
            <a:chExt cx="4560" cy="720"/>
          </a:xfrm>
        </p:grpSpPr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1152" y="3024"/>
              <a:ext cx="2064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696" y="2688"/>
              <a:ext cx="2016" cy="640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Applied universally or according to empirically verified distributions</a:t>
              </a: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216" y="3120"/>
              <a:ext cx="48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3945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Killing Mutants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6444" y="1660417"/>
            <a:ext cx="8019203" cy="95410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Causing the mutated artifact to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behave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differently from the original artifact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28798" y="3921974"/>
            <a:ext cx="5494493" cy="138499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If a test kills a mutant, that means the test is valuable for finding problems in the software</a:t>
            </a:r>
            <a:endParaRPr lang="en-US" sz="2400" b="0" dirty="0" smtClean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32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0651" y="1330455"/>
            <a:ext cx="7614606" cy="138499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Mutation analysis refers to the process of applying mutation operators to modify syntactic artifacts, creating mutants</a:t>
            </a:r>
            <a:endParaRPr lang="en-US" sz="2400" b="0" dirty="0" smtClean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59465" y="3400667"/>
            <a:ext cx="6416984" cy="95410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Mutation analysis is mostly used for testing, hence the term mutation testing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28801" y="5033908"/>
            <a:ext cx="5478308" cy="46166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This is also called “syntax-based testing”</a:t>
            </a:r>
          </a:p>
        </p:txBody>
      </p:sp>
    </p:spTree>
    <p:extLst>
      <p:ext uri="{BB962C8B-B14F-4D97-AF65-F5344CB8AC3E}">
        <p14:creationId xmlns:p14="http://schemas.microsoft.com/office/powerpoint/2010/main" val="113056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24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3526" y="1799828"/>
            <a:ext cx="6597781" cy="34459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Coverage criteria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analysis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for source code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en-US" kern="0" dirty="0" smtClean="0">
                <a:solidFill>
                  <a:srgbClr val="000000"/>
                </a:solidFill>
              </a:rPr>
              <a:t>Mutation </a:t>
            </a:r>
            <a:r>
              <a:rPr lang="en-US" kern="0" dirty="0">
                <a:solidFill>
                  <a:srgbClr val="000000"/>
                </a:solidFill>
              </a:rPr>
              <a:t>for input </a:t>
            </a:r>
            <a:r>
              <a:rPr lang="en-US" kern="0" dirty="0" smtClean="0">
                <a:solidFill>
                  <a:srgbClr val="000000"/>
                </a:solidFill>
              </a:rPr>
              <a:t>space grammars</a:t>
            </a:r>
            <a:endParaRPr lang="en-US" kern="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kern="0" dirty="0" smtClean="0">
                <a:solidFill>
                  <a:srgbClr val="000000"/>
                </a:solidFill>
              </a:rPr>
              <a:t>Open </a:t>
            </a:r>
            <a:r>
              <a:rPr lang="en-US" kern="0" dirty="0">
                <a:solidFill>
                  <a:srgbClr val="000000"/>
                </a:solidFill>
              </a:rPr>
              <a:t>research </a:t>
            </a:r>
            <a:r>
              <a:rPr lang="en-US" kern="0" dirty="0" smtClean="0">
                <a:solidFill>
                  <a:srgbClr val="000000"/>
                </a:solidFill>
              </a:rPr>
              <a:t>problems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2419" y="3522816"/>
            <a:ext cx="4431970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1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Program-based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The original and most widely known application of mutation is to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modify programs</a:t>
            </a:r>
          </a:p>
          <a:p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Operators</a:t>
            </a:r>
            <a:r>
              <a:rPr lang="en-US" altLang="zh-CN" dirty="0">
                <a:ea typeface="宋体" pitchFamily="2" charset="-122"/>
              </a:rPr>
              <a:t> modify a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ground string</a:t>
            </a:r>
            <a:r>
              <a:rPr lang="en-US" altLang="zh-CN" dirty="0">
                <a:ea typeface="宋体" pitchFamily="2" charset="-122"/>
              </a:rPr>
              <a:t> (program under test) to create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mutant programs</a:t>
            </a:r>
          </a:p>
          <a:p>
            <a:r>
              <a:rPr lang="en-US" altLang="zh-CN" dirty="0">
                <a:ea typeface="宋体" pitchFamily="2" charset="-122"/>
              </a:rPr>
              <a:t>Mutant programs must compile correctly (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must be valid strings in the grammar</a:t>
            </a:r>
            <a:r>
              <a:rPr lang="en-US" altLang="zh-CN" dirty="0">
                <a:ea typeface="宋体" pitchFamily="2" charset="-122"/>
              </a:rPr>
              <a:t>)</a:t>
            </a:r>
          </a:p>
          <a:p>
            <a:r>
              <a:rPr lang="en-US" altLang="zh-CN" dirty="0" smtClean="0">
                <a:ea typeface="宋体" pitchFamily="2" charset="-122"/>
              </a:rPr>
              <a:t>Once </a:t>
            </a:r>
            <a:r>
              <a:rPr lang="en-US" altLang="zh-CN" dirty="0">
                <a:ea typeface="宋体" pitchFamily="2" charset="-122"/>
              </a:rPr>
              <a:t>mutants are defined,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tests</a:t>
            </a:r>
            <a:r>
              <a:rPr lang="en-US" altLang="zh-CN" dirty="0">
                <a:ea typeface="宋体" pitchFamily="2" charset="-122"/>
              </a:rPr>
              <a:t> must be found to cause mutants to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fail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This is called “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killing mutants</a:t>
            </a:r>
            <a:r>
              <a:rPr lang="en-US" altLang="zh-CN" dirty="0" smtClean="0">
                <a:ea typeface="宋体" pitchFamily="2" charset="-122"/>
              </a:rPr>
              <a:t>”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8904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Categorizing Mutants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1290004" y="2236094"/>
            <a:ext cx="6553200" cy="60420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Dead mutant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: A test case has killed it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90004" y="3327620"/>
            <a:ext cx="6553200" cy="60420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Stillborn mutant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: Syntactically illegal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90004" y="4419146"/>
            <a:ext cx="6553200" cy="60420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Trivial mutant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: Almost every test can kill it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290004" y="5510671"/>
            <a:ext cx="6553200" cy="99532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Equivalent mutant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: No test can kill it</a:t>
            </a:r>
          </a:p>
          <a:p>
            <a:pPr algn="ctr"/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(same behavior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 as original)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4729" y="962953"/>
            <a:ext cx="7344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Testers can keep adding tests until all mutants have been </a:t>
            </a:r>
            <a:r>
              <a:rPr lang="en-US" altLang="zh-CN" sz="32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killed</a:t>
            </a:r>
            <a:endParaRPr lang="en-US" altLang="zh-CN" sz="32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1050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0D3C5B9-0D5F-41BE-BDE3-EB7892490AE6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37613" cy="796925"/>
          </a:xfrm>
        </p:spPr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Program Mutation Example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646113" y="946150"/>
            <a:ext cx="2744787" cy="382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Original Method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Min (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 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}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return (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4038600" y="946150"/>
            <a:ext cx="4459288" cy="534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With Embedded Mutants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Min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2  if (B </a:t>
            </a:r>
            <a:r>
              <a:rPr lang="en-US" altLang="zh-CN" sz="1800" i="1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&gt;=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3  if (B &lt;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4          Bomb ();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5        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6        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failOnZero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(B);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}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return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  <a:endParaRPr lang="en-US" altLang="zh-CN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27200" y="3989389"/>
            <a:ext cx="2182813" cy="2335213"/>
            <a:chOff x="1088" y="2513"/>
            <a:chExt cx="1375" cy="1471"/>
          </a:xfrm>
        </p:grpSpPr>
        <p:sp>
          <p:nvSpPr>
            <p:cNvPr id="8215" name="Text Box 5"/>
            <p:cNvSpPr txBox="1">
              <a:spLocks noChangeArrowheads="1"/>
            </p:cNvSpPr>
            <p:nvPr/>
          </p:nvSpPr>
          <p:spPr bwMode="auto">
            <a:xfrm>
              <a:off x="1088" y="3247"/>
              <a:ext cx="1375" cy="7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6 mutants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Each represents a separate program</a:t>
              </a:r>
            </a:p>
          </p:txBody>
        </p:sp>
        <p:sp>
          <p:nvSpPr>
            <p:cNvPr id="8216" name="Line 6"/>
            <p:cNvSpPr>
              <a:spLocks noChangeShapeType="1"/>
            </p:cNvSpPr>
            <p:nvPr/>
          </p:nvSpPr>
          <p:spPr bwMode="auto">
            <a:xfrm flipV="1">
              <a:off x="1822" y="2513"/>
              <a:ext cx="619" cy="7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40363" y="1714500"/>
            <a:ext cx="3394075" cy="3086100"/>
            <a:chOff x="3427" y="1080"/>
            <a:chExt cx="2138" cy="1944"/>
          </a:xfrm>
        </p:grpSpPr>
        <p:sp>
          <p:nvSpPr>
            <p:cNvPr id="273417" name="Text Box 9"/>
            <p:cNvSpPr txBox="1">
              <a:spLocks noChangeArrowheads="1"/>
            </p:cNvSpPr>
            <p:nvPr/>
          </p:nvSpPr>
          <p:spPr bwMode="auto">
            <a:xfrm>
              <a:off x="4154" y="1080"/>
              <a:ext cx="1411" cy="407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Replace one variable with another</a:t>
              </a:r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 flipH="1">
              <a:off x="3427" y="1217"/>
              <a:ext cx="727" cy="5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8213" name="Line 14"/>
            <p:cNvSpPr>
              <a:spLocks noChangeShapeType="1"/>
            </p:cNvSpPr>
            <p:nvPr/>
          </p:nvSpPr>
          <p:spPr bwMode="auto">
            <a:xfrm flipH="1">
              <a:off x="3622" y="1332"/>
              <a:ext cx="525" cy="9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8214" name="Line 15"/>
            <p:cNvSpPr>
              <a:spLocks noChangeShapeType="1"/>
            </p:cNvSpPr>
            <p:nvPr/>
          </p:nvSpPr>
          <p:spPr bwMode="auto">
            <a:xfrm flipH="1">
              <a:off x="3895" y="1426"/>
              <a:ext cx="259" cy="1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235575" y="2609850"/>
            <a:ext cx="3698875" cy="819150"/>
            <a:chOff x="3298" y="1644"/>
            <a:chExt cx="2330" cy="516"/>
          </a:xfrm>
        </p:grpSpPr>
        <p:sp>
          <p:nvSpPr>
            <p:cNvPr id="273418" name="Text Box 10"/>
            <p:cNvSpPr txBox="1">
              <a:spLocks noChangeArrowheads="1"/>
            </p:cNvSpPr>
            <p:nvPr/>
          </p:nvSpPr>
          <p:spPr bwMode="auto">
            <a:xfrm>
              <a:off x="4217" y="1644"/>
              <a:ext cx="1411" cy="239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Replaces operator</a:t>
              </a:r>
              <a:endParaRPr lang="en-US" sz="18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 flipH="1">
              <a:off x="3298" y="1757"/>
              <a:ext cx="914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783263" y="3230563"/>
            <a:ext cx="3262312" cy="1319212"/>
            <a:chOff x="3643" y="2035"/>
            <a:chExt cx="2055" cy="831"/>
          </a:xfrm>
        </p:grpSpPr>
        <p:sp>
          <p:nvSpPr>
            <p:cNvPr id="273419" name="Text Box 11"/>
            <p:cNvSpPr txBox="1">
              <a:spLocks noChangeArrowheads="1"/>
            </p:cNvSpPr>
            <p:nvPr/>
          </p:nvSpPr>
          <p:spPr bwMode="auto">
            <a:xfrm>
              <a:off x="4287" y="2035"/>
              <a:ext cx="1411" cy="41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Immediate runtime failure … if reached</a:t>
              </a:r>
            </a:p>
          </p:txBody>
        </p:sp>
        <p:sp>
          <p:nvSpPr>
            <p:cNvPr id="8208" name="Line 17"/>
            <p:cNvSpPr>
              <a:spLocks noChangeShapeType="1"/>
            </p:cNvSpPr>
            <p:nvPr/>
          </p:nvSpPr>
          <p:spPr bwMode="auto">
            <a:xfrm flipH="1">
              <a:off x="3643" y="2232"/>
              <a:ext cx="648" cy="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367463" y="4127500"/>
            <a:ext cx="2466975" cy="1016000"/>
            <a:chOff x="4011" y="2600"/>
            <a:chExt cx="1554" cy="640"/>
          </a:xfrm>
        </p:grpSpPr>
        <p:sp>
          <p:nvSpPr>
            <p:cNvPr id="273420" name="Text Box 12"/>
            <p:cNvSpPr txBox="1">
              <a:spLocks noChangeArrowheads="1"/>
            </p:cNvSpPr>
            <p:nvPr/>
          </p:nvSpPr>
          <p:spPr bwMode="auto">
            <a:xfrm>
              <a:off x="4322" y="2600"/>
              <a:ext cx="1243" cy="585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Immediate runtime failure if B==</a:t>
              </a:r>
              <a:r>
                <a:rPr lang="en-US" sz="1800" b="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0, </a:t>
              </a: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else does nothing</a:t>
              </a:r>
            </a:p>
          </p:txBody>
        </p:sp>
        <p:sp>
          <p:nvSpPr>
            <p:cNvPr id="8206" name="Line 18"/>
            <p:cNvSpPr>
              <a:spLocks noChangeShapeType="1"/>
            </p:cNvSpPr>
            <p:nvPr/>
          </p:nvSpPr>
          <p:spPr bwMode="auto">
            <a:xfrm flipH="1">
              <a:off x="4011" y="2816"/>
              <a:ext cx="31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768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DFE839A-B23F-4370-8C3A-76EC865F818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Equivalent Mutation Example</a:t>
            </a:r>
            <a:endParaRPr lang="en-US" altLang="en-US" sz="3200" smtClean="0">
              <a:ea typeface="宋体" pitchFamily="2" charset="-122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642938"/>
          </a:xfrm>
        </p:spPr>
        <p:txBody>
          <a:bodyPr/>
          <a:lstStyle/>
          <a:p>
            <a:r>
              <a:rPr lang="en-US" altLang="en-US" dirty="0" smtClean="0"/>
              <a:t>Mutant 3 in the Min() example is </a:t>
            </a:r>
            <a:r>
              <a:rPr lang="en-US" altLang="en-US" dirty="0" smtClean="0">
                <a:solidFill>
                  <a:schemeClr val="tx2"/>
                </a:solidFill>
              </a:rPr>
              <a:t>equivalent</a:t>
            </a:r>
            <a:r>
              <a:rPr lang="en-US" altLang="en-US" dirty="0" smtClean="0"/>
              <a:t>: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620713" y="1550988"/>
            <a:ext cx="2357437" cy="95885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minVal = A;</a:t>
            </a:r>
          </a:p>
          <a:p>
            <a:r>
              <a:rPr lang="en-US" altLang="zh-CN" sz="180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if (B &lt; A)</a:t>
            </a:r>
          </a:p>
          <a:p>
            <a:r>
              <a:rPr lang="en-US" altLang="zh-CN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3  if (B &lt; minVal)</a:t>
            </a:r>
            <a:endParaRPr lang="en-US" altLang="zh-CN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138113" y="2581275"/>
            <a:ext cx="88677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mutant can only be killed if </a:t>
            </a: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(B &lt; A) != (B &lt; </a:t>
            </a: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minVal</a:t>
            </a: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)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However, the previous statement was “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minVal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 = A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Substituting, we get: “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(B &lt; A) != (B &lt; A)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This is a logical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contradiction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!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Thus no input can kill this mutant</a:t>
            </a:r>
          </a:p>
        </p:txBody>
      </p:sp>
    </p:spTree>
    <p:extLst>
      <p:ext uri="{BB962C8B-B14F-4D97-AF65-F5344CB8AC3E}">
        <p14:creationId xmlns:p14="http://schemas.microsoft.com/office/powerpoint/2010/main" val="3930440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27853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56EF05-B19C-472C-B961-D432542F03C3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Mutation and RIPR</a:t>
            </a: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183687" y="957740"/>
            <a:ext cx="8777287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RIPR </a:t>
            </a: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model 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:</a:t>
            </a:r>
            <a:endParaRPr lang="en-US" altLang="zh-CN" sz="28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Reachability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test causes the </a:t>
            </a:r>
            <a:r>
              <a:rPr lang="en-US" altLang="zh-CN" sz="2400" i="1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mutated</a:t>
            </a:r>
            <a:r>
              <a:rPr lang="en-US" altLang="zh-CN" sz="24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statement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to be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reached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Infection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test causes the </a:t>
            </a:r>
            <a:r>
              <a:rPr lang="en-US" altLang="zh-CN" sz="2400" i="1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mutated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statement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to result in an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incorrect state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incorrect state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propagates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incorrect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output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Revealability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: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tester must </a:t>
            </a:r>
            <a:r>
              <a:rPr lang="en-US" altLang="zh-CN" sz="24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observe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part of the incorrect output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3687" y="4194348"/>
            <a:ext cx="8777287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RIPR </a:t>
            </a: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model leads to </a:t>
            </a: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two variants</a:t>
            </a: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mutation coverage … </a:t>
            </a:r>
            <a:endParaRPr lang="en-US" altLang="zh-CN" sz="2800" b="0" dirty="0" smtClean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marL="914400" lvl="1" indent="-457200">
              <a:lnSpc>
                <a:spcPct val="90000"/>
              </a:lnSpc>
              <a:spcBef>
                <a:spcPct val="30000"/>
              </a:spcBef>
              <a:buSzPct val="85000"/>
              <a:buFont typeface="+mj-lt"/>
              <a:buAutoNum type="arabicPeriod"/>
            </a:pPr>
            <a:r>
              <a:rPr lang="en-US" altLang="zh-CN" sz="2800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Strong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mutation : propagation is required</a:t>
            </a:r>
          </a:p>
          <a:p>
            <a:pPr marL="914400" lvl="1" indent="-457200">
              <a:lnSpc>
                <a:spcPct val="90000"/>
              </a:lnSpc>
              <a:spcBef>
                <a:spcPct val="30000"/>
              </a:spcBef>
              <a:buSzPct val="85000"/>
              <a:buFont typeface="+mj-lt"/>
              <a:buAutoNum type="arabicPeriod"/>
            </a:pPr>
            <a:r>
              <a:rPr lang="en-US" altLang="zh-CN" sz="2800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Weak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mutation : only infection, but not propagation</a:t>
            </a:r>
            <a:endParaRPr lang="en-US" altLang="zh-CN" sz="28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7757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Professor of Software </a:t>
            </a:r>
            <a:r>
              <a:rPr lang="en-US" dirty="0" smtClean="0">
                <a:solidFill>
                  <a:srgbClr val="FFFF00"/>
                </a:solidFill>
              </a:rPr>
              <a:t>Engineering (George Mason)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&gt; </a:t>
            </a:r>
            <a:r>
              <a:rPr lang="en-US" dirty="0" smtClean="0"/>
              <a:t>175 </a:t>
            </a:r>
            <a:r>
              <a:rPr lang="en-US" dirty="0"/>
              <a:t>refereed publications, H-index = </a:t>
            </a:r>
            <a:r>
              <a:rPr lang="en-US" dirty="0" smtClean="0"/>
              <a:t>57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Editor-in-Chief: Journal of Software Testing, </a:t>
            </a:r>
            <a:r>
              <a:rPr lang="en-US" dirty="0" err="1"/>
              <a:t>Verif</a:t>
            </a:r>
            <a:r>
              <a:rPr lang="en-US" dirty="0"/>
              <a:t>., and Reliability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Co-Founder: IEEE Intl Conf. on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Author: </a:t>
            </a:r>
            <a:r>
              <a:rPr lang="en-US" i="1" dirty="0"/>
              <a:t>Introduction to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2013 GMU Teaching Excellence Award</a:t>
            </a:r>
            <a:r>
              <a:rPr lang="en-US" sz="2000" dirty="0"/>
              <a:t>, Teaching With Technology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Mason Outstanding Faculty Member, 2008, </a:t>
            </a:r>
            <a:r>
              <a:rPr lang="en-US" dirty="0" smtClean="0"/>
              <a:t>2009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Advised 15 PhD students, 4 in progress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Research Highlights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First model-based testing paper (UML 1999)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Distributed research tools : </a:t>
            </a:r>
            <a:r>
              <a:rPr lang="en-US" dirty="0" err="1"/>
              <a:t>muJava</a:t>
            </a:r>
            <a:r>
              <a:rPr lang="en-US" dirty="0"/>
              <a:t>, </a:t>
            </a:r>
            <a:r>
              <a:rPr lang="en-US" dirty="0" err="1"/>
              <a:t>Mothra</a:t>
            </a:r>
            <a:r>
              <a:rPr lang="en-US" dirty="0"/>
              <a:t>, Godzilla, Coverage web apps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Seminal papers : Mutation testing, automatic test data generation, OO testing, web app testing, combinatorial testing, logic-based </a:t>
            </a:r>
            <a:r>
              <a:rPr lang="en-US" dirty="0" smtClean="0"/>
              <a:t>testing, model-based testing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98033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CF49129-BF14-4759-B64F-C8914E8D789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Weak Mutation Example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07963" y="2921000"/>
            <a:ext cx="8777287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complete test speci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fi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cation to kill mutant 1: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buFontTx/>
              <a:buChar char="•"/>
            </a:pP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Reachability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true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// Always get to that statement</a:t>
            </a: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Infection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≠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Propagation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(B &lt; A) = false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// Skip the next assignment</a:t>
            </a:r>
          </a:p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Full Test Speci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fi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cation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true 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(A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≠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B)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((B &lt; A) = false)</a:t>
            </a:r>
          </a:p>
          <a:p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                                       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≡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(A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≠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B)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(B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≥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A)</a:t>
            </a:r>
          </a:p>
          <a:p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                                         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≡</a:t>
            </a:r>
            <a:r>
              <a:rPr lang="en-US" altLang="zh-CN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(B &gt; A)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Weakly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kill mutant </a:t>
            </a:r>
            <a:r>
              <a:rPr lang="en-US" altLang="zh-CN" sz="2400" b="0" dirty="0">
                <a:solidFill>
                  <a:schemeClr val="tx1"/>
                </a:solidFill>
                <a:latin typeface="+mj-lt"/>
                <a:ea typeface="宋体" pitchFamily="2" charset="-122"/>
              </a:rPr>
              <a:t>1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but not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strongly?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481013" y="1595438"/>
            <a:ext cx="2357437" cy="126365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</a:t>
            </a:r>
          </a:p>
        </p:txBody>
      </p:sp>
      <p:sp>
        <p:nvSpPr>
          <p:cNvPr id="122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642938"/>
          </a:xfrm>
          <a:noFill/>
        </p:spPr>
        <p:txBody>
          <a:bodyPr/>
          <a:lstStyle/>
          <a:p>
            <a:r>
              <a:rPr lang="en-US" altLang="en-US" dirty="0" smtClean="0"/>
              <a:t>Mutant 1 in the Min( ) example is: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2584" y="5958759"/>
            <a:ext cx="169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A = 5, B = 3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67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build="p"/>
      <p:bldP spid="276485" grpId="0" animBg="1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C863F93-73EE-4BE0-BB20-060030C15AD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776538" y="995363"/>
            <a:ext cx="6264275" cy="4857750"/>
            <a:chOff x="1749" y="627"/>
            <a:chExt cx="3946" cy="3060"/>
          </a:xfrm>
        </p:grpSpPr>
        <p:sp>
          <p:nvSpPr>
            <p:cNvPr id="15416" name="AutoShape 42"/>
            <p:cNvSpPr>
              <a:spLocks noChangeArrowheads="1"/>
            </p:cNvSpPr>
            <p:nvPr/>
          </p:nvSpPr>
          <p:spPr bwMode="auto">
            <a:xfrm flipV="1">
              <a:off x="1749" y="627"/>
              <a:ext cx="3946" cy="3060"/>
            </a:xfrm>
            <a:prstGeom prst="flowChartPunchedCard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b="0">
                <a:latin typeface="Gill Sans MT" panose="020B0502020104020203" pitchFamily="34" charset="0"/>
              </a:endParaRPr>
            </a:p>
          </p:txBody>
        </p:sp>
        <p:sp>
          <p:nvSpPr>
            <p:cNvPr id="279595" name="Text Box 43"/>
            <p:cNvSpPr txBox="1">
              <a:spLocks noChangeArrowheads="1"/>
            </p:cNvSpPr>
            <p:nvPr/>
          </p:nvSpPr>
          <p:spPr bwMode="auto">
            <a:xfrm>
              <a:off x="2009" y="1829"/>
              <a:ext cx="908" cy="4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Automated steps</a:t>
              </a:r>
            </a:p>
          </p:txBody>
        </p:sp>
      </p:grp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Mutation Testing Process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328738" y="1222375"/>
            <a:ext cx="1279525" cy="707886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Input test method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44463" y="1222375"/>
            <a:ext cx="833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Prog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608263" y="1222375"/>
            <a:ext cx="1473200" cy="708025"/>
            <a:chOff x="1643" y="770"/>
            <a:chExt cx="928" cy="446"/>
          </a:xfrm>
        </p:grpSpPr>
        <p:sp>
          <p:nvSpPr>
            <p:cNvPr id="15414" name="Text Box 6"/>
            <p:cNvSpPr txBox="1">
              <a:spLocks noChangeArrowheads="1"/>
            </p:cNvSpPr>
            <p:nvPr/>
          </p:nvSpPr>
          <p:spPr bwMode="auto">
            <a:xfrm>
              <a:off x="1866" y="770"/>
              <a:ext cx="705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Create mutants</a:t>
              </a:r>
            </a:p>
          </p:txBody>
        </p:sp>
        <p:sp>
          <p:nvSpPr>
            <p:cNvPr id="15415" name="Line 26"/>
            <p:cNvSpPr>
              <a:spLocks noChangeShapeType="1"/>
            </p:cNvSpPr>
            <p:nvPr/>
          </p:nvSpPr>
          <p:spPr bwMode="auto">
            <a:xfrm>
              <a:off x="1643" y="1000"/>
              <a:ext cx="2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599363" y="1222375"/>
            <a:ext cx="1358900" cy="730250"/>
            <a:chOff x="4787" y="770"/>
            <a:chExt cx="856" cy="460"/>
          </a:xfrm>
        </p:grpSpPr>
        <p:sp>
          <p:nvSpPr>
            <p:cNvPr id="15412" name="Text Box 9"/>
            <p:cNvSpPr txBox="1">
              <a:spLocks noChangeArrowheads="1"/>
            </p:cNvSpPr>
            <p:nvPr/>
          </p:nvSpPr>
          <p:spPr bwMode="auto">
            <a:xfrm>
              <a:off x="5010" y="770"/>
              <a:ext cx="633" cy="46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T on P</a:t>
              </a:r>
            </a:p>
          </p:txBody>
        </p:sp>
        <p:sp>
          <p:nvSpPr>
            <p:cNvPr id="15413" name="Line 27"/>
            <p:cNvSpPr>
              <a:spLocks noChangeShapeType="1"/>
            </p:cNvSpPr>
            <p:nvPr/>
          </p:nvSpPr>
          <p:spPr bwMode="auto">
            <a:xfrm>
              <a:off x="4787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085013" y="1943100"/>
            <a:ext cx="1873250" cy="1933575"/>
            <a:chOff x="4463" y="1224"/>
            <a:chExt cx="1180" cy="1218"/>
          </a:xfrm>
        </p:grpSpPr>
        <p:sp>
          <p:nvSpPr>
            <p:cNvPr id="15410" name="Text Box 10"/>
            <p:cNvSpPr txBox="1">
              <a:spLocks noChangeArrowheads="1"/>
            </p:cNvSpPr>
            <p:nvPr/>
          </p:nvSpPr>
          <p:spPr bwMode="auto">
            <a:xfrm>
              <a:off x="4463" y="1550"/>
              <a:ext cx="1180" cy="89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mutants: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schema-based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weak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selective</a:t>
              </a:r>
            </a:p>
          </p:txBody>
        </p:sp>
        <p:sp>
          <p:nvSpPr>
            <p:cNvPr id="15411" name="Line 30"/>
            <p:cNvSpPr>
              <a:spLocks noChangeShapeType="1"/>
            </p:cNvSpPr>
            <p:nvPr/>
          </p:nvSpPr>
          <p:spPr bwMode="auto">
            <a:xfrm flipH="1">
              <a:off x="5054" y="1224"/>
              <a:ext cx="231" cy="32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348538" y="3897313"/>
            <a:ext cx="1382712" cy="1423987"/>
            <a:chOff x="4629" y="2455"/>
            <a:chExt cx="871" cy="897"/>
          </a:xfrm>
        </p:grpSpPr>
        <p:sp>
          <p:nvSpPr>
            <p:cNvPr id="15408" name="Text Box 11"/>
            <p:cNvSpPr txBox="1">
              <a:spLocks noChangeArrowheads="1"/>
            </p:cNvSpPr>
            <p:nvPr/>
          </p:nvSpPr>
          <p:spPr bwMode="auto">
            <a:xfrm>
              <a:off x="4629" y="2700"/>
              <a:ext cx="871" cy="65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Eliminate ineffective TCs</a:t>
              </a:r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>
              <a:off x="5069" y="2455"/>
              <a:ext cx="0" cy="24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000750" y="1222375"/>
            <a:ext cx="1598613" cy="708025"/>
            <a:chOff x="3780" y="770"/>
            <a:chExt cx="1007" cy="446"/>
          </a:xfrm>
        </p:grpSpPr>
        <p:sp>
          <p:nvSpPr>
            <p:cNvPr id="15406" name="Text Box 8"/>
            <p:cNvSpPr txBox="1">
              <a:spLocks noChangeArrowheads="1"/>
            </p:cNvSpPr>
            <p:nvPr/>
          </p:nvSpPr>
          <p:spPr bwMode="auto">
            <a:xfrm>
              <a:off x="4002" y="770"/>
              <a:ext cx="785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Generate test cases</a:t>
              </a:r>
            </a:p>
          </p:txBody>
        </p:sp>
        <p:sp>
          <p:nvSpPr>
            <p:cNvPr id="15407" name="Line 28"/>
            <p:cNvSpPr>
              <a:spLocks noChangeShapeType="1"/>
            </p:cNvSpPr>
            <p:nvPr/>
          </p:nvSpPr>
          <p:spPr bwMode="auto">
            <a:xfrm>
              <a:off x="3780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081463" y="1222375"/>
            <a:ext cx="1920875" cy="1035050"/>
            <a:chOff x="2571" y="770"/>
            <a:chExt cx="1210" cy="652"/>
          </a:xfrm>
        </p:grpSpPr>
        <p:sp>
          <p:nvSpPr>
            <p:cNvPr id="15404" name="Line 29"/>
            <p:cNvSpPr>
              <a:spLocks noChangeShapeType="1"/>
            </p:cNvSpPr>
            <p:nvPr/>
          </p:nvSpPr>
          <p:spPr bwMode="auto">
            <a:xfrm>
              <a:off x="2571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405" name="Text Box 7"/>
            <p:cNvSpPr txBox="1">
              <a:spLocks noChangeArrowheads="1"/>
            </p:cNvSpPr>
            <p:nvPr/>
          </p:nvSpPr>
          <p:spPr bwMode="auto">
            <a:xfrm>
              <a:off x="2795" y="770"/>
              <a:ext cx="986" cy="65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equivalence detector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397375" y="3946525"/>
            <a:ext cx="2936875" cy="1714500"/>
            <a:chOff x="2770" y="2486"/>
            <a:chExt cx="1850" cy="1080"/>
          </a:xfrm>
        </p:grpSpPr>
        <p:sp>
          <p:nvSpPr>
            <p:cNvPr id="15400" name="Line 32"/>
            <p:cNvSpPr>
              <a:spLocks noChangeShapeType="1"/>
            </p:cNvSpPr>
            <p:nvPr/>
          </p:nvSpPr>
          <p:spPr bwMode="auto">
            <a:xfrm>
              <a:off x="3815" y="3026"/>
              <a:ext cx="80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15401" name="Group 25"/>
            <p:cNvGrpSpPr>
              <a:grpSpLocks/>
            </p:cNvGrpSpPr>
            <p:nvPr/>
          </p:nvGrpSpPr>
          <p:grpSpPr bwMode="auto">
            <a:xfrm>
              <a:off x="2770" y="2486"/>
              <a:ext cx="1037" cy="1080"/>
              <a:chOff x="3110" y="2486"/>
              <a:chExt cx="1037" cy="1080"/>
            </a:xfrm>
          </p:grpSpPr>
          <p:sp>
            <p:nvSpPr>
              <p:cNvPr id="15402" name="AutoShape 19"/>
              <p:cNvSpPr>
                <a:spLocks noChangeArrowheads="1"/>
              </p:cNvSpPr>
              <p:nvPr/>
            </p:nvSpPr>
            <p:spPr bwMode="auto">
              <a:xfrm>
                <a:off x="3110" y="2486"/>
                <a:ext cx="1037" cy="1080"/>
              </a:xfrm>
              <a:prstGeom prst="diamond">
                <a:avLst/>
              </a:prstGeom>
              <a:solidFill>
                <a:srgbClr val="0000FF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403" name="Text Box 16"/>
              <p:cNvSpPr txBox="1">
                <a:spLocks noChangeArrowheads="1"/>
              </p:cNvSpPr>
              <p:nvPr/>
            </p:nvSpPr>
            <p:spPr bwMode="auto">
              <a:xfrm>
                <a:off x="3212" y="2793"/>
                <a:ext cx="834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Threshold   reached   ?</a:t>
                </a: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57250" y="1703388"/>
            <a:ext cx="468313" cy="3875087"/>
            <a:chOff x="540" y="1073"/>
            <a:chExt cx="295" cy="2441"/>
          </a:xfrm>
        </p:grpSpPr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545" y="1073"/>
              <a:ext cx="0" cy="24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540" y="1073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15377" name="Line 39"/>
          <p:cNvSpPr>
            <a:spLocks noChangeShapeType="1"/>
          </p:cNvSpPr>
          <p:nvPr/>
        </p:nvSpPr>
        <p:spPr bwMode="auto">
          <a:xfrm>
            <a:off x="857250" y="145573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1327150" y="2516188"/>
            <a:ext cx="3049588" cy="2287587"/>
            <a:chOff x="836" y="1585"/>
            <a:chExt cx="1921" cy="1441"/>
          </a:xfrm>
        </p:grpSpPr>
        <p:sp>
          <p:nvSpPr>
            <p:cNvPr id="15395" name="Text Box 12"/>
            <p:cNvSpPr txBox="1">
              <a:spLocks noChangeArrowheads="1"/>
            </p:cNvSpPr>
            <p:nvPr/>
          </p:nvSpPr>
          <p:spPr bwMode="auto">
            <a:xfrm>
              <a:off x="836" y="1585"/>
              <a:ext cx="806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Define threshold</a:t>
              </a:r>
            </a:p>
          </p:txBody>
        </p:sp>
        <p:sp>
          <p:nvSpPr>
            <p:cNvPr id="15396" name="Line 44"/>
            <p:cNvSpPr>
              <a:spLocks noChangeShapeType="1"/>
            </p:cNvSpPr>
            <p:nvPr/>
          </p:nvSpPr>
          <p:spPr bwMode="auto">
            <a:xfrm flipH="1">
              <a:off x="1238" y="3026"/>
              <a:ext cx="15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7" name="Line 45"/>
            <p:cNvSpPr>
              <a:spLocks noChangeShapeType="1"/>
            </p:cNvSpPr>
            <p:nvPr/>
          </p:nvSpPr>
          <p:spPr bwMode="auto">
            <a:xfrm flipV="1">
              <a:off x="1239" y="2040"/>
              <a:ext cx="0" cy="9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5221288" y="1982788"/>
            <a:ext cx="1481137" cy="1958975"/>
            <a:chOff x="3289" y="1249"/>
            <a:chExt cx="933" cy="1234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289" y="1249"/>
              <a:ext cx="933" cy="123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4" name="Text Box 60"/>
            <p:cNvSpPr txBox="1">
              <a:spLocks noChangeArrowheads="1"/>
            </p:cNvSpPr>
            <p:nvPr/>
          </p:nvSpPr>
          <p:spPr bwMode="auto">
            <a:xfrm>
              <a:off x="3325" y="2218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no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390775" y="5218113"/>
            <a:ext cx="3387725" cy="1485900"/>
            <a:chOff x="1506" y="3287"/>
            <a:chExt cx="2134" cy="936"/>
          </a:xfrm>
        </p:grpSpPr>
        <p:grpSp>
          <p:nvGrpSpPr>
            <p:cNvPr id="15386" name="Group 53"/>
            <p:cNvGrpSpPr>
              <a:grpSpLocks/>
            </p:cNvGrpSpPr>
            <p:nvPr/>
          </p:nvGrpSpPr>
          <p:grpSpPr bwMode="auto">
            <a:xfrm>
              <a:off x="1506" y="3287"/>
              <a:ext cx="1785" cy="936"/>
              <a:chOff x="1506" y="3287"/>
              <a:chExt cx="1785" cy="936"/>
            </a:xfrm>
          </p:grpSpPr>
          <p:grpSp>
            <p:nvGrpSpPr>
              <p:cNvPr id="15388" name="Group 23"/>
              <p:cNvGrpSpPr>
                <a:grpSpLocks/>
              </p:cNvGrpSpPr>
              <p:nvPr/>
            </p:nvGrpSpPr>
            <p:grpSpPr bwMode="auto">
              <a:xfrm>
                <a:off x="1506" y="3287"/>
                <a:ext cx="878" cy="936"/>
                <a:chOff x="2520" y="2681"/>
                <a:chExt cx="878" cy="936"/>
              </a:xfrm>
            </p:grpSpPr>
            <p:sp>
              <p:nvSpPr>
                <p:cNvPr id="153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520" y="2681"/>
                  <a:ext cx="878" cy="936"/>
                </a:xfrm>
                <a:prstGeom prst="diamond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539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50" y="2825"/>
                  <a:ext cx="618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P (T) correct ?</a:t>
                  </a:r>
                </a:p>
              </p:txBody>
            </p:sp>
          </p:grpSp>
          <p:sp>
            <p:nvSpPr>
              <p:cNvPr id="15389" name="Line 34"/>
              <p:cNvSpPr>
                <a:spLocks noChangeShapeType="1"/>
              </p:cNvSpPr>
              <p:nvPr/>
            </p:nvSpPr>
            <p:spPr bwMode="auto">
              <a:xfrm>
                <a:off x="2391" y="3755"/>
                <a:ext cx="9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90" name="Line 35"/>
              <p:cNvSpPr>
                <a:spLocks noChangeShapeType="1"/>
              </p:cNvSpPr>
              <p:nvPr/>
            </p:nvSpPr>
            <p:spPr bwMode="auto">
              <a:xfrm flipV="1">
                <a:off x="3291" y="3564"/>
                <a:ext cx="0" cy="1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7" name="Text Box 61"/>
            <p:cNvSpPr txBox="1">
              <a:spLocks noChangeArrowheads="1"/>
            </p:cNvSpPr>
            <p:nvPr/>
          </p:nvSpPr>
          <p:spPr bwMode="auto">
            <a:xfrm>
              <a:off x="3266" y="3593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yes</a:t>
              </a:r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550863" y="5595938"/>
            <a:ext cx="1955800" cy="730250"/>
            <a:chOff x="347" y="3525"/>
            <a:chExt cx="1232" cy="460"/>
          </a:xfrm>
        </p:grpSpPr>
        <p:grpSp>
          <p:nvGrpSpPr>
            <p:cNvPr id="15382" name="Group 54"/>
            <p:cNvGrpSpPr>
              <a:grpSpLocks/>
            </p:cNvGrpSpPr>
            <p:nvPr/>
          </p:nvGrpSpPr>
          <p:grpSpPr bwMode="auto">
            <a:xfrm>
              <a:off x="347" y="3525"/>
              <a:ext cx="1152" cy="460"/>
              <a:chOff x="347" y="3525"/>
              <a:chExt cx="1152" cy="460"/>
            </a:xfrm>
          </p:grpSpPr>
          <p:sp>
            <p:nvSpPr>
              <p:cNvPr id="15384" name="Text Box 13"/>
              <p:cNvSpPr txBox="1">
                <a:spLocks noChangeArrowheads="1"/>
              </p:cNvSpPr>
              <p:nvPr/>
            </p:nvSpPr>
            <p:spPr bwMode="auto">
              <a:xfrm>
                <a:off x="347" y="3525"/>
                <a:ext cx="396" cy="46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Fix P</a:t>
                </a:r>
              </a:p>
            </p:txBody>
          </p:sp>
          <p:sp>
            <p:nvSpPr>
              <p:cNvPr id="15385" name="Line 36"/>
              <p:cNvSpPr>
                <a:spLocks noChangeShapeType="1"/>
              </p:cNvSpPr>
              <p:nvPr/>
            </p:nvSpPr>
            <p:spPr bwMode="auto">
              <a:xfrm>
                <a:off x="750" y="3755"/>
                <a:ext cx="7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3" name="Text Box 62"/>
            <p:cNvSpPr txBox="1">
              <a:spLocks noChangeArrowheads="1"/>
            </p:cNvSpPr>
            <p:nvPr/>
          </p:nvSpPr>
          <p:spPr bwMode="auto">
            <a:xfrm>
              <a:off x="1205" y="353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829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Self-Check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</a:t>
            </a:r>
            <a:r>
              <a:rPr lang="en-US" dirty="0" smtClean="0">
                <a:solidFill>
                  <a:srgbClr val="FFFF00"/>
                </a:solidFill>
              </a:rPr>
              <a:t>strong</a:t>
            </a:r>
            <a:r>
              <a:rPr lang="en-US" dirty="0" smtClean="0"/>
              <a:t> mutation require that </a:t>
            </a:r>
            <a:r>
              <a:rPr lang="en-US" dirty="0" smtClean="0">
                <a:solidFill>
                  <a:srgbClr val="FFFF00"/>
                </a:solidFill>
              </a:rPr>
              <a:t>weak</a:t>
            </a:r>
            <a:r>
              <a:rPr lang="en-US" dirty="0" smtClean="0"/>
              <a:t> mutation does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we call </a:t>
            </a:r>
            <a:r>
              <a:rPr lang="en-US" dirty="0" smtClean="0">
                <a:solidFill>
                  <a:srgbClr val="FFFF00"/>
                </a:solidFill>
              </a:rPr>
              <a:t>infeasible test requirements </a:t>
            </a:r>
            <a:r>
              <a:rPr lang="en-US" dirty="0" smtClean="0"/>
              <a:t>in mutation testing?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mutation operators (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) mimic programmer mistakes, (</a:t>
            </a:r>
            <a:r>
              <a:rPr lang="en-US" dirty="0" smtClean="0">
                <a:solidFill>
                  <a:srgbClr val="FFFF00"/>
                </a:solidFill>
              </a:rPr>
              <a:t>b</a:t>
            </a:r>
            <a:r>
              <a:rPr lang="en-US" dirty="0" smtClean="0"/>
              <a:t>) encourage common test heuristics, (</a:t>
            </a: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) both, or (</a:t>
            </a:r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 smtClean="0"/>
              <a:t>) something else?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mutation testing (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) evaluate tests, (</a:t>
            </a:r>
            <a:r>
              <a:rPr lang="en-US" dirty="0" smtClean="0">
                <a:solidFill>
                  <a:srgbClr val="FFFF00"/>
                </a:solidFill>
              </a:rPr>
              <a:t>b</a:t>
            </a:r>
            <a:r>
              <a:rPr lang="en-US" dirty="0" smtClean="0"/>
              <a:t>) help testers design tests, (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/>
              <a:t>) both, or (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/>
              <a:t>) </a:t>
            </a:r>
            <a:r>
              <a:rPr lang="en-US" dirty="0" smtClean="0"/>
              <a:t>neither?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9537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Self-Check </a:t>
            </a:r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does strong mutation require that weak mutation does not?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 we call infeasible test requirements in mutation testing?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 mutation operators (a) mimic programmer mistakes, (b) encourage common test heuristics, (c) both, or (d) something else?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Does mutation testing (a) evaluate tests, (b) help testers design tests, (</a:t>
            </a:r>
            <a:r>
              <a:rPr lang="en-US" sz="2400" dirty="0"/>
              <a:t>c) both, or (d) </a:t>
            </a:r>
            <a:r>
              <a:rPr lang="en-US" sz="2400" dirty="0" smtClean="0"/>
              <a:t>neither?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  <p:sp>
        <p:nvSpPr>
          <p:cNvPr id="6" name="Rounded Rectangle 5"/>
          <p:cNvSpPr/>
          <p:nvPr/>
        </p:nvSpPr>
        <p:spPr bwMode="auto">
          <a:xfrm>
            <a:off x="3544979" y="1416106"/>
            <a:ext cx="2046618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Propagation</a:t>
            </a:r>
            <a:endParaRPr lang="en-US" sz="2800" b="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44979" y="2677115"/>
            <a:ext cx="2046618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Equivalent</a:t>
            </a:r>
            <a:endParaRPr lang="en-US" sz="2800" b="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544979" y="4352167"/>
            <a:ext cx="2046618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Both</a:t>
            </a:r>
            <a:endParaRPr lang="en-US" sz="2800" b="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544979" y="5872119"/>
            <a:ext cx="2046618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Both</a:t>
            </a:r>
            <a:endParaRPr lang="en-US" sz="2800" b="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38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CA9DD47-65C7-470D-AABE-CA3FEC6138B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Mutation Works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152273"/>
            <a:ext cx="8867775" cy="3385051"/>
          </a:xfrm>
        </p:spPr>
        <p:txBody>
          <a:bodyPr/>
          <a:lstStyle/>
          <a:p>
            <a:r>
              <a:rPr lang="en-US" altLang="en-US" dirty="0" smtClean="0"/>
              <a:t>This is not an absolute !</a:t>
            </a:r>
          </a:p>
          <a:p>
            <a:r>
              <a:rPr lang="en-US" altLang="en-US" dirty="0" smtClean="0"/>
              <a:t>The mutants guide the tester to an effective set of tests</a:t>
            </a:r>
          </a:p>
          <a:p>
            <a:r>
              <a:rPr lang="en-US" altLang="en-US" dirty="0" smtClean="0"/>
              <a:t>A very challenging problem : </a:t>
            </a:r>
          </a:p>
          <a:p>
            <a:pPr lvl="1"/>
            <a:r>
              <a:rPr lang="en-US" altLang="en-US" dirty="0" smtClean="0"/>
              <a:t>Find a </a:t>
            </a:r>
            <a:r>
              <a:rPr lang="en-US" altLang="en-US" dirty="0" smtClean="0">
                <a:solidFill>
                  <a:schemeClr val="tx2"/>
                </a:solidFill>
              </a:rPr>
              <a:t>fault</a:t>
            </a:r>
            <a:r>
              <a:rPr lang="en-US" altLang="en-US" dirty="0" smtClean="0"/>
              <a:t> and a set of </a:t>
            </a:r>
            <a:r>
              <a:rPr lang="en-US" altLang="en-US" dirty="0" smtClean="0">
                <a:solidFill>
                  <a:schemeClr val="tx2"/>
                </a:solidFill>
              </a:rPr>
              <a:t>mutation-adequate tests</a:t>
            </a:r>
            <a:r>
              <a:rPr lang="en-US" altLang="en-US" dirty="0" smtClean="0"/>
              <a:t> that do </a:t>
            </a:r>
            <a:r>
              <a:rPr lang="en-US" altLang="en-US" dirty="0" smtClean="0">
                <a:solidFill>
                  <a:schemeClr val="tx2"/>
                </a:solidFill>
              </a:rPr>
              <a:t>not</a:t>
            </a:r>
            <a:r>
              <a:rPr lang="en-US" altLang="en-US" dirty="0" smtClean="0"/>
              <a:t> find the fault</a:t>
            </a:r>
          </a:p>
          <a:p>
            <a:r>
              <a:rPr lang="en-US" altLang="en-US" dirty="0" smtClean="0"/>
              <a:t>Of course, this depends on the mutation operators … 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60944" y="911972"/>
            <a:ext cx="8446168" cy="20313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Fundamental Premise of Mutation Testing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If the software contains a fault, there will usually be a set of mutants that can only be killed by a test case that also detects that fault</a:t>
            </a:r>
          </a:p>
        </p:txBody>
      </p:sp>
    </p:spTree>
    <p:extLst>
      <p:ext uri="{BB962C8B-B14F-4D97-AF65-F5344CB8AC3E}">
        <p14:creationId xmlns:p14="http://schemas.microsoft.com/office/powerpoint/2010/main" val="1394297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 Jeff Offutt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670B5AE-9EA0-42ED-A02B-DEF4A326C0E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Designing Mutation Operators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3966411"/>
          </a:xfrm>
        </p:spPr>
        <p:txBody>
          <a:bodyPr/>
          <a:lstStyle/>
          <a:p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chemeClr val="tx2"/>
                </a:solidFill>
              </a:rPr>
              <a:t>method level</a:t>
            </a:r>
            <a:r>
              <a:rPr lang="en-US" altLang="en-US" dirty="0" smtClean="0"/>
              <a:t>, mutation operators for different programming languages are similar</a:t>
            </a:r>
          </a:p>
          <a:p>
            <a:r>
              <a:rPr lang="en-US" altLang="en-US" dirty="0" smtClean="0"/>
              <a:t>Mutation operators do one of </a:t>
            </a:r>
            <a:r>
              <a:rPr lang="en-US" altLang="en-US" dirty="0" smtClean="0">
                <a:solidFill>
                  <a:schemeClr val="tx2"/>
                </a:solidFill>
              </a:rPr>
              <a:t>two things 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Mimic typical programmer </a:t>
            </a:r>
            <a:r>
              <a:rPr lang="en-US" altLang="en-US" dirty="0" smtClean="0">
                <a:solidFill>
                  <a:schemeClr val="tx2"/>
                </a:solidFill>
              </a:rPr>
              <a:t>mistakes</a:t>
            </a:r>
            <a:r>
              <a:rPr lang="en-US" altLang="en-US" dirty="0" smtClean="0"/>
              <a:t> ( incorrect variable name )</a:t>
            </a:r>
          </a:p>
          <a:p>
            <a:pPr lvl="1"/>
            <a:r>
              <a:rPr lang="en-US" altLang="en-US" dirty="0" smtClean="0"/>
              <a:t>Encourage common test </a:t>
            </a:r>
            <a:r>
              <a:rPr lang="en-US" altLang="en-US" dirty="0" smtClean="0">
                <a:solidFill>
                  <a:schemeClr val="tx2"/>
                </a:solidFill>
              </a:rPr>
              <a:t>heuristics</a:t>
            </a:r>
            <a:r>
              <a:rPr lang="en-US" altLang="en-US" dirty="0" smtClean="0"/>
              <a:t> ( cause expressions to be 0 )</a:t>
            </a:r>
          </a:p>
          <a:p>
            <a:r>
              <a:rPr lang="en-US" altLang="en-US" dirty="0" smtClean="0"/>
              <a:t>Researchers design lots of operators, then experimentally </a:t>
            </a:r>
            <a:r>
              <a:rPr lang="en-US" altLang="en-US" i="1" dirty="0" smtClean="0">
                <a:solidFill>
                  <a:schemeClr val="tx2"/>
                </a:solidFill>
              </a:rPr>
              <a:t>select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/>
              <a:t>the most useful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Effective mutation operators</a:t>
            </a:r>
            <a:r>
              <a:rPr lang="en-US" altLang="en-US" dirty="0" smtClean="0"/>
              <a:t> yield mutants that are hard to kill, but not impossible</a:t>
            </a:r>
          </a:p>
          <a:p>
            <a:pPr lvl="1"/>
            <a:r>
              <a:rPr lang="en-US" altLang="en-US" dirty="0" smtClean="0"/>
              <a:t>Tests that kill mutants from effective operators will also kill most other mutants</a:t>
            </a:r>
          </a:p>
        </p:txBody>
      </p:sp>
    </p:spTree>
    <p:extLst>
      <p:ext uri="{BB962C8B-B14F-4D97-AF65-F5344CB8AC3E}">
        <p14:creationId xmlns:p14="http://schemas.microsoft.com/office/powerpoint/2010/main" val="702696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" y="96838"/>
            <a:ext cx="8247312" cy="771525"/>
          </a:xfrm>
        </p:spPr>
        <p:txBody>
          <a:bodyPr/>
          <a:lstStyle/>
          <a:p>
            <a:pPr algn="l"/>
            <a:r>
              <a:rPr lang="en-US" altLang="en-US" dirty="0"/>
              <a:t>Mutation Operators for </a:t>
            </a:r>
            <a:r>
              <a:rPr lang="en-US" altLang="en-US" dirty="0" err="1" smtClean="0"/>
              <a:t>muJava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ABS</a:t>
            </a:r>
            <a:r>
              <a:rPr lang="en-US" altLang="zh-CN" dirty="0">
                <a:ea typeface="宋体" pitchFamily="2" charset="-122"/>
              </a:rPr>
              <a:t> –– Absolute Value </a:t>
            </a:r>
            <a:r>
              <a:rPr lang="en-US" altLang="zh-CN" dirty="0" smtClean="0">
                <a:ea typeface="宋体" pitchFamily="2" charset="-122"/>
              </a:rPr>
              <a:t>Insertion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AOR</a:t>
            </a:r>
            <a:r>
              <a:rPr lang="en-US" altLang="zh-CN" dirty="0">
                <a:ea typeface="宋体" pitchFamily="2" charset="-122"/>
              </a:rPr>
              <a:t> –– Arithmetic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ROR</a:t>
            </a:r>
            <a:r>
              <a:rPr lang="en-US" altLang="zh-CN" dirty="0">
                <a:ea typeface="宋体" pitchFamily="2" charset="-122"/>
              </a:rPr>
              <a:t> –– </a:t>
            </a:r>
            <a:r>
              <a:rPr lang="en-US" altLang="en-US" dirty="0"/>
              <a:t>Relational Operator </a:t>
            </a:r>
            <a:r>
              <a:rPr lang="en-US" alt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COR</a:t>
            </a:r>
            <a:r>
              <a:rPr lang="en-US" altLang="zh-CN" dirty="0">
                <a:ea typeface="宋体" pitchFamily="2" charset="-122"/>
              </a:rPr>
              <a:t> –– Conditional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SOR </a:t>
            </a:r>
            <a:r>
              <a:rPr lang="en-US" altLang="zh-CN" dirty="0">
                <a:ea typeface="宋体" pitchFamily="2" charset="-122"/>
              </a:rPr>
              <a:t>–– Shift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LOR</a:t>
            </a:r>
            <a:r>
              <a:rPr lang="en-US" altLang="zh-CN" dirty="0">
                <a:ea typeface="宋体" pitchFamily="2" charset="-122"/>
              </a:rPr>
              <a:t> –– </a:t>
            </a:r>
            <a:r>
              <a:rPr lang="en-US" altLang="en-US" dirty="0"/>
              <a:t>Logical Operator </a:t>
            </a:r>
            <a:r>
              <a:rPr lang="en-US" alt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ASR</a:t>
            </a:r>
            <a:r>
              <a:rPr lang="en-US" altLang="zh-CN" dirty="0">
                <a:ea typeface="宋体" pitchFamily="2" charset="-122"/>
              </a:rPr>
              <a:t> –– Assignment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UOI</a:t>
            </a:r>
            <a:r>
              <a:rPr lang="en-US" altLang="zh-CN" dirty="0">
                <a:ea typeface="宋体" pitchFamily="2" charset="-122"/>
              </a:rPr>
              <a:t> –– Unary Operator </a:t>
            </a:r>
            <a:r>
              <a:rPr lang="en-US" altLang="zh-CN" dirty="0" smtClean="0">
                <a:ea typeface="宋体" pitchFamily="2" charset="-122"/>
              </a:rPr>
              <a:t>Insertion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UOD</a:t>
            </a:r>
            <a:r>
              <a:rPr lang="en-US" altLang="zh-CN" dirty="0">
                <a:ea typeface="宋体" pitchFamily="2" charset="-122"/>
              </a:rPr>
              <a:t> –– Unary Operator </a:t>
            </a:r>
            <a:r>
              <a:rPr lang="en-US" altLang="zh-CN" dirty="0" smtClean="0">
                <a:ea typeface="宋体" pitchFamily="2" charset="-122"/>
              </a:rPr>
              <a:t>Deletion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SVR</a:t>
            </a:r>
            <a:r>
              <a:rPr lang="en-US" altLang="zh-CN" dirty="0">
                <a:ea typeface="宋体" pitchFamily="2" charset="-122"/>
              </a:rPr>
              <a:t> –– Scalar Variable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BSR</a:t>
            </a:r>
            <a:r>
              <a:rPr lang="en-US" altLang="zh-CN" dirty="0">
                <a:ea typeface="宋体" pitchFamily="2" charset="-122"/>
              </a:rPr>
              <a:t> –– Bomb Statement Replacement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084A8-7C81-403E-A485-F8CC0748AFA1}" type="slidenum">
              <a:rPr lang="zh-CN" altLang="en-US" smtClean="0"/>
              <a:pPr>
                <a:defRPr/>
              </a:pPr>
              <a:t>36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8177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Defenders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Defenders is a mutation “game” designed and built by Gordon Fraser and José Miguel Rojas at the University of Sheffield</a:t>
            </a:r>
          </a:p>
          <a:p>
            <a:r>
              <a:rPr lang="en-US" dirty="0" smtClean="0"/>
              <a:t>Two players start with a Java class under test</a:t>
            </a:r>
          </a:p>
          <a:p>
            <a:pPr lvl="1"/>
            <a:r>
              <a:rPr lang="en-US" dirty="0" smtClean="0"/>
              <a:t>Attacker creates a mutant of the class</a:t>
            </a:r>
          </a:p>
          <a:p>
            <a:pPr lvl="1"/>
            <a:r>
              <a:rPr lang="en-US" dirty="0" smtClean="0"/>
              <a:t>Defender creates tests to try to kill the mutant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37</a:t>
            </a:fld>
            <a:endParaRPr lang="en-US" altLang="zh-CN"/>
          </a:p>
        </p:txBody>
      </p:sp>
      <p:sp>
        <p:nvSpPr>
          <p:cNvPr id="7" name="Rounded Rectangle 6"/>
          <p:cNvSpPr/>
          <p:nvPr/>
        </p:nvSpPr>
        <p:spPr bwMode="auto">
          <a:xfrm>
            <a:off x="1167085" y="4590114"/>
            <a:ext cx="6821904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Gill Sans MT" panose="020B0502020104020203" pitchFamily="34" charset="0"/>
                <a:hlinkClick r:id="rId2"/>
              </a:rPr>
              <a:t>http://code-defenders.dcs.shef.ac.uk/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78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Defenders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290" y="1371601"/>
            <a:ext cx="9127373" cy="4572000"/>
          </a:xfrm>
        </p:spPr>
        <p:txBody>
          <a:bodyPr/>
          <a:lstStyle/>
          <a:p>
            <a:r>
              <a:rPr lang="en-US" dirty="0" smtClean="0"/>
              <a:t>Find a </a:t>
            </a:r>
            <a:r>
              <a:rPr lang="en-US" dirty="0" smtClean="0">
                <a:solidFill>
                  <a:schemeClr val="tx2"/>
                </a:solidFill>
              </a:rPr>
              <a:t>partner</a:t>
            </a:r>
            <a:r>
              <a:rPr lang="en-US" dirty="0" smtClean="0"/>
              <a:t> (2-player game)</a:t>
            </a:r>
          </a:p>
          <a:p>
            <a:r>
              <a:rPr lang="en-US" dirty="0" smtClean="0"/>
              <a:t>Each needs to </a:t>
            </a:r>
            <a:r>
              <a:rPr lang="en-US" dirty="0" smtClean="0">
                <a:solidFill>
                  <a:schemeClr val="tx2"/>
                </a:solidFill>
              </a:rPr>
              <a:t>create an account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Attacker</a:t>
            </a:r>
            <a:r>
              <a:rPr lang="en-US" dirty="0" smtClean="0"/>
              <a:t> creates a game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cal.java</a:t>
            </a:r>
          </a:p>
          <a:p>
            <a:pPr lvl="1"/>
            <a:r>
              <a:rPr lang="en-US" dirty="0" smtClean="0"/>
              <a:t>Level </a:t>
            </a:r>
            <a:r>
              <a:rPr lang="en-US" dirty="0" smtClean="0">
                <a:solidFill>
                  <a:schemeClr val="tx2"/>
                </a:solidFill>
              </a:rPr>
              <a:t>easy</a:t>
            </a:r>
            <a:r>
              <a:rPr lang="en-US" dirty="0" smtClean="0"/>
              <a:t> (hard is default)</a:t>
            </a:r>
          </a:p>
          <a:p>
            <a:pPr lvl="1"/>
            <a:r>
              <a:rPr lang="en-US" dirty="0" smtClean="0"/>
              <a:t>Remember your </a:t>
            </a:r>
            <a:r>
              <a:rPr lang="en-US" dirty="0" smtClean="0">
                <a:solidFill>
                  <a:schemeClr val="tx2"/>
                </a:solidFill>
              </a:rPr>
              <a:t>game number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Defender</a:t>
            </a:r>
            <a:r>
              <a:rPr lang="en-US" dirty="0" smtClean="0"/>
              <a:t> joins your game</a:t>
            </a:r>
          </a:p>
          <a:p>
            <a:pPr lvl="1"/>
            <a:r>
              <a:rPr lang="en-US" dirty="0" smtClean="0"/>
              <a:t>Class under test is on the left, tests are on the right</a:t>
            </a:r>
          </a:p>
          <a:p>
            <a:r>
              <a:rPr lang="en-US" dirty="0" smtClean="0"/>
              <a:t>Attacker creates </a:t>
            </a:r>
            <a:r>
              <a:rPr lang="en-US" dirty="0" smtClean="0">
                <a:solidFill>
                  <a:schemeClr val="tx2"/>
                </a:solidFill>
              </a:rPr>
              <a:t>mutants</a:t>
            </a:r>
            <a:r>
              <a:rPr lang="en-US" dirty="0" smtClean="0"/>
              <a:t>—defender designs </a:t>
            </a:r>
            <a:r>
              <a:rPr lang="en-US" dirty="0" smtClean="0">
                <a:solidFill>
                  <a:schemeClr val="tx2"/>
                </a:solidFill>
              </a:rPr>
              <a:t>tests</a:t>
            </a:r>
            <a:r>
              <a:rPr lang="en-US" dirty="0" smtClean="0"/>
              <a:t> to kill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38</a:t>
            </a:fld>
            <a:endParaRPr lang="en-US" altLang="zh-CN"/>
          </a:p>
        </p:txBody>
      </p:sp>
      <p:sp>
        <p:nvSpPr>
          <p:cNvPr id="7" name="Rounded Rectangle 6"/>
          <p:cNvSpPr/>
          <p:nvPr/>
        </p:nvSpPr>
        <p:spPr bwMode="auto">
          <a:xfrm>
            <a:off x="1167085" y="809346"/>
            <a:ext cx="6821904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Gill Sans MT" panose="020B0502020104020203" pitchFamily="34" charset="0"/>
                <a:hlinkClick r:id="rId2"/>
              </a:rPr>
              <a:t>http://code-defenders.dcs.shef.ac.uk/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5464" y="6083935"/>
            <a:ext cx="7645442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  <a:hlinkClick r:id="rId3"/>
              </a:rPr>
              <a:t>http</a:t>
            </a:r>
            <a:r>
              <a:rPr lang="en-US" sz="2800" b="0" dirty="0">
                <a:latin typeface="Gill Sans MT" panose="020B0502020104020203" pitchFamily="34" charset="0"/>
                <a:hlinkClick r:id="rId3"/>
              </a:rPr>
              <a:t>://code-defenders.dcs.shef.ac.uk/survey.html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464" y="5647695"/>
            <a:ext cx="5625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authors asked us to complete a survey: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55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39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3526" y="1799828"/>
            <a:ext cx="6739506" cy="34459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Coverage criteria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analysis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for source code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en-US" kern="0" dirty="0" smtClean="0">
                <a:solidFill>
                  <a:srgbClr val="000000"/>
                </a:solidFill>
              </a:rPr>
              <a:t>Mutation </a:t>
            </a:r>
            <a:r>
              <a:rPr lang="en-US" kern="0" dirty="0">
                <a:solidFill>
                  <a:srgbClr val="000000"/>
                </a:solidFill>
              </a:rPr>
              <a:t>for input </a:t>
            </a:r>
            <a:r>
              <a:rPr lang="en-US" kern="0" dirty="0" smtClean="0">
                <a:solidFill>
                  <a:srgbClr val="000000"/>
                </a:solidFill>
              </a:rPr>
              <a:t>space grammars</a:t>
            </a:r>
            <a:endParaRPr lang="en-US" kern="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kern="0" dirty="0" smtClean="0">
                <a:solidFill>
                  <a:srgbClr val="000000"/>
                </a:solidFill>
              </a:rPr>
              <a:t>Open </a:t>
            </a:r>
            <a:r>
              <a:rPr lang="en-US" kern="0" dirty="0">
                <a:solidFill>
                  <a:srgbClr val="000000"/>
                </a:solidFill>
              </a:rPr>
              <a:t>research </a:t>
            </a:r>
            <a:r>
              <a:rPr lang="en-US" kern="0" dirty="0" smtClean="0">
                <a:solidFill>
                  <a:srgbClr val="000000"/>
                </a:solidFill>
              </a:rPr>
              <a:t>problems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8355" y="4065829"/>
            <a:ext cx="6058888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1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Background?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96565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How long have you been in graduate school?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399" y="2540000"/>
            <a:ext cx="7158789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Do you have a research advisor?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828800" y="5181599"/>
            <a:ext cx="5450305" cy="60420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Have you published yet?</a:t>
            </a:r>
            <a:endParaRPr kumimoji="0" lang="en-US" sz="3200" u="none" strike="noStrike" cap="none" normalizeH="0" baseline="0" dirty="0" smtClean="0">
              <a:ln>
                <a:noFill/>
              </a:ln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75051" y="3860800"/>
            <a:ext cx="588880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Do you have a research topic?</a:t>
            </a:r>
            <a:endParaRPr 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0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530BF-298D-4F17-AC17-4F17D1E63776}" type="slidenum">
              <a:rPr lang="zh-CN" altLang="en-US" smtClean="0"/>
              <a:pPr>
                <a:defRPr/>
              </a:pPr>
              <a:t>40</a:t>
            </a:fld>
            <a:endParaRPr lang="en-US" altLang="zh-CN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Input Space Grammars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228850"/>
            <a:ext cx="8867775" cy="4240213"/>
          </a:xfrm>
        </p:spPr>
        <p:txBody>
          <a:bodyPr/>
          <a:lstStyle/>
          <a:p>
            <a:r>
              <a:rPr lang="en-US" altLang="en-US" sz="2800" dirty="0" smtClean="0"/>
              <a:t>The input space can be </a:t>
            </a:r>
            <a:r>
              <a:rPr lang="en-US" altLang="en-US" sz="2800" dirty="0" smtClean="0">
                <a:solidFill>
                  <a:schemeClr val="tx2"/>
                </a:solidFill>
              </a:rPr>
              <a:t>described </a:t>
            </a:r>
            <a:r>
              <a:rPr lang="en-US" altLang="en-US" dirty="0" smtClean="0"/>
              <a:t>in many ways</a:t>
            </a:r>
          </a:p>
          <a:p>
            <a:pPr lvl="1"/>
            <a:r>
              <a:rPr lang="en-US" altLang="en-US" sz="2400" dirty="0" smtClean="0"/>
              <a:t>User manuals</a:t>
            </a:r>
          </a:p>
          <a:p>
            <a:pPr lvl="1"/>
            <a:r>
              <a:rPr lang="en-US" altLang="en-US" sz="2400" dirty="0" smtClean="0"/>
              <a:t>Unix man pages</a:t>
            </a:r>
          </a:p>
          <a:p>
            <a:pPr lvl="1"/>
            <a:r>
              <a:rPr lang="en-US" altLang="en-US" sz="2400" dirty="0" smtClean="0"/>
              <a:t>Method signature or method preconditions</a:t>
            </a:r>
          </a:p>
          <a:p>
            <a:pPr lvl="1"/>
            <a:r>
              <a:rPr lang="en-US" altLang="en-US" sz="2400" dirty="0" smtClean="0"/>
              <a:t>A language</a:t>
            </a:r>
          </a:p>
          <a:p>
            <a:r>
              <a:rPr lang="en-US" altLang="en-US" sz="2800" dirty="0" smtClean="0"/>
              <a:t>Most input spaces can be described as </a:t>
            </a:r>
            <a:r>
              <a:rPr lang="en-US" altLang="en-US" sz="2800" dirty="0" smtClean="0">
                <a:solidFill>
                  <a:schemeClr val="tx2"/>
                </a:solidFill>
              </a:rPr>
              <a:t>grammars</a:t>
            </a:r>
          </a:p>
          <a:p>
            <a:r>
              <a:rPr lang="en-US" altLang="en-US" sz="2800" dirty="0" smtClean="0"/>
              <a:t>Grammars are usually not provided, but </a:t>
            </a:r>
            <a:r>
              <a:rPr lang="en-US" altLang="en-US" sz="2800" dirty="0" smtClean="0">
                <a:solidFill>
                  <a:schemeClr val="tx2"/>
                </a:solidFill>
              </a:rPr>
              <a:t>creating them</a:t>
            </a:r>
            <a:r>
              <a:rPr lang="en-US" altLang="en-US" sz="2800" dirty="0" smtClean="0"/>
              <a:t> is a valuable service by the tester</a:t>
            </a:r>
          </a:p>
          <a:p>
            <a:pPr lvl="1"/>
            <a:r>
              <a:rPr lang="en-US" altLang="en-US" sz="2400" dirty="0" smtClean="0"/>
              <a:t>Errors will often be found simply by creating the grammar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531813" y="1087438"/>
            <a:ext cx="8078787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Input Space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 set of allowable inputs to software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3210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  <p:bldP spid="30106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F2E81-152A-4190-BAF8-04E4CB33CB98}" type="slidenum">
              <a:rPr lang="zh-CN" altLang="en-US" smtClean="0"/>
              <a:pPr>
                <a:defRPr/>
              </a:pPr>
              <a:t>41</a:t>
            </a:fld>
            <a:endParaRPr lang="en-US" altLang="zh-CN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262849"/>
            <a:ext cx="8867775" cy="2673218"/>
          </a:xfrm>
        </p:spPr>
        <p:txBody>
          <a:bodyPr/>
          <a:lstStyle/>
          <a:p>
            <a:r>
              <a:rPr lang="en-US" altLang="en-US" dirty="0"/>
              <a:t>Software should </a:t>
            </a:r>
            <a:r>
              <a:rPr lang="en-US" altLang="en-US" dirty="0">
                <a:solidFill>
                  <a:schemeClr val="tx2"/>
                </a:solidFill>
              </a:rPr>
              <a:t>reject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chemeClr val="tx2"/>
                </a:solidFill>
              </a:rPr>
              <a:t>handle</a:t>
            </a:r>
            <a:r>
              <a:rPr lang="en-US" altLang="en-US" dirty="0"/>
              <a:t> invalid data</a:t>
            </a:r>
          </a:p>
          <a:p>
            <a:r>
              <a:rPr lang="en-US" altLang="en-US" dirty="0"/>
              <a:t>Programs often do this </a:t>
            </a:r>
            <a:r>
              <a:rPr lang="en-US" altLang="en-US" dirty="0" smtClean="0">
                <a:solidFill>
                  <a:schemeClr val="tx2"/>
                </a:solidFill>
              </a:rPr>
              <a:t>incorrectly</a:t>
            </a:r>
          </a:p>
          <a:p>
            <a:r>
              <a:rPr lang="en-US" altLang="en-US" dirty="0"/>
              <a:t>Some programs </a:t>
            </a:r>
            <a:r>
              <a:rPr lang="en-US" altLang="en-US" dirty="0" smtClean="0">
                <a:solidFill>
                  <a:schemeClr val="tx2"/>
                </a:solidFill>
              </a:rPr>
              <a:t>assume</a:t>
            </a:r>
            <a:r>
              <a:rPr lang="en-US" altLang="en-US" dirty="0" smtClean="0"/>
              <a:t> </a:t>
            </a:r>
            <a:r>
              <a:rPr lang="en-US" altLang="en-US" dirty="0"/>
              <a:t>all input data is correct</a:t>
            </a:r>
          </a:p>
          <a:p>
            <a:r>
              <a:rPr lang="en-US" altLang="en-US" dirty="0"/>
              <a:t>Even if it works </a:t>
            </a:r>
            <a:r>
              <a:rPr lang="en-US" altLang="en-US" dirty="0">
                <a:solidFill>
                  <a:schemeClr val="tx2"/>
                </a:solidFill>
              </a:rPr>
              <a:t>today</a:t>
            </a:r>
            <a:r>
              <a:rPr lang="en-US" altLang="en-US" dirty="0"/>
              <a:t> … </a:t>
            </a:r>
            <a:r>
              <a:rPr lang="en-US" altLang="en-US" dirty="0" smtClean="0"/>
              <a:t>software may be changed or reused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834766"/>
            <a:ext cx="8872538" cy="1428083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975482"/>
            <a:ext cx="7323826" cy="954107"/>
          </a:xfrm>
          <a:prstGeom prst="rect">
            <a:avLst/>
          </a:prstGeom>
          <a:solidFill>
            <a:srgbClr val="0066FF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Input validation finds out what the software does when it receives invalid data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60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uiExpand="1" build="p"/>
      <p:bldP spid="306180" grpId="0" animBg="1"/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029045" cy="829594"/>
          </a:xfrm>
        </p:spPr>
        <p:txBody>
          <a:bodyPr/>
          <a:lstStyle/>
          <a:p>
            <a:r>
              <a:rPr lang="en-US" altLang="en-US" dirty="0" smtClean="0"/>
              <a:t>Representing Input Domains</a:t>
            </a:r>
          </a:p>
        </p:txBody>
      </p:sp>
      <p:sp>
        <p:nvSpPr>
          <p:cNvPr id="2458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63AA1-AD93-4A08-8C7B-CADB018CC454}" type="slidenum">
              <a:rPr lang="zh-CN" altLang="en-US" smtClean="0"/>
              <a:pPr>
                <a:defRPr/>
              </a:pPr>
              <a:t>42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057400" cy="707886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anose="020B0502020104020203" pitchFamily="34" charset="0"/>
              </a:rPr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667000"/>
            <a:ext cx="2590800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anose="020B0502020104020203" pitchFamily="34" charset="0"/>
              </a:rPr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2971800" cy="707886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anose="020B0502020104020203" pitchFamily="34" charset="0"/>
              </a:rPr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domain)</a:t>
            </a:r>
          </a:p>
        </p:txBody>
      </p:sp>
    </p:spTree>
    <p:extLst>
      <p:ext uri="{BB962C8B-B14F-4D97-AF65-F5344CB8AC3E}">
        <p14:creationId xmlns:p14="http://schemas.microsoft.com/office/powerpoint/2010/main" val="4183136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7995179" cy="817562"/>
          </a:xfrm>
        </p:spPr>
        <p:txBody>
          <a:bodyPr/>
          <a:lstStyle/>
          <a:p>
            <a:r>
              <a:rPr lang="en-US" altLang="en-US" dirty="0" smtClean="0"/>
              <a:t>Example Input Domains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Goal domains are often </a:t>
            </a:r>
            <a:r>
              <a:rPr lang="en-US" altLang="en-US" sz="2800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Goal</a:t>
            </a:r>
            <a:r>
              <a:rPr lang="en-US" altLang="en-US" sz="2800" dirty="0" smtClean="0"/>
              <a:t> domain for </a:t>
            </a:r>
            <a:r>
              <a:rPr lang="en-US" altLang="en-US" sz="2800" dirty="0" smtClean="0">
                <a:solidFill>
                  <a:schemeClr val="tx2"/>
                </a:solidFill>
              </a:rPr>
              <a:t>credit cards</a:t>
            </a:r>
            <a:r>
              <a:rPr lang="en-US" altLang="en-US" sz="2800" baseline="30000" dirty="0" smtClean="0"/>
              <a:t>†</a:t>
            </a:r>
          </a:p>
          <a:p>
            <a:pPr lvl="1"/>
            <a:r>
              <a:rPr lang="en-US" altLang="en-US" sz="2400" dirty="0" smtClean="0"/>
              <a:t>First digit is the Major Industry Identifier</a:t>
            </a:r>
          </a:p>
          <a:p>
            <a:pPr lvl="1"/>
            <a:r>
              <a:rPr lang="en-US" altLang="en-US" sz="2400" dirty="0" smtClean="0"/>
              <a:t>First 6 digits and length specify the issuer</a:t>
            </a:r>
          </a:p>
          <a:p>
            <a:pPr lvl="1"/>
            <a:r>
              <a:rPr lang="en-US" altLang="en-US" sz="2400" dirty="0" smtClean="0"/>
              <a:t>Final digit is a “check digit”</a:t>
            </a:r>
          </a:p>
          <a:p>
            <a:pPr lvl="1"/>
            <a:r>
              <a:rPr lang="en-US" altLang="en-US" sz="2400" dirty="0" smtClean="0"/>
              <a:t>Other digits identify a specific account</a:t>
            </a:r>
          </a:p>
          <a:p>
            <a:r>
              <a:rPr lang="en-US" altLang="en-US" sz="2800" dirty="0" smtClean="0"/>
              <a:t>Common </a:t>
            </a:r>
            <a:r>
              <a:rPr lang="en-US" altLang="en-US" sz="2800" dirty="0" smtClean="0">
                <a:solidFill>
                  <a:schemeClr val="tx2"/>
                </a:solidFill>
              </a:rPr>
              <a:t>specified</a:t>
            </a:r>
            <a:r>
              <a:rPr lang="en-US" altLang="en-US" sz="2800" dirty="0" smtClean="0"/>
              <a:t> domain</a:t>
            </a:r>
          </a:p>
          <a:p>
            <a:pPr lvl="1"/>
            <a:r>
              <a:rPr lang="en-US" altLang="en-US" sz="2400" dirty="0" smtClean="0"/>
              <a:t>First digit is in { 3, 4, 5, 6 } (travel and banking)</a:t>
            </a:r>
          </a:p>
          <a:p>
            <a:pPr lvl="1"/>
            <a:r>
              <a:rPr lang="en-US" altLang="en-US" sz="2400" dirty="0" smtClean="0"/>
              <a:t>Length is between 13 and 16</a:t>
            </a:r>
          </a:p>
          <a:p>
            <a:r>
              <a:rPr lang="en-US" altLang="en-US" sz="2800" dirty="0" smtClean="0"/>
              <a:t>Common </a:t>
            </a:r>
            <a:r>
              <a:rPr lang="en-US" altLang="en-US" sz="2800" dirty="0" smtClean="0">
                <a:solidFill>
                  <a:schemeClr val="tx2"/>
                </a:solidFill>
              </a:rPr>
              <a:t>implemented</a:t>
            </a:r>
            <a:r>
              <a:rPr lang="en-US" altLang="en-US" sz="2800" dirty="0" smtClean="0"/>
              <a:t> domain</a:t>
            </a:r>
          </a:p>
          <a:p>
            <a:pPr lvl="1"/>
            <a:r>
              <a:rPr lang="en-US" altLang="en-US" sz="2400" dirty="0" smtClean="0"/>
              <a:t>All digits are numeric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6E085-3BDA-43E4-A5B4-F30F7B1A85EB}" type="slidenum">
              <a:rPr lang="zh-CN" altLang="en-US" smtClean="0"/>
              <a:pPr>
                <a:defRPr/>
              </a:pPr>
              <a:t>43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763588" y="6011776"/>
            <a:ext cx="7616825" cy="4000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baseline="30000" dirty="0">
                <a:solidFill>
                  <a:srgbClr val="000000"/>
                </a:solidFill>
                <a:latin typeface="Gill Sans MT" panose="020B0502020104020203" pitchFamily="34" charset="0"/>
              </a:rPr>
              <a:t>† </a:t>
            </a:r>
            <a:r>
              <a:rPr 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More details are on : http://www.merriampark.com/anatomycc.htm</a:t>
            </a:r>
          </a:p>
        </p:txBody>
      </p:sp>
    </p:spTree>
    <p:extLst>
      <p:ext uri="{BB962C8B-B14F-4D97-AF65-F5344CB8AC3E}">
        <p14:creationId xmlns:p14="http://schemas.microsoft.com/office/powerpoint/2010/main" val="2998120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2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8020579" cy="817562"/>
          </a:xfrm>
        </p:spPr>
        <p:txBody>
          <a:bodyPr/>
          <a:lstStyle/>
          <a:p>
            <a:r>
              <a:rPr lang="en-US" altLang="en-US" dirty="0" smtClean="0"/>
              <a:t>Representing Input Domains</a:t>
            </a:r>
          </a:p>
        </p:txBody>
      </p:sp>
      <p:sp>
        <p:nvSpPr>
          <p:cNvPr id="26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26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C1735-2069-4085-B244-AE2F1835BC34}" type="slidenum">
              <a:rPr lang="zh-CN" altLang="en-US" smtClean="0"/>
              <a:pPr>
                <a:defRPr/>
              </a:pPr>
              <a:t>44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1219200"/>
            <a:ext cx="1752600" cy="400110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2286000" cy="400110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562600"/>
            <a:ext cx="2819400" cy="400110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domain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8604" y="3810000"/>
            <a:ext cx="8680784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This region is a rich source of software errors …</a:t>
            </a:r>
          </a:p>
        </p:txBody>
      </p:sp>
    </p:spTree>
    <p:extLst>
      <p:ext uri="{BB962C8B-B14F-4D97-AF65-F5344CB8AC3E}">
        <p14:creationId xmlns:p14="http://schemas.microsoft.com/office/powerpoint/2010/main" val="2202936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0488" y="96839"/>
            <a:ext cx="7978245" cy="829593"/>
          </a:xfrm>
        </p:spPr>
        <p:txBody>
          <a:bodyPr/>
          <a:lstStyle/>
          <a:p>
            <a:r>
              <a:rPr lang="en-US" altLang="en-US" sz="3200" dirty="0" smtClean="0"/>
              <a:t>Designing Tests From </a:t>
            </a:r>
            <a:r>
              <a:rPr lang="en-US" altLang="en-US" sz="3200" dirty="0"/>
              <a:t>Grammars 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sz="2800" dirty="0" smtClean="0"/>
              <a:t>This form of testing allows us to focus on </a:t>
            </a:r>
            <a:r>
              <a:rPr lang="en-US" sz="2800" dirty="0" smtClean="0">
                <a:solidFill>
                  <a:schemeClr val="tx2"/>
                </a:solidFill>
              </a:rPr>
              <a:t>interactions</a:t>
            </a:r>
            <a:r>
              <a:rPr lang="en-US" sz="2800" dirty="0" smtClean="0"/>
              <a:t> among the components</a:t>
            </a:r>
          </a:p>
          <a:p>
            <a:pPr marL="1009650" lvl="1" indent="-609600">
              <a:defRPr/>
            </a:pPr>
            <a:r>
              <a:rPr lang="en-US" dirty="0" smtClean="0"/>
              <a:t>Originally applied to Web services, which depend on XML</a:t>
            </a:r>
          </a:p>
          <a:p>
            <a:pPr marL="609600" indent="-609600">
              <a:defRPr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formal model</a:t>
            </a:r>
            <a:r>
              <a:rPr lang="en-US" sz="2800" dirty="0" smtClean="0"/>
              <a:t> of the grammar was used</a:t>
            </a:r>
          </a:p>
          <a:p>
            <a:pPr marL="1009650" lvl="1" indent="-609600">
              <a:defRPr/>
            </a:pPr>
            <a:r>
              <a:rPr lang="en-US" dirty="0" smtClean="0"/>
              <a:t>BNF</a:t>
            </a:r>
          </a:p>
          <a:p>
            <a:pPr marL="1009650" lvl="1" indent="-609600">
              <a:defRPr/>
            </a:pPr>
            <a:r>
              <a:rPr lang="en-US" sz="2400" dirty="0" smtClean="0"/>
              <a:t>XML / XML Schemas</a:t>
            </a:r>
          </a:p>
          <a:p>
            <a:pPr marL="609600" indent="-609600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Valid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2"/>
                </a:solidFill>
              </a:rPr>
              <a:t>invalid</a:t>
            </a:r>
            <a:r>
              <a:rPr lang="en-US" sz="2800" dirty="0" smtClean="0"/>
              <a:t> tests can be created</a:t>
            </a:r>
          </a:p>
          <a:p>
            <a:pPr marL="609600" indent="-609600">
              <a:defRPr/>
            </a:pPr>
            <a:r>
              <a:rPr lang="en-US" sz="2800" dirty="0" smtClean="0"/>
              <a:t>The grammar is </a:t>
            </a:r>
            <a:r>
              <a:rPr lang="en-US" sz="2800" dirty="0" smtClean="0">
                <a:solidFill>
                  <a:schemeClr val="tx2"/>
                </a:solidFill>
              </a:rPr>
              <a:t>mutated</a:t>
            </a:r>
          </a:p>
          <a:p>
            <a:pPr marL="609600" indent="-609600">
              <a:defRPr/>
            </a:pPr>
            <a:r>
              <a:rPr lang="en-US" sz="2800" dirty="0" smtClean="0"/>
              <a:t>The mutated grammar is used to generate </a:t>
            </a:r>
            <a:r>
              <a:rPr lang="en-US" sz="2800" dirty="0" smtClean="0">
                <a:solidFill>
                  <a:schemeClr val="tx2"/>
                </a:solidFill>
              </a:rPr>
              <a:t>inputs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BB92B-B178-4BA9-A27D-729C2D3289CE}" type="slidenum">
              <a:rPr lang="zh-CN" altLang="en-US" smtClean="0"/>
              <a:pPr>
                <a:defRPr/>
              </a:pPr>
              <a:t>45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0596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D25ED-B86F-4101-8CAD-8CD4033223AD}" type="slidenum">
              <a:rPr lang="zh-CN" altLang="en-US" smtClean="0"/>
              <a:pPr>
                <a:defRPr/>
              </a:pPr>
              <a:t>46</a:t>
            </a:fld>
            <a:endParaRPr lang="en-US" altLang="zh-CN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BNF Grammar for Bank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14316" y="2928406"/>
            <a:ext cx="8715375" cy="3586163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bank       ::=  action*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action     ::=  </a:t>
            </a:r>
            <a:r>
              <a:rPr lang="en-US" altLang="zh-CN" sz="2400" dirty="0" err="1">
                <a:latin typeface="Helvetica" charset="0"/>
                <a:ea typeface="宋体" pitchFamily="2" charset="-122"/>
              </a:rPr>
              <a:t>dep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 |  deb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>
                <a:latin typeface="Helvetica" charset="0"/>
                <a:ea typeface="宋体" pitchFamily="2" charset="-122"/>
              </a:rPr>
              <a:t>dep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        ::=  “deposit” account amount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deb         ::=  “debit”  account amount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account  ::= 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4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amount   ::=  “$”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+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“.”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2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digit        ::=  “0” | “1” | “2” | “3” | “4” | “5” | “6” |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        “7” | “8” | “9”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8114" y="856711"/>
            <a:ext cx="5746220" cy="131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   Consider a program that processes a sequence of deposits and debits to a bank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064250" y="1137234"/>
            <a:ext cx="2789238" cy="164352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u="sng" dirty="0">
                <a:solidFill>
                  <a:schemeClr val="tx1"/>
                </a:solidFill>
                <a:latin typeface="Gill Sans MT" panose="020B0502020104020203" pitchFamily="34" charset="0"/>
              </a:rPr>
              <a:t>Inputs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deposit 5306 $4.30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debit 0343 $4.14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deposit 5306 $7.29</a:t>
            </a:r>
          </a:p>
        </p:txBody>
      </p:sp>
    </p:spTree>
    <p:extLst>
      <p:ext uri="{BB962C8B-B14F-4D97-AF65-F5344CB8AC3E}">
        <p14:creationId xmlns:p14="http://schemas.microsoft.com/office/powerpoint/2010/main" val="2909808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172449" cy="771525"/>
          </a:xfrm>
        </p:spPr>
        <p:txBody>
          <a:bodyPr/>
          <a:lstStyle/>
          <a:p>
            <a:r>
              <a:rPr lang="en-US" sz="3200" dirty="0" smtClean="0"/>
              <a:t>Mutating BNF Grammars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47</a:t>
            </a:fld>
            <a:endParaRPr lang="en-US" altLang="zh-CN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8350" y="993275"/>
            <a:ext cx="3900487" cy="1323439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Nonterminal Replacement</a:t>
            </a:r>
          </a:p>
          <a:p>
            <a:pPr algn="l"/>
            <a:r>
              <a:rPr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amount</a:t>
            </a: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</a:t>
            </a:r>
            <a:r>
              <a:rPr lang="en-US" altLang="zh-CN" b="0" u="sng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amount</a:t>
            </a:r>
            <a:r>
              <a:rPr lang="en-US" altLang="zh-CN" b="0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</a:t>
            </a:r>
            <a:endParaRPr lang="en-US" altLang="zh-CN" b="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</a:t>
            </a:r>
            <a:r>
              <a:rPr lang="en-US" altLang="zh-CN" b="0" u="sng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digit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118625" y="1300982"/>
            <a:ext cx="3614737" cy="70802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$1500.00 $3789.88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5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78350" y="2740594"/>
            <a:ext cx="3900487" cy="162877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Terminal Replacement</a:t>
            </a:r>
          </a:p>
          <a:p>
            <a:pPr algn="l"/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amount ::= “$” digit</a:t>
            </a:r>
            <a:r>
              <a:rPr lang="en-US" altLang="zh-CN" b="0" baseline="300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“.” digit</a:t>
            </a:r>
            <a:r>
              <a:rPr lang="en-US" altLang="zh-CN" b="0" baseline="300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  <a:p>
            <a:pPr algn="l"/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 ::= “</a:t>
            </a:r>
            <a:r>
              <a:rPr lang="en-US" altLang="zh-CN" b="0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.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“.”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  <a:p>
            <a:pPr algn="l"/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 ::= “$”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“</a:t>
            </a:r>
            <a:r>
              <a:rPr lang="en-US" altLang="zh-CN" b="0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$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  <a:p>
            <a:pPr algn="l"/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amount ::= “$”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+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“</a:t>
            </a:r>
            <a:r>
              <a:rPr lang="en-US" altLang="zh-CN" b="0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1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” digit</a:t>
            </a:r>
            <a:r>
              <a:rPr lang="en-US" altLang="zh-CN" b="0" baseline="3000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118625" y="3045394"/>
            <a:ext cx="3614737" cy="101917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 .1500.00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 $1500$00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  $1500100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1138" y="4723920"/>
            <a:ext cx="4186237" cy="163121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b="0" u="sng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Terminal and Nonterminal Deletion</a:t>
            </a:r>
          </a:p>
          <a:p>
            <a:pPr algn="l"/>
            <a:r>
              <a:rPr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 amount</a:t>
            </a:r>
            <a:endParaRPr lang="en-US" altLang="zh-CN" b="0" baseline="3000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account amount</a:t>
            </a:r>
            <a:endParaRPr lang="en-US" altLang="zh-CN" b="0" baseline="3000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amount</a:t>
            </a:r>
            <a:endParaRPr lang="en-US" altLang="zh-CN" b="0" baseline="3000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algn="l"/>
            <a:r>
              <a:rPr lang="en-US" altLang="zh-CN" b="0" dirty="0" err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dep</a:t>
            </a:r>
            <a:r>
              <a:rPr lang="en-US" altLang="zh-CN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 ::= “deposit” account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237163" y="5028720"/>
            <a:ext cx="3614737" cy="1019175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4400 $1500.00</a:t>
            </a: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$1500.00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  <a:p>
            <a:pPr algn="l"/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deposit 4400</a:t>
            </a:r>
            <a:endParaRPr lang="en-US" altLang="zh-CN" u="sng" dirty="0">
              <a:solidFill>
                <a:schemeClr val="tx2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99475" y="1500213"/>
            <a:ext cx="798512" cy="309562"/>
          </a:xfrm>
          <a:prstGeom prst="rightArrow">
            <a:avLst>
              <a:gd name="adj1" fmla="val 50000"/>
              <a:gd name="adj2" fmla="val 64487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4310587" y="3400200"/>
            <a:ext cx="776288" cy="309562"/>
          </a:xfrm>
          <a:prstGeom prst="rightArrow">
            <a:avLst>
              <a:gd name="adj1" fmla="val 50000"/>
              <a:gd name="adj2" fmla="val 62692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4433888" y="5384320"/>
            <a:ext cx="765175" cy="309562"/>
          </a:xfrm>
          <a:prstGeom prst="rightArrow">
            <a:avLst>
              <a:gd name="adj1" fmla="val 50000"/>
              <a:gd name="adj2" fmla="val 61795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39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09003-D421-44B5-8935-3B2AEFECF074}" type="slidenum">
              <a:rPr lang="zh-CN" altLang="en-US" smtClean="0"/>
              <a:pPr>
                <a:defRPr/>
              </a:pPr>
              <a:t>48</a:t>
            </a:fld>
            <a:endParaRPr lang="en-US" altLang="zh-CN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XML Book Message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4239710"/>
            <a:ext cx="8867775" cy="1816100"/>
          </a:xfrm>
        </p:spPr>
        <p:txBody>
          <a:bodyPr/>
          <a:lstStyle/>
          <a:p>
            <a:r>
              <a:rPr lang="en-US" altLang="en-US" dirty="0" smtClean="0"/>
              <a:t>XML messages are defined by </a:t>
            </a:r>
            <a:r>
              <a:rPr lang="en-US" altLang="en-US" dirty="0" smtClean="0">
                <a:solidFill>
                  <a:schemeClr val="tx2"/>
                </a:solidFill>
              </a:rPr>
              <a:t>grammars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Schemas</a:t>
            </a:r>
            <a:r>
              <a:rPr lang="en-US" altLang="en-US" dirty="0" smtClean="0"/>
              <a:t> and DTDs</a:t>
            </a:r>
          </a:p>
          <a:p>
            <a:r>
              <a:rPr lang="en-US" altLang="en-US" dirty="0" smtClean="0"/>
              <a:t>Schemas can define many kinds of </a:t>
            </a:r>
            <a:r>
              <a:rPr lang="en-US" altLang="en-US" dirty="0" smtClean="0">
                <a:solidFill>
                  <a:schemeClr val="tx2"/>
                </a:solidFill>
              </a:rPr>
              <a:t>types</a:t>
            </a:r>
          </a:p>
          <a:p>
            <a:r>
              <a:rPr lang="en-US" altLang="en-US" dirty="0" smtClean="0"/>
              <a:t>Schemas include “</a:t>
            </a:r>
            <a:r>
              <a:rPr lang="en-US" altLang="en-US" dirty="0" smtClean="0">
                <a:solidFill>
                  <a:schemeClr val="tx2"/>
                </a:solidFill>
              </a:rPr>
              <a:t>facets</a:t>
            </a:r>
            <a:r>
              <a:rPr lang="en-US" altLang="en-US" dirty="0" smtClean="0"/>
              <a:t>,” which refine the grammar 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289050" y="766763"/>
            <a:ext cx="6545263" cy="35131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ISBN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0471043281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ISBN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title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The Art of Software Testing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title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author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Glen Myers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author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publisher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Wiley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publisher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price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50.00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price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1979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</p:txBody>
      </p:sp>
      <p:sp>
        <p:nvSpPr>
          <p:cNvPr id="23559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39842" y="6096173"/>
            <a:ext cx="8266133" cy="523220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schemas define input spaces for software components</a:t>
            </a:r>
          </a:p>
        </p:txBody>
      </p:sp>
    </p:spTree>
    <p:extLst>
      <p:ext uri="{BB962C8B-B14F-4D97-AF65-F5344CB8AC3E}">
        <p14:creationId xmlns:p14="http://schemas.microsoft.com/office/powerpoint/2010/main" val="3020184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  <p:bldP spid="310276" grpId="0" animBg="1" autoUpdateAnimBg="0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61BD2-4D17-427D-B83D-2940078FEFA3}" type="slidenum">
              <a:rPr lang="zh-CN" altLang="en-US" smtClean="0"/>
              <a:pPr>
                <a:defRPr/>
              </a:pPr>
              <a:t>49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Book Grammar – Schema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817563"/>
            <a:ext cx="8615362" cy="5583237"/>
          </a:xfrm>
          <a:solidFill>
            <a:srgbClr val="EAEAEA"/>
          </a:solidFill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“books”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maxOccurs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“unbounded”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“ISBN”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isbnType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minOccurs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“0”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“author”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“title”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“publisher”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“price”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“year”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yearType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3585411" y="4679950"/>
            <a:ext cx="5329989" cy="1905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xs:simpleType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dirty="0" err="1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xs:restriction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dirty="0" err="1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xs:decimal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xs:fractionDigits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“2”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xs:maxInclusive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“1000.00”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&lt;/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xs:restriction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xs:simpleType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8" name="AutoShape 6"/>
          <p:cNvSpPr>
            <a:spLocks noChangeArrowheads="1"/>
          </p:cNvSpPr>
          <p:nvPr/>
        </p:nvSpPr>
        <p:spPr bwMode="auto">
          <a:xfrm>
            <a:off x="6970469" y="4070350"/>
            <a:ext cx="320675" cy="641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5399" name="Oval 7"/>
          <p:cNvSpPr>
            <a:spLocks noChangeArrowheads="1"/>
          </p:cNvSpPr>
          <p:nvPr/>
        </p:nvSpPr>
        <p:spPr bwMode="auto">
          <a:xfrm>
            <a:off x="5284874" y="3811085"/>
            <a:ext cx="1736725" cy="390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  <p:sp>
        <p:nvSpPr>
          <p:cNvPr id="10" name="Text Box 94"/>
          <p:cNvSpPr txBox="1">
            <a:spLocks noChangeArrowheads="1"/>
          </p:cNvSpPr>
          <p:nvPr/>
        </p:nvSpPr>
        <p:spPr bwMode="auto">
          <a:xfrm>
            <a:off x="6705600" y="2133600"/>
            <a:ext cx="2057400" cy="40011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Built-in types</a:t>
            </a:r>
          </a:p>
        </p:txBody>
      </p:sp>
      <p:cxnSp>
        <p:nvCxnSpPr>
          <p:cNvPr id="11" name="Curved Connector 11"/>
          <p:cNvCxnSpPr>
            <a:stCxn id="12" idx="1"/>
          </p:cNvCxnSpPr>
          <p:nvPr/>
        </p:nvCxnSpPr>
        <p:spPr>
          <a:xfrm rot="10800000" flipH="1">
            <a:off x="7315200" y="2687638"/>
            <a:ext cx="990600" cy="682625"/>
          </a:xfrm>
          <a:prstGeom prst="curvedConnector3">
            <a:avLst>
              <a:gd name="adj1" fmla="val 99650"/>
            </a:avLst>
          </a:prstGeom>
          <a:ln w="38100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>
            <a:off x="7086600" y="2989263"/>
            <a:ext cx="228600" cy="762000"/>
          </a:xfrm>
          <a:prstGeom prst="rightBrace">
            <a:avLst>
              <a:gd name="adj1" fmla="val 83333"/>
              <a:gd name="adj2" fmla="val 50000"/>
            </a:avLst>
          </a:prstGeom>
          <a:ln w="3810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0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315398" grpId="0" animBg="1"/>
      <p:bldP spid="315399" grpId="0" animBg="1"/>
      <p:bldP spid="10" grpId="0" animBg="1" autoUpdateAnimBg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40" y="2622884"/>
            <a:ext cx="8791594" cy="395437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you take an undergraduate course in software testing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you take a graduate course in software testing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ever been paid to test software (that is, in industry)?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ever seen an introduction to mutation analysis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every read a </a:t>
            </a:r>
            <a:r>
              <a:rPr lang="en-US" dirty="0"/>
              <a:t>mutation </a:t>
            </a:r>
            <a:r>
              <a:rPr lang="en-US" dirty="0" smtClean="0"/>
              <a:t>research paper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6" name="Rounded Rectangle 5"/>
          <p:cNvSpPr/>
          <p:nvPr/>
        </p:nvSpPr>
        <p:spPr bwMode="auto">
          <a:xfrm>
            <a:off x="1399705" y="854241"/>
            <a:ext cx="6348644" cy="160020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latin typeface="Gill Sans MT" panose="020B0502020104020203" pitchFamily="34" charset="0"/>
              </a:rPr>
              <a:t>Write down answers (yes or no)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latin typeface="Gill Sans MT" panose="020B0502020104020203" pitchFamily="34" charset="0"/>
              </a:rPr>
              <a:t>Submit during the break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latin typeface="Gill Sans MT" panose="020B0502020104020203" pitchFamily="34" charset="0"/>
              </a:rPr>
              <a:t>Names are optional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7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FDC08-2EB5-4650-B601-BA96D90DF16B}" type="slidenum">
              <a:rPr lang="zh-CN" altLang="en-US" smtClean="0"/>
              <a:pPr>
                <a:defRPr/>
              </a:pPr>
              <a:t>50</a:t>
            </a:fld>
            <a:endParaRPr lang="en-US" altLang="zh-CN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9" y="96838"/>
            <a:ext cx="8012112" cy="841625"/>
          </a:xfrm>
        </p:spPr>
        <p:txBody>
          <a:bodyPr/>
          <a:lstStyle/>
          <a:p>
            <a:r>
              <a:rPr lang="en-US" altLang="en-US" dirty="0" smtClean="0"/>
              <a:t>Mutating XML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XML </a:t>
            </a:r>
            <a:r>
              <a:rPr lang="en-US" altLang="en-US" smtClean="0">
                <a:solidFill>
                  <a:schemeClr val="tx2"/>
                </a:solidFill>
              </a:rPr>
              <a:t>schemas</a:t>
            </a:r>
            <a:r>
              <a:rPr lang="en-US" altLang="en-US" smtClean="0"/>
              <a:t> can be mutated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If a schema does not exist, testers should </a:t>
            </a:r>
            <a:r>
              <a:rPr lang="en-US" altLang="en-US" smtClean="0">
                <a:solidFill>
                  <a:schemeClr val="tx2"/>
                </a:solidFill>
              </a:rPr>
              <a:t>derive</a:t>
            </a:r>
            <a:r>
              <a:rPr lang="en-US" altLang="en-US" smtClean="0"/>
              <a:t> one</a:t>
            </a:r>
          </a:p>
          <a:p>
            <a:pPr lvl="1"/>
            <a:r>
              <a:rPr lang="en-US" altLang="en-US" smtClean="0"/>
              <a:t>As usual, this will help find problems immediately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Many programs </a:t>
            </a:r>
            <a:r>
              <a:rPr lang="en-US" altLang="en-US" smtClean="0">
                <a:solidFill>
                  <a:schemeClr val="tx2"/>
                </a:solidFill>
              </a:rPr>
              <a:t>validate messages</a:t>
            </a:r>
            <a:r>
              <a:rPr lang="en-US" altLang="en-US" smtClean="0"/>
              <a:t> against a grammar</a:t>
            </a:r>
          </a:p>
          <a:p>
            <a:pPr lvl="1"/>
            <a:r>
              <a:rPr lang="en-US" altLang="en-US" smtClean="0"/>
              <a:t>Software may still behave correctly, but testers must verify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Programs are less likely to check all schema </a:t>
            </a:r>
            <a:r>
              <a:rPr lang="en-US" altLang="en-US" smtClean="0">
                <a:solidFill>
                  <a:schemeClr val="tx2"/>
                </a:solidFill>
              </a:rPr>
              <a:t>facets</a:t>
            </a:r>
          </a:p>
          <a:p>
            <a:pPr lvl="1"/>
            <a:r>
              <a:rPr lang="en-US" altLang="en-US" smtClean="0"/>
              <a:t>Mutating facets can lead to very effective tests</a:t>
            </a:r>
          </a:p>
          <a:p>
            <a:endParaRPr lang="en-US" altLang="en-US" smtClean="0"/>
          </a:p>
        </p:txBody>
      </p:sp>
      <p:sp>
        <p:nvSpPr>
          <p:cNvPr id="38918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  <p:extLst>
      <p:ext uri="{BB962C8B-B14F-4D97-AF65-F5344CB8AC3E}">
        <p14:creationId xmlns:p14="http://schemas.microsoft.com/office/powerpoint/2010/main" val="4030666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958F2-DCF5-44BF-941A-2D9D49B2C672}" type="slidenum">
              <a:rPr lang="zh-CN" altLang="en-US" smtClean="0"/>
              <a:pPr>
                <a:defRPr/>
              </a:pPr>
              <a:t>51</a:t>
            </a:fld>
            <a:endParaRPr lang="en-US" altLang="zh-CN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9" y="96838"/>
            <a:ext cx="8012112" cy="841625"/>
          </a:xfrm>
        </p:spPr>
        <p:txBody>
          <a:bodyPr/>
          <a:lstStyle/>
          <a:p>
            <a:r>
              <a:rPr lang="en-US" altLang="en-US" dirty="0" smtClean="0"/>
              <a:t>Mutating XML Schemas</a:t>
            </a: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52400" y="1143000"/>
            <a:ext cx="4916488" cy="2209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Original Schema (Partial)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xs:simpleType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name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b="0" dirty="0" err="1">
                <a:solidFill>
                  <a:srgbClr val="0033CC"/>
                </a:solidFill>
                <a:latin typeface="Gill Sans MT" panose="020B0502020104020203" pitchFamily="34" charset="0"/>
              </a:rPr>
              <a:t>priceType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”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xs:restriction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base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b="0" dirty="0" err="1">
                <a:solidFill>
                  <a:srgbClr val="0033CC"/>
                </a:solidFill>
                <a:latin typeface="Gill Sans MT" panose="020B0502020104020203" pitchFamily="34" charset="0"/>
              </a:rPr>
              <a:t>xs:decimal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”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xs:fractionDigits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value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“2”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xs:maxInclusive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value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“1000.00”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xs:restriction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xs:simpleType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3463" y="1219200"/>
            <a:ext cx="4884738" cy="1028700"/>
            <a:chOff x="2251" y="768"/>
            <a:chExt cx="3077" cy="648"/>
          </a:xfrm>
        </p:grpSpPr>
        <p:sp>
          <p:nvSpPr>
            <p:cNvPr id="40988" name="Text Box 5"/>
            <p:cNvSpPr txBox="1">
              <a:spLocks noChangeArrowheads="1"/>
            </p:cNvSpPr>
            <p:nvPr/>
          </p:nvSpPr>
          <p:spPr bwMode="auto">
            <a:xfrm>
              <a:off x="3456" y="768"/>
              <a:ext cx="1872" cy="434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u="sng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Mutants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: value 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“3”</a:t>
              </a:r>
            </a:p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         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“1”</a:t>
              </a:r>
            </a:p>
          </p:txBody>
        </p:sp>
        <p:sp>
          <p:nvSpPr>
            <p:cNvPr id="40989" name="Line 6"/>
            <p:cNvSpPr>
              <a:spLocks noChangeShapeType="1"/>
            </p:cNvSpPr>
            <p:nvPr/>
          </p:nvSpPr>
          <p:spPr bwMode="auto">
            <a:xfrm flipV="1">
              <a:off x="2251" y="960"/>
              <a:ext cx="1205" cy="45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57600" y="2362202"/>
            <a:ext cx="4800600" cy="677863"/>
            <a:chOff x="2304" y="1488"/>
            <a:chExt cx="3024" cy="427"/>
          </a:xfrm>
        </p:grpSpPr>
        <p:sp>
          <p:nvSpPr>
            <p:cNvPr id="40986" name="Text Box 8"/>
            <p:cNvSpPr txBox="1">
              <a:spLocks noChangeArrowheads="1"/>
            </p:cNvSpPr>
            <p:nvPr/>
          </p:nvSpPr>
          <p:spPr bwMode="auto">
            <a:xfrm>
              <a:off x="3456" y="1488"/>
              <a:ext cx="1872" cy="42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u="sng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Mutants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: value 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“100”</a:t>
              </a:r>
            </a:p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         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“2000”</a:t>
              </a:r>
            </a:p>
          </p:txBody>
        </p:sp>
        <p:sp>
          <p:nvSpPr>
            <p:cNvPr id="40987" name="Line 9"/>
            <p:cNvSpPr>
              <a:spLocks noChangeShapeType="1"/>
            </p:cNvSpPr>
            <p:nvPr/>
          </p:nvSpPr>
          <p:spPr bwMode="auto">
            <a:xfrm>
              <a:off x="2304" y="1536"/>
              <a:ext cx="1152" cy="14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152400" y="35814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XML from Original Schema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4495800" y="35814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1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24600" y="4724400"/>
            <a:ext cx="609600" cy="388938"/>
            <a:chOff x="3648" y="2160"/>
            <a:chExt cx="384" cy="245"/>
          </a:xfrm>
        </p:grpSpPr>
        <p:sp>
          <p:nvSpPr>
            <p:cNvPr id="40984" name="Text Box 13"/>
            <p:cNvSpPr txBox="1">
              <a:spLocks noChangeArrowheads="1"/>
            </p:cNvSpPr>
            <p:nvPr/>
          </p:nvSpPr>
          <p:spPr bwMode="auto">
            <a:xfrm>
              <a:off x="3648" y="2160"/>
              <a:ext cx="384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rgbClr val="FF0066"/>
                  </a:solidFill>
                </a:rPr>
                <a:t>505 </a:t>
              </a:r>
            </a:p>
          </p:txBody>
        </p:sp>
        <p:sp>
          <p:nvSpPr>
            <p:cNvPr id="40985" name="Oval 14"/>
            <p:cNvSpPr>
              <a:spLocks noChangeArrowheads="1"/>
            </p:cNvSpPr>
            <p:nvPr/>
          </p:nvSpPr>
          <p:spPr bwMode="auto">
            <a:xfrm>
              <a:off x="3648" y="2165"/>
              <a:ext cx="384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23" name="Rectangle 15"/>
          <p:cNvSpPr>
            <a:spLocks noChangeArrowheads="1"/>
          </p:cNvSpPr>
          <p:nvPr/>
        </p:nvSpPr>
        <p:spPr bwMode="auto">
          <a:xfrm>
            <a:off x="4572000" y="37338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2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400800" y="4937125"/>
            <a:ext cx="381000" cy="388938"/>
            <a:chOff x="3120" y="2112"/>
            <a:chExt cx="240" cy="245"/>
          </a:xfrm>
        </p:grpSpPr>
        <p:sp>
          <p:nvSpPr>
            <p:cNvPr id="40982" name="Text Box 17"/>
            <p:cNvSpPr txBox="1">
              <a:spLocks noChangeArrowheads="1"/>
            </p:cNvSpPr>
            <p:nvPr/>
          </p:nvSpPr>
          <p:spPr bwMode="auto">
            <a:xfrm>
              <a:off x="3120" y="2112"/>
              <a:ext cx="240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rgbClr val="FF0066"/>
                  </a:solidFill>
                </a:rPr>
                <a:t>5 </a:t>
              </a:r>
            </a:p>
          </p:txBody>
        </p:sp>
        <p:sp>
          <p:nvSpPr>
            <p:cNvPr id="40983" name="Oval 18"/>
            <p:cNvSpPr>
              <a:spLocks noChangeArrowheads="1"/>
            </p:cNvSpPr>
            <p:nvPr/>
          </p:nvSpPr>
          <p:spPr bwMode="auto">
            <a:xfrm>
              <a:off x="3120" y="2117"/>
              <a:ext cx="240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27" name="Rectangle 19"/>
          <p:cNvSpPr>
            <a:spLocks noChangeArrowheads="1"/>
          </p:cNvSpPr>
          <p:nvPr/>
        </p:nvSpPr>
        <p:spPr bwMode="auto">
          <a:xfrm>
            <a:off x="4648200" y="3886200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Mutant XML 3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>
                <a:solidFill>
                  <a:schemeClr val="accent2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096000" y="5089525"/>
            <a:ext cx="914400" cy="388938"/>
            <a:chOff x="3216" y="2208"/>
            <a:chExt cx="576" cy="245"/>
          </a:xfrm>
        </p:grpSpPr>
        <p:sp>
          <p:nvSpPr>
            <p:cNvPr id="40980" name="Text Box 21"/>
            <p:cNvSpPr txBox="1">
              <a:spLocks noChangeArrowheads="1"/>
            </p:cNvSpPr>
            <p:nvPr/>
          </p:nvSpPr>
          <p:spPr bwMode="auto">
            <a:xfrm>
              <a:off x="3216" y="2208"/>
              <a:ext cx="576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>
                  <a:solidFill>
                    <a:srgbClr val="FF0066"/>
                  </a:solidFill>
                </a:rPr>
                <a:t>99.00 </a:t>
              </a:r>
            </a:p>
          </p:txBody>
        </p:sp>
        <p:sp>
          <p:nvSpPr>
            <p:cNvPr id="40981" name="Oval 22"/>
            <p:cNvSpPr>
              <a:spLocks noChangeArrowheads="1"/>
            </p:cNvSpPr>
            <p:nvPr/>
          </p:nvSpPr>
          <p:spPr bwMode="auto">
            <a:xfrm>
              <a:off x="3216" y="2213"/>
              <a:ext cx="576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31" name="Rectangle 23"/>
          <p:cNvSpPr>
            <a:spLocks noChangeArrowheads="1"/>
          </p:cNvSpPr>
          <p:nvPr/>
        </p:nvSpPr>
        <p:spPr bwMode="auto">
          <a:xfrm>
            <a:off x="4794250" y="4073525"/>
            <a:ext cx="4114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Mutant XML 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>
                <a:solidFill>
                  <a:schemeClr val="accent2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318250" y="5249863"/>
            <a:ext cx="1066800" cy="388937"/>
            <a:chOff x="3936" y="2304"/>
            <a:chExt cx="720" cy="245"/>
          </a:xfrm>
        </p:grpSpPr>
        <p:sp>
          <p:nvSpPr>
            <p:cNvPr id="40978" name="Text Box 25"/>
            <p:cNvSpPr txBox="1">
              <a:spLocks noChangeArrowheads="1"/>
            </p:cNvSpPr>
            <p:nvPr/>
          </p:nvSpPr>
          <p:spPr bwMode="auto">
            <a:xfrm>
              <a:off x="3936" y="2304"/>
              <a:ext cx="720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>
                  <a:solidFill>
                    <a:srgbClr val="FF0066"/>
                  </a:solidFill>
                </a:rPr>
                <a:t>1500.00 </a:t>
              </a:r>
            </a:p>
          </p:txBody>
        </p:sp>
        <p:sp>
          <p:nvSpPr>
            <p:cNvPr id="40979" name="Oval 26"/>
            <p:cNvSpPr>
              <a:spLocks noChangeArrowheads="1"/>
            </p:cNvSpPr>
            <p:nvPr/>
          </p:nvSpPr>
          <p:spPr bwMode="auto">
            <a:xfrm>
              <a:off x="3936" y="2309"/>
              <a:ext cx="624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9953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</a:p>
        </p:txBody>
      </p:sp>
    </p:spTree>
    <p:extLst>
      <p:ext uri="{BB962C8B-B14F-4D97-AF65-F5344CB8AC3E}">
        <p14:creationId xmlns:p14="http://schemas.microsoft.com/office/powerpoint/2010/main" val="4092257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3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 autoUpdateAnimBg="0"/>
      <p:bldP spid="324618" grpId="0" animBg="1" autoUpdateAnimBg="0"/>
      <p:bldP spid="324619" grpId="0" animBg="1" autoUpdateAnimBg="0"/>
      <p:bldP spid="324623" grpId="0" animBg="1" autoUpdateAnimBg="0"/>
      <p:bldP spid="324627" grpId="0" animBg="1" autoUpdateAnimBg="0"/>
      <p:bldP spid="324631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Testing Exercise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52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475305" y="1952435"/>
            <a:ext cx="8193506" cy="632348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Gill Sans MT" panose="020B0502020104020203" pitchFamily="34" charset="0"/>
              </a:rPr>
              <a:t>https://cs.gmu.edu:8443/offutt/servlet/calculate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7733" y="854237"/>
            <a:ext cx="630454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Use mutation to test the input space of the following web app :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505" y="2728874"/>
            <a:ext cx="8001000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Analyze the inputs and write a grammar to </a:t>
            </a:r>
          </a:p>
          <a:p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describe the allowable inputs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3916" y="3827072"/>
            <a:ext cx="764841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You can write the grammar in BNF, XML schema, or whatever you feel most comfortable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3472" y="4925270"/>
            <a:ext cx="6485017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2.  Generate tests by mutating the grammar</a:t>
            </a:r>
          </a:p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3.  Run the tests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3397" y="6023469"/>
            <a:ext cx="507732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Please work with 1 or 2 partners</a:t>
            </a:r>
          </a:p>
        </p:txBody>
      </p:sp>
    </p:spTree>
    <p:extLst>
      <p:ext uri="{BB962C8B-B14F-4D97-AF65-F5344CB8AC3E}">
        <p14:creationId xmlns:p14="http://schemas.microsoft.com/office/powerpoint/2010/main" val="603895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Testing Exercise—BNF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53</a:t>
            </a:fld>
            <a:endParaRPr lang="en-US" altLang="zh-CN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4316" y="1328202"/>
            <a:ext cx="8715375" cy="5447645"/>
          </a:xfrm>
          <a:prstGeom prst="rect">
            <a:avLst/>
          </a:prstGeom>
          <a:solidFill>
            <a:schemeClr val="accent4">
              <a:lumMod val="25000"/>
            </a:schemeClr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Input    ::=  action</a:t>
            </a:r>
            <a:endParaRPr lang="en-US" altLang="zh-CN" sz="2400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action  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::=  </a:t>
            </a:r>
            <a:r>
              <a:rPr lang="en-US" altLang="zh-CN" sz="2400" dirty="0" err="1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actL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</a:t>
            </a: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|  </a:t>
            </a:r>
            <a:r>
              <a:rPr lang="en-US" altLang="zh-CN" sz="2400" dirty="0" err="1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actR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| “Reset”</a:t>
            </a:r>
            <a:endParaRPr lang="en-US" altLang="zh-CN" sz="2400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actL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::= LHS RHS BTN | LHS RHS Result BTN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actR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</a:t>
            </a: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::= 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NM “Compute Length” 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    NM Length “Compute Length”</a:t>
            </a:r>
            <a:endParaRPr lang="en-US" altLang="zh-CN" sz="2400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LHS      ::= digit*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RHS      </a:t>
            </a: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::= digit*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BTN      ::= “Add” | “Subtract” | “Multiply” | “Divide”</a:t>
            </a:r>
            <a:endParaRPr lang="en-US" altLang="zh-CN" sz="2400" baseline="30000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NM        ::= char+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digit      ::=  </a:t>
            </a: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“0” | “1” | “2” | “3” | “4” | “5” | “6” 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| </a:t>
            </a: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“7” 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|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       “</a:t>
            </a:r>
            <a:r>
              <a:rPr lang="en-US" altLang="zh-CN" sz="24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8” | “9</a:t>
            </a: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”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char     ::= digit | “a” | “b” | “c” | ….</a:t>
            </a:r>
            <a:endParaRPr lang="en-US" altLang="zh-CN" sz="2400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2597" y="782045"/>
            <a:ext cx="5666835" cy="52322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Many possible answers—here is one :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28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54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3526" y="1799828"/>
            <a:ext cx="6597781" cy="34459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Coverage criteria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analysis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for source code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en-US" kern="0" dirty="0" smtClean="0">
                <a:solidFill>
                  <a:srgbClr val="000000"/>
                </a:solidFill>
              </a:rPr>
              <a:t>Mutation </a:t>
            </a:r>
            <a:r>
              <a:rPr lang="en-US" kern="0" dirty="0">
                <a:solidFill>
                  <a:srgbClr val="000000"/>
                </a:solidFill>
              </a:rPr>
              <a:t>for input </a:t>
            </a:r>
            <a:r>
              <a:rPr lang="en-US" kern="0" dirty="0" smtClean="0">
                <a:solidFill>
                  <a:srgbClr val="000000"/>
                </a:solidFill>
              </a:rPr>
              <a:t>space grammars</a:t>
            </a:r>
            <a:endParaRPr lang="en-US" kern="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kern="0" dirty="0" smtClean="0">
                <a:solidFill>
                  <a:srgbClr val="000000"/>
                </a:solidFill>
              </a:rPr>
              <a:t>Open </a:t>
            </a:r>
            <a:r>
              <a:rPr lang="en-US" kern="0" dirty="0">
                <a:solidFill>
                  <a:srgbClr val="000000"/>
                </a:solidFill>
              </a:rPr>
              <a:t>research </a:t>
            </a:r>
            <a:r>
              <a:rPr lang="en-US" kern="0" dirty="0" smtClean="0">
                <a:solidFill>
                  <a:srgbClr val="000000"/>
                </a:solidFill>
              </a:rPr>
              <a:t>problems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2418" y="4619281"/>
            <a:ext cx="4311655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1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2014-2016—by Venue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55</a:t>
            </a:fld>
            <a:endParaRPr lang="en-US" altLang="zh-C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74420"/>
              </p:ext>
            </p:extLst>
          </p:nvPr>
        </p:nvGraphicFramePr>
        <p:xfrm>
          <a:off x="1545578" y="995325"/>
          <a:ext cx="5526861" cy="5303520"/>
        </p:xfrm>
        <a:graphic>
          <a:graphicData uri="http://schemas.openxmlformats.org/drawingml/2006/table">
            <a:tbl>
              <a:tblPr firstRow="1" bandRow="1">
                <a:solidFill>
                  <a:srgbClr val="92D050"/>
                </a:solidFill>
                <a:tableStyleId>{37CE84F3-28C3-443E-9E96-99CF82512B78}</a:tableStyleId>
              </a:tblPr>
              <a:tblGrid>
                <a:gridCol w="4272595"/>
                <a:gridCol w="1254266"/>
              </a:tblGrid>
              <a:tr h="50769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Venue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Count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 MT" panose="020B0502020104020203" pitchFamily="34" charset="0"/>
                        </a:rPr>
                        <a:t>Conferences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Mutation workshops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34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ICST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ICSE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ISSTA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 MT" panose="020B0502020104020203" pitchFamily="34" charset="0"/>
                        </a:rPr>
                        <a:t>Journals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STVR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TSE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EmSE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6284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2014-2016—by Topic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56</a:t>
            </a:fld>
            <a:endParaRPr lang="en-US" altLang="zh-C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02994"/>
              </p:ext>
            </p:extLst>
          </p:nvPr>
        </p:nvGraphicFramePr>
        <p:xfrm>
          <a:off x="1022682" y="862973"/>
          <a:ext cx="6833938" cy="5699760"/>
        </p:xfrm>
        <a:graphic>
          <a:graphicData uri="http://schemas.openxmlformats.org/drawingml/2006/table">
            <a:tbl>
              <a:tblPr firstRow="1" bandRow="1">
                <a:solidFill>
                  <a:srgbClr val="92D050"/>
                </a:solidFill>
                <a:tableStyleId>{37CE84F3-28C3-443E-9E96-99CF82512B78}</a:tableStyleId>
              </a:tblPr>
              <a:tblGrid>
                <a:gridCol w="602190"/>
                <a:gridCol w="4992720"/>
                <a:gridCol w="1239028"/>
              </a:tblGrid>
              <a:tr h="50769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#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Topic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Count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Languages &amp; applications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24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Minimal mutation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Equivalent mutant detection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Automatic program repair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Automatic test data generation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Process and applicability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Tools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Experimental process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Higher-order mutation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Other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  <a:endParaRPr lang="en-US" sz="28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407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Application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639" y="760439"/>
            <a:ext cx="3916545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tx2"/>
                </a:solidFill>
              </a:rPr>
              <a:t>Languages</a:t>
            </a:r>
          </a:p>
          <a:p>
            <a:r>
              <a:rPr lang="en-US" dirty="0" smtClean="0"/>
              <a:t>SQL (3)</a:t>
            </a:r>
          </a:p>
          <a:p>
            <a:r>
              <a:rPr lang="en-US" dirty="0" smtClean="0"/>
              <a:t>Simulink (2)</a:t>
            </a:r>
          </a:p>
          <a:p>
            <a:r>
              <a:rPr lang="en-US" dirty="0" smtClean="0"/>
              <a:t>AOP (2)</a:t>
            </a:r>
          </a:p>
          <a:p>
            <a:r>
              <a:rPr lang="en-US" dirty="0"/>
              <a:t>WS-BPEL</a:t>
            </a:r>
          </a:p>
          <a:p>
            <a:r>
              <a:rPr lang="en-US" dirty="0" err="1"/>
              <a:t>Javascript</a:t>
            </a:r>
            <a:endParaRPr lang="en-US" dirty="0"/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Haskell</a:t>
            </a:r>
          </a:p>
          <a:p>
            <a:r>
              <a:rPr lang="en-US" dirty="0" smtClean="0"/>
              <a:t>ATL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57</a:t>
            </a:fld>
            <a:endParaRPr lang="en-US" altLang="zh-CN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47275" y="760439"/>
            <a:ext cx="459672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u="sng" kern="0" dirty="0" smtClean="0">
                <a:solidFill>
                  <a:schemeClr val="tx2"/>
                </a:solidFill>
              </a:rPr>
              <a:t>Problems</a:t>
            </a:r>
          </a:p>
          <a:p>
            <a:r>
              <a:rPr lang="en-US" dirty="0"/>
              <a:t>Model-based testing (6)</a:t>
            </a:r>
          </a:p>
          <a:p>
            <a:r>
              <a:rPr lang="en-US" kern="0" dirty="0" smtClean="0"/>
              <a:t>Security</a:t>
            </a:r>
          </a:p>
          <a:p>
            <a:r>
              <a:rPr lang="en-US" dirty="0"/>
              <a:t>Web apps</a:t>
            </a:r>
          </a:p>
          <a:p>
            <a:r>
              <a:rPr lang="en-US" dirty="0"/>
              <a:t>Mobile apps</a:t>
            </a:r>
          </a:p>
          <a:p>
            <a:r>
              <a:rPr lang="en-US" dirty="0"/>
              <a:t>Memory faults</a:t>
            </a:r>
          </a:p>
          <a:p>
            <a:r>
              <a:rPr lang="en-US" dirty="0"/>
              <a:t>GUIs</a:t>
            </a:r>
          </a:p>
          <a:p>
            <a:r>
              <a:rPr lang="en-US" kern="0" dirty="0" smtClean="0"/>
              <a:t>Memory faults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344636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Research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41" y="1402916"/>
            <a:ext cx="9127373" cy="5174347"/>
          </a:xfrm>
        </p:spPr>
        <p:txBody>
          <a:bodyPr/>
          <a:lstStyle/>
          <a:p>
            <a:r>
              <a:rPr lang="en-US" sz="3200" dirty="0" smtClean="0"/>
              <a:t>Mutation is expensive !</a:t>
            </a:r>
          </a:p>
          <a:p>
            <a:pPr lvl="1"/>
            <a:r>
              <a:rPr lang="en-US" sz="2800" dirty="0" smtClean="0"/>
              <a:t>Lots of computation solutions are available—not a major problem</a:t>
            </a:r>
          </a:p>
          <a:p>
            <a:pPr lvl="1"/>
            <a:r>
              <a:rPr lang="en-US" sz="2800" dirty="0" smtClean="0"/>
              <a:t>Human issues abound</a:t>
            </a:r>
          </a:p>
          <a:p>
            <a:pPr lvl="2"/>
            <a:r>
              <a:rPr lang="en-US" sz="2400" dirty="0" smtClean="0"/>
              <a:t>Too many (redundant) mutants</a:t>
            </a:r>
          </a:p>
          <a:p>
            <a:pPr lvl="2"/>
            <a:r>
              <a:rPr lang="en-US" sz="2400" dirty="0"/>
              <a:t>Equivalent mutants</a:t>
            </a:r>
          </a:p>
          <a:p>
            <a:pPr lvl="2"/>
            <a:r>
              <a:rPr lang="en-US" sz="2400" dirty="0" smtClean="0"/>
              <a:t>Test data generation</a:t>
            </a:r>
          </a:p>
          <a:p>
            <a:pPr lvl="2"/>
            <a:r>
              <a:rPr lang="en-US" sz="2400" dirty="0" smtClean="0"/>
              <a:t>Test oracle generation</a:t>
            </a:r>
          </a:p>
          <a:p>
            <a:r>
              <a:rPr lang="en-US" sz="3200" dirty="0" smtClean="0"/>
              <a:t>Practitioners are not convinced the </a:t>
            </a:r>
            <a:r>
              <a:rPr lang="en-US" sz="3200" dirty="0" err="1" smtClean="0">
                <a:latin typeface="+mj-lt"/>
              </a:rPr>
              <a:t>RoI</a:t>
            </a:r>
            <a:r>
              <a:rPr lang="en-US" sz="3200" dirty="0" smtClean="0"/>
              <a:t> is positive</a:t>
            </a:r>
          </a:p>
          <a:p>
            <a:r>
              <a:rPr lang="en-US" sz="3200" dirty="0" smtClean="0"/>
              <a:t>Lack of professional quality tools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58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0" y="81814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Key problem :  Why no industry adoption ?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0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1351636"/>
          </a:xfrm>
        </p:spPr>
        <p:txBody>
          <a:bodyPr/>
          <a:lstStyle/>
          <a:p>
            <a:r>
              <a:rPr lang="en-US" dirty="0" smtClean="0"/>
              <a:t>Topic Intro</a:t>
            </a:r>
            <a:br>
              <a:rPr lang="en-US" dirty="0" smtClean="0"/>
            </a:br>
            <a:r>
              <a:rPr lang="en-US" dirty="0" smtClean="0"/>
              <a:t>Minimal Mutation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59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1155054" y="1371593"/>
            <a:ext cx="6833938" cy="1010660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Typical numbers : 50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LOC, 1000 mutants,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       10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0 equivalent, 15 tests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079491" y="2566738"/>
            <a:ext cx="4985062" cy="549442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Each test kills dozens of mutants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079492" y="3272591"/>
            <a:ext cx="4985062" cy="549442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Hundreds of redundant mutants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495983" y="4150905"/>
            <a:ext cx="1528011" cy="549442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Selective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808016" y="4047634"/>
            <a:ext cx="1528011" cy="1008642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Random sampling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114080" y="4047634"/>
            <a:ext cx="2211771" cy="1008642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Mutant subsumption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466137" y="5389149"/>
            <a:ext cx="2211771" cy="110790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Minimal mutation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18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3526" y="1799828"/>
            <a:ext cx="6597781" cy="34459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Coverage criteria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analysis overview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</a:rPr>
              <a:t>Mutation for source code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en-US" kern="0" dirty="0" smtClean="0">
                <a:solidFill>
                  <a:srgbClr val="000000"/>
                </a:solidFill>
              </a:rPr>
              <a:t>Mutation </a:t>
            </a:r>
            <a:r>
              <a:rPr lang="en-US" kern="0" dirty="0">
                <a:solidFill>
                  <a:srgbClr val="000000"/>
                </a:solidFill>
              </a:rPr>
              <a:t>for input </a:t>
            </a:r>
            <a:r>
              <a:rPr lang="en-US" kern="0" dirty="0" smtClean="0">
                <a:solidFill>
                  <a:srgbClr val="000000"/>
                </a:solidFill>
              </a:rPr>
              <a:t>space grammars</a:t>
            </a:r>
            <a:endParaRPr lang="en-US" kern="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kern="0" dirty="0" smtClean="0">
                <a:solidFill>
                  <a:srgbClr val="000000"/>
                </a:solidFill>
              </a:rPr>
              <a:t>Open </a:t>
            </a:r>
            <a:r>
              <a:rPr lang="en-US" kern="0" dirty="0">
                <a:solidFill>
                  <a:srgbClr val="000000"/>
                </a:solidFill>
              </a:rPr>
              <a:t>research </a:t>
            </a:r>
            <a:r>
              <a:rPr lang="en-US" kern="0" dirty="0" smtClean="0">
                <a:solidFill>
                  <a:srgbClr val="000000"/>
                </a:solidFill>
              </a:rPr>
              <a:t>problems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2418" y="2363022"/>
            <a:ext cx="4696665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1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1351636"/>
          </a:xfrm>
        </p:spPr>
        <p:txBody>
          <a:bodyPr/>
          <a:lstStyle/>
          <a:p>
            <a:r>
              <a:rPr lang="en-US" dirty="0" smtClean="0"/>
              <a:t>Topic Intro</a:t>
            </a:r>
            <a:br>
              <a:rPr lang="en-US" dirty="0" smtClean="0"/>
            </a:br>
            <a:r>
              <a:rPr lang="en-US" dirty="0" smtClean="0"/>
              <a:t>Minimal Mutation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60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1155054" y="1371593"/>
            <a:ext cx="6833938" cy="1010660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Mutant A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subsumes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mutant B if every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test that kills A also kills 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664031" y="2566738"/>
            <a:ext cx="3815983" cy="549442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B is therefore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redundant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06652" y="4716385"/>
            <a:ext cx="1528011" cy="97305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Static analysis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664031" y="5135487"/>
            <a:ext cx="3910263" cy="110790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Dynamic analysis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(symbolic execution)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908439" y="3356812"/>
            <a:ext cx="7297098" cy="998620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Early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research shows that 90%—99% of mutants are redundant !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050505" y="4799359"/>
            <a:ext cx="1815794" cy="672255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????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6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1359728"/>
          </a:xfrm>
        </p:spPr>
        <p:txBody>
          <a:bodyPr/>
          <a:lstStyle/>
          <a:p>
            <a:r>
              <a:rPr lang="en-US" dirty="0" smtClean="0"/>
              <a:t>Topic Intro</a:t>
            </a:r>
            <a:br>
              <a:rPr lang="en-US" dirty="0" smtClean="0"/>
            </a:br>
            <a:r>
              <a:rPr lang="en-US" dirty="0" smtClean="0"/>
              <a:t>Equivalence Detection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61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5999" y="1371593"/>
            <a:ext cx="4559968" cy="57752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Generally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undecidable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359552" y="2318069"/>
            <a:ext cx="6400800" cy="95451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Published approximation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algorithms have detected over 50%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12842" y="3503697"/>
            <a:ext cx="2298011" cy="97305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Compiler optimizations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304695" y="4352426"/>
            <a:ext cx="2277979" cy="97305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Constraint contradiction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81961" y="3728286"/>
            <a:ext cx="1528011" cy="97305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Program slicing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658086" y="5713759"/>
            <a:ext cx="1815794" cy="672255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????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84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1351636"/>
          </a:xfrm>
        </p:spPr>
        <p:txBody>
          <a:bodyPr/>
          <a:lstStyle/>
          <a:p>
            <a:r>
              <a:rPr lang="en-US" dirty="0" smtClean="0"/>
              <a:t>Topic Intro</a:t>
            </a:r>
            <a:br>
              <a:rPr lang="en-US" dirty="0" smtClean="0"/>
            </a:br>
            <a:r>
              <a:rPr lang="en-US" dirty="0" smtClean="0"/>
              <a:t>Automatic Program Repair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62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1203169" y="1371593"/>
            <a:ext cx="6737683" cy="2165691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Given a program P and failing tests T :</a:t>
            </a:r>
          </a:p>
          <a:p>
            <a:pPr marL="514350" marR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Locate the fault</a:t>
            </a:r>
          </a:p>
          <a:p>
            <a:pPr marL="514350" marR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Correct the fault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Success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means that P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is changed to P’ and all tests in T now pass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92731" y="3893967"/>
            <a:ext cx="5546537" cy="97305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Corrections are called “patches”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Patches are often based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on mutants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02368" y="5166056"/>
            <a:ext cx="7291137" cy="97305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What are the most useful mutation operators 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55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1351636"/>
          </a:xfrm>
        </p:spPr>
        <p:txBody>
          <a:bodyPr/>
          <a:lstStyle/>
          <a:p>
            <a:r>
              <a:rPr lang="en-US" dirty="0" smtClean="0"/>
              <a:t>Topic Intro</a:t>
            </a:r>
            <a:br>
              <a:rPr lang="en-US" dirty="0" smtClean="0"/>
            </a:br>
            <a:r>
              <a:rPr lang="en-US" dirty="0" smtClean="0"/>
              <a:t>Higher Order Mutants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63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1503936" y="1299401"/>
            <a:ext cx="6124084" cy="1082849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Mutants are usually one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change 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One operator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applied to one location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72737" y="2506114"/>
            <a:ext cx="8101242" cy="1200329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Coupling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Effect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7261" y="2506114"/>
            <a:ext cx="5931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“</a:t>
            </a:r>
            <a:r>
              <a:rPr 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complex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” mutants are coupled to “</a:t>
            </a:r>
            <a:r>
              <a:rPr 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simple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” mutants such that tests that kill simple mutants will </a:t>
            </a:r>
            <a:r>
              <a:rPr 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usually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kill complex mutants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503936" y="3846083"/>
            <a:ext cx="6124084" cy="1303430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Researchers are exploring the application of multiple operators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that may have interesting properties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6652" y="5221705"/>
            <a:ext cx="2160609" cy="1311436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Equivalent mutant detection 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85673" y="5385796"/>
            <a:ext cx="2160609" cy="1311436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Testing for special properties 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088465" y="5541295"/>
            <a:ext cx="1815794" cy="672255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????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55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8070850" cy="865688"/>
          </a:xfrm>
        </p:spPr>
        <p:txBody>
          <a:bodyPr/>
          <a:lstStyle/>
          <a:p>
            <a:r>
              <a:rPr lang="en-US" dirty="0" smtClean="0"/>
              <a:t>Open Research Discussion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64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974538"/>
            <a:ext cx="7327232" cy="625662"/>
          </a:xfrm>
          <a:prstGeom prst="roundRect">
            <a:avLst/>
          </a:prstGeom>
          <a:solidFill>
            <a:srgbClr val="11111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What research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 topics sound interesting to you 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359569" y="1823968"/>
            <a:ext cx="6436895" cy="930462"/>
          </a:xfrm>
          <a:prstGeom prst="roundRect">
            <a:avLst/>
          </a:prstGeom>
          <a:solidFill>
            <a:srgbClr val="11111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What do you think we need  for practical adoption of mutation ?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840832" y="5526486"/>
            <a:ext cx="5474369" cy="930462"/>
          </a:xfrm>
          <a:prstGeom prst="roundRect">
            <a:avLst/>
          </a:prstGeom>
          <a:solidFill>
            <a:srgbClr val="11111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What else do you want to know about mutation analysis ?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3657600" y="2978198"/>
            <a:ext cx="1840832" cy="625662"/>
          </a:xfrm>
          <a:prstGeom prst="roundRect">
            <a:avLst/>
          </a:prstGeom>
          <a:solidFill>
            <a:srgbClr val="11111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Theory ?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428992" y="3827628"/>
            <a:ext cx="2298049" cy="625662"/>
          </a:xfrm>
          <a:prstGeom prst="roundRect">
            <a:avLst/>
          </a:prstGeom>
          <a:solidFill>
            <a:srgbClr val="11111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Application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?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428992" y="4677058"/>
            <a:ext cx="2298049" cy="625662"/>
          </a:xfrm>
          <a:prstGeom prst="roundRect">
            <a:avLst/>
          </a:prstGeom>
          <a:solidFill>
            <a:srgbClr val="111111"/>
          </a:solidFill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Gill Sans MT" panose="020B0502020104020203" pitchFamily="34" charset="0"/>
              </a:rPr>
              <a:t>Process ?</a:t>
            </a:r>
          </a:p>
        </p:txBody>
      </p:sp>
    </p:spTree>
    <p:extLst>
      <p:ext uri="{BB962C8B-B14F-4D97-AF65-F5344CB8AC3E}">
        <p14:creationId xmlns:p14="http://schemas.microsoft.com/office/powerpoint/2010/main" val="3327857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65</a:t>
            </a:fld>
            <a:endParaRPr lang="en-US" altLang="zh-CN"/>
          </a:p>
        </p:txBody>
      </p:sp>
      <p:sp>
        <p:nvSpPr>
          <p:cNvPr id="6" name="Rounded Rectangle 5"/>
          <p:cNvSpPr/>
          <p:nvPr/>
        </p:nvSpPr>
        <p:spPr bwMode="auto">
          <a:xfrm>
            <a:off x="2225855" y="804269"/>
            <a:ext cx="4668253" cy="1082849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Mutation analysis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is currently a very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active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research area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100886" y="2050019"/>
            <a:ext cx="6938209" cy="541424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 lot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theory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to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learn and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literature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to read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755231" y="2754344"/>
            <a:ext cx="3633537" cy="541424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Many open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problems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599" y="3458669"/>
            <a:ext cx="6400800" cy="541424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Potential for taking mutation to </a:t>
            </a:r>
            <a:r>
              <a:rPr 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practice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287375" y="4162994"/>
            <a:ext cx="6539168" cy="1736559"/>
          </a:xfrm>
          <a:prstGeom prst="roundRect">
            <a:avLst/>
          </a:prstGeom>
          <a:solidFill>
            <a:srgbClr val="0000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The best software engineering researchers solve </a:t>
            </a:r>
            <a:r>
              <a:rPr 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real problems so real engineers can make real software better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88114" y="6062453"/>
            <a:ext cx="5137689" cy="501707"/>
          </a:xfrm>
          <a:prstGeom prst="roundRect">
            <a:avLst/>
          </a:prstGeom>
          <a:solidFill>
            <a:srgbClr val="0000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  <a:hlinkClick r:id="rId2"/>
              </a:rPr>
              <a:t>https://cs.gmu.edu/~offutt/</a:t>
            </a:r>
            <a:endParaRPr lang="en-US" sz="3200" b="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168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 Jeff Offutt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D8C035F-230C-499D-AC34-32A7EDE3C424}" type="slidenum">
              <a:rPr lang="en-US" sz="900" b="0" smtClean="0">
                <a:solidFill>
                  <a:schemeClr val="tx1"/>
                </a:solidFill>
              </a:rPr>
              <a:pPr/>
              <a:t>7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78197"/>
            <a:ext cx="8867775" cy="349301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Software Fault</a:t>
            </a:r>
            <a:r>
              <a:rPr lang="en-US" dirty="0" smtClean="0"/>
              <a:t> : A static defect in the software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Software Failure</a:t>
            </a:r>
            <a:r>
              <a:rPr lang="en-US" dirty="0" smtClean="0"/>
              <a:t> : External, incorrect behavior with respect to the requirements or other description of the expected behavior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Software Error</a:t>
            </a:r>
            <a:r>
              <a:rPr lang="en-US" dirty="0" smtClean="0"/>
              <a:t> : An incorrect internal state that is the manifestation of some fault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914400" y="4368479"/>
            <a:ext cx="7315200" cy="86793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Software does not degrade—faults are more like design mistakes in hardware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Software Faults, Errors &amp; Failures</a:t>
            </a:r>
            <a:endParaRPr lang="en-US" sz="32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59584" y="5639825"/>
            <a:ext cx="6400800" cy="86793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Testing can find faults, but can NEVER prove the absence of faults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55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 autoUpdateAnimBg="0"/>
      <p:bldP spid="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&amp; Failure Model (RIPR)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Font typeface="Monotype Sorts" charset="2"/>
              <a:buNone/>
              <a:defRPr/>
            </a:pP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Four conditions necessary for a failure to be observed</a:t>
            </a:r>
          </a:p>
          <a:p>
            <a:pPr marL="457200" indent="-457200">
              <a:buFont typeface="Monotype Sorts" charset="2"/>
              <a:buAutoNum type="arabicPeriod"/>
              <a:defRPr/>
            </a:pPr>
            <a:endParaRPr lang="en-US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Reachability</a:t>
            </a:r>
            <a:r>
              <a:rPr lang="en-US" dirty="0"/>
              <a:t> : The location or locations in the program that contain the fault must be reached </a:t>
            </a: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Infection</a:t>
            </a:r>
            <a:r>
              <a:rPr lang="en-US" dirty="0"/>
              <a:t> : The state of the program must be incorrect</a:t>
            </a: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Propagation</a:t>
            </a:r>
            <a:r>
              <a:rPr lang="en-US" dirty="0"/>
              <a:t> : The infected state must cause some output or final state of the program to be incorrect</a:t>
            </a: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Reveal</a:t>
            </a:r>
            <a:r>
              <a:rPr lang="en-US" dirty="0"/>
              <a:t> : The tester must observe part of the incorrect portion of the program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0806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708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RIPR </a:t>
            </a:r>
            <a:r>
              <a:rPr lang="en-US" dirty="0" smtClean="0">
                <a:solidFill>
                  <a:srgbClr val="FFFF00"/>
                </a:solidFill>
              </a:rPr>
              <a:t>Model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Reachability</a:t>
            </a:r>
          </a:p>
          <a:p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Infection</a:t>
            </a:r>
          </a:p>
          <a:p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Propagation</a:t>
            </a:r>
          </a:p>
          <a:p>
            <a:r>
              <a:rPr lang="en-US" altLang="zh-CN" b="0" dirty="0" err="1" smtClean="0">
                <a:latin typeface="Gill Sans MT" panose="020B0502020104020203" pitchFamily="34" charset="0"/>
                <a:ea typeface="宋体" pitchFamily="2" charset="-122"/>
              </a:rPr>
              <a:t>Revealability</a:t>
            </a:r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Incorrect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 Oracle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Final 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</a:rPr>
              <a:t>Program </a:t>
            </a:r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State</a:t>
            </a:r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1" y="1828120"/>
            <a:ext cx="2902796" cy="13164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/>
              <a:t>Observed Final Program State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41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</p:cNvCxnSpPr>
          <p:nvPr/>
        </p:nvCxnSpPr>
        <p:spPr>
          <a:xfrm flipH="1" flipV="1">
            <a:off x="7177659" y="3007895"/>
            <a:ext cx="41288" cy="2217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12836" y="2011379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R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eaches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2101" y="3736343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Infects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Propagates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77659" y="4847437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Reveals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chemeClr val="tx2">
              <a:lumMod val="75000"/>
              <a:alpha val="28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rgbClr val="FFFFFF"/>
                </a:solidFill>
              </a:rPr>
              <a:t>Incorrect Final State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Jeff Offutt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96001" y="2204081"/>
            <a:ext cx="2807367" cy="1316425"/>
          </a:xfrm>
          <a:prstGeom prst="ellipse">
            <a:avLst/>
          </a:prstGeom>
          <a:solidFill>
            <a:schemeClr val="tx2">
              <a:lumMod val="60000"/>
              <a:lumOff val="40000"/>
              <a:alpha val="25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/>
              <a:t>Observed Final Program State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119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04"/>
    </mc:Choice>
    <mc:Fallback xmlns="">
      <p:transition xmlns:p14="http://schemas.microsoft.com/office/powerpoint/2010/main" spd="slow" advTm="15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  <p:bldP spid="15" grpId="1" animBg="1"/>
      <p:bldP spid="29" grpId="0"/>
      <p:bldP spid="31" grpId="0"/>
      <p:bldP spid="32" grpId="0"/>
      <p:bldP spid="33" grpId="0"/>
      <p:bldP spid="41" grpId="0" animBg="1"/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3.9|1.9|1.3|21.3|1.2|11.1|2.7|6.5|9.3|2.1|1.8|3.7|3.8|16.8"/>
</p:tagLst>
</file>

<file path=ppt/theme/theme1.xml><?xml version="1.0" encoding="utf-8"?>
<a:theme xmlns:a="http://schemas.openxmlformats.org/drawingml/2006/main" name="intro">
  <a:themeElements>
    <a:clrScheme name="Custom 1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1933</TotalTime>
  <Pages>49</Pages>
  <Words>4926</Words>
  <Application>Microsoft Office PowerPoint</Application>
  <PresentationFormat>On-screen Show (4:3)</PresentationFormat>
  <Paragraphs>947</Paragraphs>
  <Slides>65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intro</vt:lpstr>
      <vt:lpstr>Is Mutation Analysis Ready for Prime Time?</vt:lpstr>
      <vt:lpstr>OUTLINE</vt:lpstr>
      <vt:lpstr>My Background</vt:lpstr>
      <vt:lpstr>Your Background?</vt:lpstr>
      <vt:lpstr>Background Questions</vt:lpstr>
      <vt:lpstr>OUTLINE</vt:lpstr>
      <vt:lpstr>Software Faults, Errors &amp; Failures</vt:lpstr>
      <vt:lpstr>Fault &amp; Failure Model (RIPR)</vt:lpstr>
      <vt:lpstr>RIPR Model</vt:lpstr>
      <vt:lpstr>Self-Check Problem</vt:lpstr>
      <vt:lpstr>Self-Check Problem Answer</vt:lpstr>
      <vt:lpstr>Coverage Criteria</vt:lpstr>
      <vt:lpstr>Test Requirements and Criteria</vt:lpstr>
      <vt:lpstr>Criteria Based on Structures</vt:lpstr>
      <vt:lpstr>Criteria and the RIPR Model</vt:lpstr>
      <vt:lpstr>Two Ways to Use Test Criteria</vt:lpstr>
      <vt:lpstr>Advantages of Criteria-Based Test Design</vt:lpstr>
      <vt:lpstr>Criteria Summary</vt:lpstr>
      <vt:lpstr>OUTLINE</vt:lpstr>
      <vt:lpstr>What is a Mutant?</vt:lpstr>
      <vt:lpstr>What is Mutation ?</vt:lpstr>
      <vt:lpstr>Killing Mutants</vt:lpstr>
      <vt:lpstr>Mutation Analysis</vt:lpstr>
      <vt:lpstr>OUTLINE</vt:lpstr>
      <vt:lpstr>Program-based Mutation</vt:lpstr>
      <vt:lpstr>Categorizing Mutants</vt:lpstr>
      <vt:lpstr>Program Mutation Example</vt:lpstr>
      <vt:lpstr>Equivalent Mutation Example</vt:lpstr>
      <vt:lpstr>Mutation and RIPR</vt:lpstr>
      <vt:lpstr>Weak Mutation Example</vt:lpstr>
      <vt:lpstr>Mutation Testing Process</vt:lpstr>
      <vt:lpstr>Self-Check Questions</vt:lpstr>
      <vt:lpstr>Self-Check Answers</vt:lpstr>
      <vt:lpstr>Why Mutation Works</vt:lpstr>
      <vt:lpstr>Designing Mutation Operators</vt:lpstr>
      <vt:lpstr>Mutation Operators for muJava</vt:lpstr>
      <vt:lpstr>Code Defenders</vt:lpstr>
      <vt:lpstr>Code Defenders</vt:lpstr>
      <vt:lpstr>OUTLINE</vt:lpstr>
      <vt:lpstr>Input Space Grammars</vt:lpstr>
      <vt:lpstr>Validating Inputs</vt:lpstr>
      <vt:lpstr>Representing Input Domains</vt:lpstr>
      <vt:lpstr>Example Input Domains</vt:lpstr>
      <vt:lpstr>Representing Input Domains</vt:lpstr>
      <vt:lpstr>Designing Tests From Grammars </vt:lpstr>
      <vt:lpstr>BNF Grammar for Bank</vt:lpstr>
      <vt:lpstr>Mutating BNF Grammars</vt:lpstr>
      <vt:lpstr>XML Book Message</vt:lpstr>
      <vt:lpstr>Book Grammar – Schema</vt:lpstr>
      <vt:lpstr>Mutating XML</vt:lpstr>
      <vt:lpstr>Mutating XML Schemas</vt:lpstr>
      <vt:lpstr>Input Testing Exercise</vt:lpstr>
      <vt:lpstr>Input Testing Exercise—BNF</vt:lpstr>
      <vt:lpstr>OUTLINE</vt:lpstr>
      <vt:lpstr>Papers 2014-2016—by Venue</vt:lpstr>
      <vt:lpstr>Papers 2014-2016—by Topic</vt:lpstr>
      <vt:lpstr>Mutation Application Papers</vt:lpstr>
      <vt:lpstr>Mutation Research Problems</vt:lpstr>
      <vt:lpstr>Topic Intro Minimal Mutation</vt:lpstr>
      <vt:lpstr>Topic Intro Minimal Mutation</vt:lpstr>
      <vt:lpstr>Topic Intro Equivalence Detection</vt:lpstr>
      <vt:lpstr>Topic Intro Automatic Program Repair</vt:lpstr>
      <vt:lpstr>Topic Intro Higher Order Mutants</vt:lpstr>
      <vt:lpstr>Open Research Discussion</vt:lpstr>
      <vt:lpstr>Summary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408</cp:revision>
  <cp:lastPrinted>2016-06-09T16:24:17Z</cp:lastPrinted>
  <dcterms:created xsi:type="dcterms:W3CDTF">1996-06-15T03:21:08Z</dcterms:created>
  <dcterms:modified xsi:type="dcterms:W3CDTF">2016-06-15T16:13:34Z</dcterms:modified>
</cp:coreProperties>
</file>