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68" r:id="rId2"/>
    <p:sldId id="269" r:id="rId3"/>
    <p:sldId id="270" r:id="rId4"/>
    <p:sldId id="295" r:id="rId5"/>
    <p:sldId id="302" r:id="rId6"/>
    <p:sldId id="301" r:id="rId7"/>
    <p:sldId id="300" r:id="rId8"/>
    <p:sldId id="299" r:id="rId9"/>
    <p:sldId id="298" r:id="rId10"/>
    <p:sldId id="305" r:id="rId11"/>
    <p:sldId id="306" r:id="rId12"/>
    <p:sldId id="307" r:id="rId13"/>
    <p:sldId id="281" r:id="rId14"/>
    <p:sldId id="282" r:id="rId15"/>
    <p:sldId id="294" r:id="rId16"/>
    <p:sldId id="279" r:id="rId17"/>
    <p:sldId id="283" r:id="rId18"/>
    <p:sldId id="284" r:id="rId19"/>
    <p:sldId id="285" r:id="rId20"/>
    <p:sldId id="286" r:id="rId21"/>
    <p:sldId id="287" r:id="rId22"/>
    <p:sldId id="308" r:id="rId23"/>
    <p:sldId id="288" r:id="rId24"/>
    <p:sldId id="292" r:id="rId25"/>
    <p:sldId id="289" r:id="rId26"/>
    <p:sldId id="293" r:id="rId27"/>
    <p:sldId id="290" r:id="rId28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CC"/>
    <a:srgbClr val="FFFF00"/>
    <a:srgbClr val="0000FF"/>
    <a:srgbClr val="00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591" autoAdjust="0"/>
    <p:restoredTop sz="85068" autoAdjust="0"/>
  </p:normalViewPr>
  <p:slideViewPr>
    <p:cSldViewPr>
      <p:cViewPr varScale="1">
        <p:scale>
          <a:sx n="90" d="100"/>
          <a:sy n="90" d="100"/>
        </p:scale>
        <p:origin x="1838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968" y="109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7209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 defTabSz="924539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903" y="2"/>
            <a:ext cx="297209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 algn="r" defTabSz="924539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196"/>
            <a:ext cx="297209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defTabSz="924539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903" y="8832196"/>
            <a:ext cx="297209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algn="r" defTabSz="924539">
              <a:defRPr sz="1200"/>
            </a:lvl1pPr>
          </a:lstStyle>
          <a:p>
            <a:pPr>
              <a:defRPr/>
            </a:pPr>
            <a:fld id="{9095E4A3-7FA9-4B19-B524-9DC34DE5B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5694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7209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 defTabSz="924539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903" y="2"/>
            <a:ext cx="297209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 algn="r" defTabSz="924539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3805" y="4416100"/>
            <a:ext cx="5030391" cy="4182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196"/>
            <a:ext cx="297209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defTabSz="924539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903" y="8832196"/>
            <a:ext cx="297209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algn="r" defTabSz="924539">
              <a:defRPr sz="1200"/>
            </a:lvl1pPr>
          </a:lstStyle>
          <a:p>
            <a:pPr>
              <a:defRPr/>
            </a:pPr>
            <a:fld id="{DD0AE65D-7F1A-4732-AE56-EBF36B5FFD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7475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use these slides to step through the example in section 6.4.</a:t>
            </a:r>
          </a:p>
          <a:p>
            <a:r>
              <a:rPr lang="en-US" dirty="0" smtClean="0"/>
              <a:t>At each</a:t>
            </a:r>
            <a:r>
              <a:rPr lang="en-US" baseline="0" dirty="0" smtClean="0"/>
              <a:t> step, I pause and let students work together to complete the step.</a:t>
            </a:r>
          </a:p>
          <a:p>
            <a:r>
              <a:rPr lang="en-US" baseline="0" dirty="0" smtClean="0"/>
              <a:t>Then I show them the solution from the book.</a:t>
            </a:r>
          </a:p>
          <a:p>
            <a:r>
              <a:rPr lang="en-US" baseline="0" dirty="0" smtClean="0"/>
              <a:t>This is slower than just showing the example, but the students learn a lot more through this “active learning exercise.”</a:t>
            </a:r>
          </a:p>
          <a:p>
            <a:r>
              <a:rPr lang="en-US" baseline="0" dirty="0" smtClean="0"/>
              <a:t>I find it easier if I print the slides on paper (2X3 and front and back) so I can keep on track with the example.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AE65D-7F1A-4732-AE56-EBF36B5FFDB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336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AE65D-7F1A-4732-AE56-EBF36B5FFDB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83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none" baseline="0" dirty="0" smtClean="0">
                <a:solidFill>
                  <a:srgbClr val="000000"/>
                </a:solidFill>
              </a:rPr>
              <a:t>Note the “or” in this part of the specification for remove():</a:t>
            </a:r>
          </a:p>
          <a:p>
            <a:r>
              <a:rPr lang="en-US" u="none" baseline="0" dirty="0" err="1" smtClean="0">
                <a:solidFill>
                  <a:srgbClr val="000000"/>
                </a:solidFill>
              </a:rPr>
              <a:t>IllegalStateException</a:t>
            </a:r>
            <a:r>
              <a:rPr lang="en-US" u="none" baseline="0" dirty="0" smtClean="0">
                <a:solidFill>
                  <a:srgbClr val="000000"/>
                </a:solidFill>
              </a:rPr>
              <a:t> - </a:t>
            </a:r>
            <a:r>
              <a:rPr lang="en-US" dirty="0" smtClean="0"/>
              <a:t>if the next method has not yet been called, or the remove method has already been called after the last call to the next method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AE65D-7F1A-4732-AE56-EBF36B5FFDB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5208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Students</a:t>
            </a:r>
            <a:r>
              <a:rPr lang="en-US" baseline="0" dirty="0" smtClean="0"/>
              <a:t> often ask why C1 and C2 apply to remove(). Whether  the structure has more values should NOT affect remove() (C1), but the method COULD have a fault where it behaves badly if the current element is last in the structure. Likewise, remove() could have a fault that only manifests if the current element is a null pointer (C2). So considering C1 and C2 leads to some subtle tests that could reveal faults.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AE65D-7F1A-4732-AE56-EBF36B5FFDB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3075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AE65D-7F1A-4732-AE56-EBF36B5FFDB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089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5855D-2FD2-4C21-BBE9-DF92A4642F81}" type="datetime5">
              <a:rPr lang="en-US" smtClean="0"/>
              <a:t>9-Oct-18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Ammann &amp;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EF199-031E-4A19-A50A-A5400FC24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AB40C-03BA-484E-80AC-BB42687106DB}" type="datetime5">
              <a:rPr lang="en-US" smtClean="0"/>
              <a:t>9-Oct-18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Ammann &amp;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53D1B-6B48-4408-9D1C-57D91B484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228600"/>
            <a:ext cx="21526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6700" y="228600"/>
            <a:ext cx="63055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077AC-5DAB-4828-A4E1-AC520EB84FC0}" type="datetime5">
              <a:rPr lang="en-US" smtClean="0"/>
              <a:t>9-Oct-18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Ammann &amp; Offutt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E5E58-443E-4691-999F-59F2B9828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838200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638800"/>
          </a:xfrm>
        </p:spPr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  <a:lvl2pPr>
              <a:defRPr>
                <a:latin typeface="Gill Sans MT" panose="020B0502020104020203" pitchFamily="34" charset="0"/>
              </a:defRPr>
            </a:lvl2pPr>
            <a:lvl3pPr>
              <a:defRPr>
                <a:latin typeface="Gill Sans MT" panose="020B0502020104020203" pitchFamily="34" charset="0"/>
              </a:defRPr>
            </a:lvl3pPr>
            <a:lvl4pPr>
              <a:defRPr sz="1800">
                <a:latin typeface="Gill Sans MT" panose="020B0502020104020203" pitchFamily="34" charset="0"/>
              </a:defRPr>
            </a:lvl4pPr>
            <a:lvl5pPr>
              <a:defRPr sz="18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0A12D617-C7F0-46C5-88CD-80DB48A326AE}" type="datetime5">
              <a:rPr lang="en-US" smtClean="0"/>
              <a:t>9-Oct-18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/>
              <a:t>© 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5F9C1891-8797-470D-B212-3BF0F95813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420F7F4E-CF66-44B5-A3C2-50E2C345A20F}" type="datetime5">
              <a:rPr lang="en-US" smtClean="0"/>
              <a:t>9-Oct-18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/>
              <a:t>©  Ammann &amp; Offutt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C73D9108-FDA0-4F4F-A452-27E41CDA1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6700" y="1524000"/>
            <a:ext cx="42291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2291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8B212F31-9CA9-4992-96B2-E973FD40D412}" type="datetime5">
              <a:rPr lang="en-US" smtClean="0"/>
              <a:t>9-Oct-18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/>
              <a:t>©  Ammann &amp; Offutt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C1C5AAC7-81DD-4486-9C41-F0C8D59E38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05000" cy="3048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59F113B1-DCBB-4C73-9007-B5B4169995D2}" type="datetime5">
              <a:rPr lang="en-US" smtClean="0"/>
              <a:t>9-Oct-18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0800"/>
            <a:ext cx="2895600" cy="3048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/>
              <a:t>©  Ammann &amp; Offutt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5000" cy="3048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26B86D16-7B3B-46A8-AF20-7C00D6DAAA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477000"/>
            <a:ext cx="1905000" cy="3048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E13077D9-CB35-4063-8514-7FFF37C8CA68}" type="datetime5">
              <a:rPr lang="en-US" smtClean="0"/>
              <a:t>9-Oct-18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/>
              <a:t>©  Ammann &amp; Offutt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34200" y="6477000"/>
            <a:ext cx="1905000" cy="3048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40DB4AAF-9484-4D4D-A708-8B2780A2C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400800"/>
            <a:ext cx="1905000" cy="3048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03BB78F6-9611-4E37-9BC0-D4947ADE2E2C}" type="datetime5">
              <a:rPr lang="en-US" smtClean="0"/>
              <a:t>9-Oct-18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0800"/>
            <a:ext cx="2895600" cy="3048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 smtClean="0"/>
              <a:t>©  Ammann &amp; Offutt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400800"/>
            <a:ext cx="1905000" cy="304800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fld id="{B6B2BD84-C04A-4EAA-A476-8B952B8DC1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28130-4DDC-412E-8451-C002AE6109A9}" type="datetime5">
              <a:rPr lang="en-US" smtClean="0"/>
              <a:t>9-Oct-18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Ammann &amp; Offutt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84510-6743-4F5E-95F2-D4F90B119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7C54C-E64C-4ACB-9392-C58D3E100331}" type="datetime5">
              <a:rPr lang="en-US" smtClean="0"/>
              <a:t>9-Oct-18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Ammann &amp; Offutt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6CD81-0DA8-44A5-8104-5CC59D9CF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76200"/>
            <a:ext cx="8991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990600"/>
            <a:ext cx="8991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800">
                <a:latin typeface="Arial" pitchFamily="34" charset="0"/>
              </a:defRPr>
            </a:lvl1pPr>
          </a:lstStyle>
          <a:p>
            <a:pPr>
              <a:defRPr/>
            </a:pPr>
            <a:fld id="{17F02CE8-BDD6-4F2F-84C0-C5486496EC00}" type="datetime5">
              <a:rPr lang="en-US" smtClean="0"/>
              <a:t>9-Oct-18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©  Ammann &amp; Offutt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latin typeface="Arial" pitchFamily="34" charset="0"/>
              </a:defRPr>
            </a:lvl1pPr>
          </a:lstStyle>
          <a:p>
            <a:pPr>
              <a:defRPr/>
            </a:pPr>
            <a:fld id="{9A9D3E21-BDB1-4F8E-ACF6-C16E8262F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ransition/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7/docs/api/java/util/Iterator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cs.gmu.edu/~offutt/softwaretest/java/IteratorTest.jav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1143000"/>
          </a:xfrm>
        </p:spPr>
        <p:txBody>
          <a:bodyPr/>
          <a:lstStyle/>
          <a:p>
            <a:r>
              <a:rPr lang="en-US" dirty="0" smtClean="0"/>
              <a:t>In-Class Extended Example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Ch. </a:t>
            </a:r>
            <a:r>
              <a:rPr lang="en-US" dirty="0" smtClean="0"/>
              <a:t>6.4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181600"/>
          </a:xfrm>
        </p:spPr>
        <p:txBody>
          <a:bodyPr/>
          <a:lstStyle/>
          <a:p>
            <a:pPr marL="0" indent="0" algn="ctr">
              <a:buNone/>
            </a:pPr>
            <a:endParaRPr lang="en-US" sz="3200" dirty="0" smtClean="0"/>
          </a:p>
          <a:p>
            <a:r>
              <a:rPr lang="en-US" dirty="0" smtClean="0"/>
              <a:t>Form </a:t>
            </a:r>
            <a:r>
              <a:rPr lang="en-US" dirty="0" smtClean="0">
                <a:solidFill>
                  <a:schemeClr val="tx2"/>
                </a:solidFill>
              </a:rPr>
              <a:t>teams</a:t>
            </a:r>
            <a:r>
              <a:rPr lang="en-US" dirty="0" smtClean="0"/>
              <a:t> of two to three neighbors</a:t>
            </a:r>
          </a:p>
          <a:p>
            <a:r>
              <a:rPr lang="en-US" dirty="0" smtClean="0"/>
              <a:t>Hand out printouts 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Iterator.html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docs.oracle.com/javase/7/docs/api/java/util/Iterator.html</a:t>
            </a:r>
            <a:endParaRPr lang="en-US" dirty="0" smtClean="0"/>
          </a:p>
          <a:p>
            <a:r>
              <a:rPr lang="en-US" dirty="0" smtClean="0"/>
              <a:t>Close books</a:t>
            </a:r>
          </a:p>
          <a:p>
            <a:r>
              <a:rPr lang="en-US" dirty="0" smtClean="0"/>
              <a:t>We will go through the steps for designing an IDM for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Iterator</a:t>
            </a:r>
          </a:p>
          <a:p>
            <a:r>
              <a:rPr lang="en-US" dirty="0" smtClean="0"/>
              <a:t>After each step, we will stop &amp; discuss as a class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70F255-24F7-4904-99FE-6E9D307413BA}" type="datetime5">
              <a:rPr lang="en-US" smtClean="0"/>
              <a:t>9-Oct-18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 Ammann &amp; Offutt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C1891-8797-470D-B212-3BF0F958134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512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I: Determine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1447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Step </a:t>
            </a:r>
            <a:r>
              <a:rPr lang="en-US" dirty="0" smtClean="0"/>
              <a:t>4: Design a partitioning</a:t>
            </a:r>
          </a:p>
          <a:p>
            <a:pPr marL="0" indent="0" algn="ctr">
              <a:buNone/>
            </a:pPr>
            <a:r>
              <a:rPr lang="en-US" dirty="0" smtClean="0"/>
              <a:t>Which methods is each characteristic relevant for?</a:t>
            </a:r>
          </a:p>
          <a:p>
            <a:pPr marL="0" indent="0" algn="ctr">
              <a:buNone/>
            </a:pPr>
            <a:r>
              <a:rPr lang="en-US" dirty="0" smtClean="0"/>
              <a:t>How can we partition each characteristic?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Table B: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F213C1-68B3-4DD9-806D-03AC00A06449}" type="datetime5">
              <a:rPr lang="en-US" smtClean="0"/>
              <a:t>9-Oct-18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C1891-8797-470D-B212-3BF0F958134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348706"/>
              </p:ext>
            </p:extLst>
          </p:nvPr>
        </p:nvGraphicFramePr>
        <p:xfrm>
          <a:off x="609598" y="3124200"/>
          <a:ext cx="7609206" cy="23926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522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43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32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Characteristic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hasNext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()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next()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remove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()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Partition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C1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More values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C2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Returns non-null object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C3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remove() supported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C4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remove() constraint</a:t>
                      </a:r>
                      <a:r>
                        <a:rPr lang="en-US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 satisfied</a:t>
                      </a:r>
                      <a:endParaRPr lang="en-US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Oval 8"/>
          <p:cNvSpPr/>
          <p:nvPr/>
        </p:nvSpPr>
        <p:spPr bwMode="auto">
          <a:xfrm>
            <a:off x="3276600" y="5715000"/>
            <a:ext cx="2590800" cy="762000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ill Sans MT" panose="020B0502020104020203" pitchFamily="34" charset="0"/>
              </a:rPr>
              <a:t>work …</a:t>
            </a:r>
          </a:p>
        </p:txBody>
      </p:sp>
    </p:spTree>
    <p:extLst>
      <p:ext uri="{BB962C8B-B14F-4D97-AF65-F5344CB8AC3E}">
        <p14:creationId xmlns:p14="http://schemas.microsoft.com/office/powerpoint/2010/main" val="16211236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I: Determine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1447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Step </a:t>
            </a:r>
            <a:r>
              <a:rPr lang="en-US" dirty="0" smtClean="0"/>
              <a:t>4: Design a partitioning</a:t>
            </a:r>
          </a:p>
          <a:p>
            <a:pPr marL="0" indent="0" algn="ctr">
              <a:buNone/>
            </a:pPr>
            <a:r>
              <a:rPr lang="en-US" dirty="0" smtClean="0"/>
              <a:t>Relevant characteristics for each method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Table B: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DB6D21-295E-483D-9A08-43B223D3CD70}" type="datetime5">
              <a:rPr lang="en-US" smtClean="0"/>
              <a:t>9-Oct-18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C1891-8797-470D-B212-3BF0F958134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891716"/>
              </p:ext>
            </p:extLst>
          </p:nvPr>
        </p:nvGraphicFramePr>
        <p:xfrm>
          <a:off x="762000" y="2971800"/>
          <a:ext cx="7609206" cy="23926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522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43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32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Characteristic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hasNext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()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next()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remove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()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Partition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C1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More values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</a:rPr>
                        <a:t>X</a:t>
                      </a:r>
                      <a:endParaRPr lang="en-US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</a:rPr>
                        <a:t>X</a:t>
                      </a:r>
                      <a:endParaRPr lang="en-US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</a:rPr>
                        <a:t>X</a:t>
                      </a:r>
                      <a:endParaRPr lang="en-US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C2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Returns non-null object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</a:rPr>
                        <a:t>X</a:t>
                      </a:r>
                      <a:endParaRPr lang="en-US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</a:rPr>
                        <a:t>X</a:t>
                      </a:r>
                      <a:endParaRPr lang="en-US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C3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remove() supported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</a:rPr>
                        <a:t>X</a:t>
                      </a:r>
                      <a:endParaRPr lang="en-US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C4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remove() constraint</a:t>
                      </a:r>
                      <a:r>
                        <a:rPr lang="en-US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 satisfied</a:t>
                      </a:r>
                      <a:endParaRPr lang="en-US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</a:rPr>
                        <a:t>X</a:t>
                      </a:r>
                      <a:endParaRPr lang="en-US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59627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I: Determine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1447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Step </a:t>
            </a:r>
            <a:r>
              <a:rPr lang="en-US" dirty="0" smtClean="0"/>
              <a:t>4: Design a partitioning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Table B: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3A862E-EC39-444C-8E99-5B7392CBFF6D}" type="datetime5">
              <a:rPr lang="en-US" smtClean="0"/>
              <a:t>9-Oct-18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C1891-8797-470D-B212-3BF0F958134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200400" y="57912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Gill Sans MT" panose="020B0502020104020203" pitchFamily="34" charset="0"/>
              </a:rPr>
              <a:t>Done with task </a:t>
            </a:r>
            <a:r>
              <a:rPr lang="en-US" i="1" dirty="0" smtClean="0">
                <a:latin typeface="+mj-lt"/>
              </a:rPr>
              <a:t>I</a:t>
            </a:r>
            <a:r>
              <a:rPr lang="en-US" i="1" dirty="0" smtClean="0">
                <a:latin typeface="Gill Sans MT" panose="020B0502020104020203" pitchFamily="34" charset="0"/>
              </a:rPr>
              <a:t>!</a:t>
            </a:r>
            <a:endParaRPr lang="en-US" i="1" dirty="0">
              <a:latin typeface="Gill Sans MT" panose="020B0502020104020203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385365"/>
              </p:ext>
            </p:extLst>
          </p:nvPr>
        </p:nvGraphicFramePr>
        <p:xfrm>
          <a:off x="767397" y="2590800"/>
          <a:ext cx="7609206" cy="23926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522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43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32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Characteristic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hasNext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()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next()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remove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()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Partition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C1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More values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X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X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X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</a:rPr>
                        <a:t>{true, false}</a:t>
                      </a:r>
                      <a:endParaRPr lang="en-US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C2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Returns non-null object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X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X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</a:rPr>
                        <a:t>{true, false}</a:t>
                      </a:r>
                      <a:endParaRPr lang="en-US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C3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remove() supported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X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</a:rPr>
                        <a:t>{true, false}</a:t>
                      </a:r>
                      <a:endParaRPr lang="en-US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C4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remove() constraint</a:t>
                      </a:r>
                      <a:r>
                        <a:rPr lang="en-US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 satisfied</a:t>
                      </a:r>
                      <a:endParaRPr lang="en-US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X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</a:rPr>
                        <a:t>{true, false}</a:t>
                      </a:r>
                      <a:endParaRPr lang="en-US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36043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1066800"/>
          </a:xfrm>
        </p:spPr>
        <p:txBody>
          <a:bodyPr/>
          <a:lstStyle/>
          <a:p>
            <a:r>
              <a:rPr lang="en-US" dirty="0" smtClean="0"/>
              <a:t>Task</a:t>
            </a:r>
            <a:r>
              <a:rPr lang="en-US" sz="3200" dirty="0" smtClean="0"/>
              <a:t> II: </a:t>
            </a:r>
            <a:r>
              <a:rPr lang="en-US" dirty="0" smtClean="0"/>
              <a:t>Define Test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334000"/>
          </a:xfrm>
        </p:spPr>
        <p:txBody>
          <a:bodyPr/>
          <a:lstStyle/>
          <a:p>
            <a:r>
              <a:rPr lang="en-US" dirty="0" smtClean="0"/>
              <a:t>Step 1: Choose coverage criterion</a:t>
            </a:r>
          </a:p>
          <a:p>
            <a:r>
              <a:rPr lang="en-US" dirty="0" smtClean="0"/>
              <a:t>Step 2: Choose base cases if needed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94323F-DB75-4420-8B03-28355444BEC5}" type="datetime5">
              <a:rPr lang="en-US" smtClean="0"/>
              <a:t>9-Oct-18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C1891-8797-470D-B212-3BF0F958134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Oval 7"/>
          <p:cNvSpPr/>
          <p:nvPr/>
        </p:nvSpPr>
        <p:spPr bwMode="auto">
          <a:xfrm>
            <a:off x="3276600" y="4343400"/>
            <a:ext cx="2590800" cy="762000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ill Sans MT" panose="020B0502020104020203" pitchFamily="34" charset="0"/>
              </a:rPr>
              <a:t>work …</a:t>
            </a:r>
          </a:p>
        </p:txBody>
      </p:sp>
    </p:spTree>
    <p:extLst>
      <p:ext uri="{BB962C8B-B14F-4D97-AF65-F5344CB8AC3E}">
        <p14:creationId xmlns:p14="http://schemas.microsoft.com/office/powerpoint/2010/main" val="30675959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1066800"/>
          </a:xfrm>
        </p:spPr>
        <p:txBody>
          <a:bodyPr/>
          <a:lstStyle/>
          <a:p>
            <a:r>
              <a:rPr lang="en-US" dirty="0"/>
              <a:t>Task</a:t>
            </a:r>
            <a:r>
              <a:rPr lang="en-US" sz="3200" dirty="0"/>
              <a:t> II: </a:t>
            </a:r>
            <a:r>
              <a:rPr lang="en-US" dirty="0"/>
              <a:t>Define Test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334000"/>
          </a:xfrm>
        </p:spPr>
        <p:txBody>
          <a:bodyPr/>
          <a:lstStyle/>
          <a:p>
            <a:r>
              <a:rPr lang="en-US" dirty="0"/>
              <a:t>Step 1: </a:t>
            </a:r>
            <a:r>
              <a:rPr lang="en-US" dirty="0" smtClean="0"/>
              <a:t>Base coverage criterion (</a:t>
            </a:r>
            <a:r>
              <a:rPr lang="en-US" dirty="0" smtClean="0">
                <a:solidFill>
                  <a:schemeClr val="tx2"/>
                </a:solidFill>
              </a:rPr>
              <a:t>BCC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Step 2: </a:t>
            </a:r>
            <a:r>
              <a:rPr lang="en-US" dirty="0" smtClean="0"/>
              <a:t>Happy path (</a:t>
            </a:r>
            <a:r>
              <a:rPr lang="en-US" dirty="0" smtClean="0">
                <a:solidFill>
                  <a:schemeClr val="tx2"/>
                </a:solidFill>
              </a:rPr>
              <a:t>all true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Step 3: Test requirements 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A3B375-C39E-44EE-A0A1-D88D0A980721}" type="datetime5">
              <a:rPr lang="en-US" smtClean="0"/>
              <a:t>9-Oct-18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C1891-8797-470D-B212-3BF0F958134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7921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1066800"/>
          </a:xfrm>
        </p:spPr>
        <p:txBody>
          <a:bodyPr/>
          <a:lstStyle/>
          <a:p>
            <a:r>
              <a:rPr lang="en-US" dirty="0"/>
              <a:t>Task</a:t>
            </a:r>
            <a:r>
              <a:rPr lang="en-US" sz="3200" dirty="0"/>
              <a:t> II: </a:t>
            </a:r>
            <a:r>
              <a:rPr lang="en-US" dirty="0"/>
              <a:t>Define Test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1295400"/>
          </a:xfrm>
        </p:spPr>
        <p:txBody>
          <a:bodyPr/>
          <a:lstStyle/>
          <a:p>
            <a:r>
              <a:rPr lang="en-US" dirty="0"/>
              <a:t>Step 3: Test requirements</a:t>
            </a:r>
          </a:p>
          <a:p>
            <a:pPr marL="0" indent="0" algn="ctr">
              <a:buNone/>
            </a:pPr>
            <a:r>
              <a:rPr lang="en-US" dirty="0" smtClean="0"/>
              <a:t>Table C: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51E29E-63AA-4088-89AD-069EED2E4B10}" type="datetime5">
              <a:rPr lang="en-US" smtClean="0"/>
              <a:t>9-Oct-18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C1891-8797-470D-B212-3BF0F958134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9" name="Oval 8"/>
          <p:cNvSpPr/>
          <p:nvPr/>
        </p:nvSpPr>
        <p:spPr bwMode="auto">
          <a:xfrm>
            <a:off x="3276600" y="4724400"/>
            <a:ext cx="2590800" cy="762000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ill Sans MT" panose="020B0502020104020203" pitchFamily="34" charset="0"/>
              </a:rPr>
              <a:t>work …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550910"/>
              </p:ext>
            </p:extLst>
          </p:nvPr>
        </p:nvGraphicFramePr>
        <p:xfrm>
          <a:off x="152400" y="2626360"/>
          <a:ext cx="6477000" cy="17526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Characteristics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Test Requirements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Infeasible</a:t>
                      </a:r>
                      <a:r>
                        <a:rPr lang="en-US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 TRs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hasNext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C1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next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C1 C2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remove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C1 C2 C3 C4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27968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1066800"/>
          </a:xfrm>
        </p:spPr>
        <p:txBody>
          <a:bodyPr/>
          <a:lstStyle/>
          <a:p>
            <a:r>
              <a:rPr lang="en-US" dirty="0"/>
              <a:t>Task</a:t>
            </a:r>
            <a:r>
              <a:rPr lang="en-US" sz="3200" dirty="0"/>
              <a:t> II: </a:t>
            </a:r>
            <a:r>
              <a:rPr lang="en-US" dirty="0"/>
              <a:t>Define Test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1295400"/>
          </a:xfrm>
        </p:spPr>
        <p:txBody>
          <a:bodyPr/>
          <a:lstStyle/>
          <a:p>
            <a:r>
              <a:rPr lang="en-US" dirty="0"/>
              <a:t>Step 3: Test requirements</a:t>
            </a:r>
          </a:p>
          <a:p>
            <a:pPr marL="0" indent="0" algn="ctr">
              <a:buNone/>
            </a:pPr>
            <a:r>
              <a:rPr lang="en-US" dirty="0" smtClean="0"/>
              <a:t>Table C: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B753FC-A2F7-4D4D-A62C-39EB7E2F6BE9}" type="datetime5">
              <a:rPr lang="en-US" smtClean="0"/>
              <a:t>9-Oct-18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C1891-8797-470D-B212-3BF0F958134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453586"/>
              </p:ext>
            </p:extLst>
          </p:nvPr>
        </p:nvGraphicFramePr>
        <p:xfrm>
          <a:off x="152400" y="2626360"/>
          <a:ext cx="6477000" cy="20218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Characteristics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Test Requirements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Infeasible</a:t>
                      </a:r>
                      <a:r>
                        <a:rPr lang="en-US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 TRs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hasNext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C1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</a:rPr>
                        <a:t>{</a:t>
                      </a:r>
                      <a:r>
                        <a:rPr lang="en-US" b="1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</a:rPr>
                        <a:t>T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</a:rPr>
                        <a:t>, F}</a:t>
                      </a:r>
                      <a:endParaRPr lang="en-US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next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C1 C2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</a:rPr>
                        <a:t>{</a:t>
                      </a:r>
                      <a:r>
                        <a:rPr lang="en-US" b="1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</a:rPr>
                        <a:t>TT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</a:rPr>
                        <a:t>, FT, TF}</a:t>
                      </a:r>
                      <a:endParaRPr lang="en-US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remove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C1 C2 C3 C4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</a:rPr>
                        <a:t>{</a:t>
                      </a:r>
                      <a:r>
                        <a:rPr lang="en-US" b="1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</a:rPr>
                        <a:t>TTTT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</a:rPr>
                        <a:t>, FTTT, TFTT, TTFT, TTTF}</a:t>
                      </a:r>
                      <a:endParaRPr lang="en-US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27189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1066800"/>
          </a:xfrm>
        </p:spPr>
        <p:txBody>
          <a:bodyPr/>
          <a:lstStyle/>
          <a:p>
            <a:r>
              <a:rPr lang="en-US" dirty="0"/>
              <a:t>Task</a:t>
            </a:r>
            <a:r>
              <a:rPr lang="en-US" sz="3200" dirty="0"/>
              <a:t> II: </a:t>
            </a:r>
            <a:r>
              <a:rPr lang="en-US" dirty="0"/>
              <a:t>Define Test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1254760"/>
          </a:xfrm>
        </p:spPr>
        <p:txBody>
          <a:bodyPr/>
          <a:lstStyle/>
          <a:p>
            <a:r>
              <a:rPr lang="en-US" dirty="0"/>
              <a:t>Step </a:t>
            </a:r>
            <a:r>
              <a:rPr lang="en-US" dirty="0" smtClean="0"/>
              <a:t>4: Infeasible test </a:t>
            </a:r>
            <a:r>
              <a:rPr lang="en-US" dirty="0"/>
              <a:t>requirements</a:t>
            </a:r>
          </a:p>
          <a:p>
            <a:pPr marL="0" indent="0" algn="ctr">
              <a:buNone/>
            </a:pPr>
            <a:r>
              <a:rPr lang="en-US" dirty="0" smtClean="0"/>
              <a:t>Table C: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6A9951-7B87-4691-9797-E215E15DF4AA}" type="datetime5">
              <a:rPr lang="en-US" smtClean="0"/>
              <a:t>9-Oct-18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C1891-8797-470D-B212-3BF0F958134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180306"/>
              </p:ext>
            </p:extLst>
          </p:nvPr>
        </p:nvGraphicFramePr>
        <p:xfrm>
          <a:off x="152400" y="2626360"/>
          <a:ext cx="6477000" cy="20218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Characteristics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Test Requirements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Infeasible</a:t>
                      </a:r>
                      <a:r>
                        <a:rPr lang="en-US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 TRs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hasNext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C1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{</a:t>
                      </a:r>
                      <a:r>
                        <a:rPr lang="en-US" b="1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T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, F}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</a:rPr>
                        <a:t>none</a:t>
                      </a:r>
                      <a:endParaRPr lang="en-US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next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C1 C2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{</a:t>
                      </a:r>
                      <a:r>
                        <a:rPr lang="en-US" b="1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TT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, FT, TF}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</a:rPr>
                        <a:t>FT</a:t>
                      </a:r>
                      <a:endParaRPr lang="en-US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remove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C1 C2 C3 C4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{</a:t>
                      </a:r>
                      <a:r>
                        <a:rPr lang="en-US" b="1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TTTT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, FTTT, TFTT, TTFT, TTTF}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</a:rPr>
                        <a:t>FTTT</a:t>
                      </a:r>
                      <a:endParaRPr lang="en-US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Rounded Rectangle 8"/>
          <p:cNvSpPr/>
          <p:nvPr/>
        </p:nvSpPr>
        <p:spPr bwMode="auto">
          <a:xfrm>
            <a:off x="5943600" y="1483360"/>
            <a:ext cx="3124200" cy="685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C1=F: has no values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Gill Sans MT" panose="020B0502020104020203" pitchFamily="34" charset="0"/>
              </a:rPr>
              <a:t>C2=T: returns non-null object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</a:endParaRPr>
          </a:p>
        </p:txBody>
      </p:sp>
      <p:cxnSp>
        <p:nvCxnSpPr>
          <p:cNvPr id="11" name="Straight Connector 10"/>
          <p:cNvCxnSpPr>
            <a:endCxn id="9" idx="2"/>
          </p:cNvCxnSpPr>
          <p:nvPr/>
        </p:nvCxnSpPr>
        <p:spPr bwMode="auto">
          <a:xfrm flipV="1">
            <a:off x="6096000" y="2169160"/>
            <a:ext cx="1409700" cy="1676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endCxn id="9" idx="2"/>
          </p:cNvCxnSpPr>
          <p:nvPr/>
        </p:nvCxnSpPr>
        <p:spPr bwMode="auto">
          <a:xfrm flipV="1">
            <a:off x="6248400" y="2169160"/>
            <a:ext cx="1257300" cy="2057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249068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1066800"/>
          </a:xfrm>
        </p:spPr>
        <p:txBody>
          <a:bodyPr/>
          <a:lstStyle/>
          <a:p>
            <a:r>
              <a:rPr lang="en-US" dirty="0"/>
              <a:t>Task</a:t>
            </a:r>
            <a:r>
              <a:rPr lang="en-US" sz="3200" dirty="0"/>
              <a:t> II: </a:t>
            </a:r>
            <a:r>
              <a:rPr lang="en-US" dirty="0"/>
              <a:t>Define Test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1143000"/>
          </a:xfrm>
        </p:spPr>
        <p:txBody>
          <a:bodyPr/>
          <a:lstStyle/>
          <a:p>
            <a:r>
              <a:rPr lang="en-US" dirty="0"/>
              <a:t>Step </a:t>
            </a:r>
            <a:r>
              <a:rPr lang="en-US" dirty="0" smtClean="0"/>
              <a:t>5: Revised infeasible test </a:t>
            </a:r>
            <a:r>
              <a:rPr lang="en-US" dirty="0"/>
              <a:t>requirements</a:t>
            </a:r>
          </a:p>
          <a:p>
            <a:pPr marL="0" indent="0" algn="ctr">
              <a:buNone/>
            </a:pPr>
            <a:r>
              <a:rPr lang="en-US" dirty="0" smtClean="0"/>
              <a:t>Table C: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2B6813-FA2F-4DB5-99A5-4ADB70A6495B}" type="datetime5">
              <a:rPr lang="en-US" smtClean="0"/>
              <a:t>9-Oct-18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C1891-8797-470D-B212-3BF0F958134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368007"/>
              </p:ext>
            </p:extLst>
          </p:nvPr>
        </p:nvGraphicFramePr>
        <p:xfrm>
          <a:off x="152400" y="2514600"/>
          <a:ext cx="8839202" cy="20218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Characteristics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Test Requirements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Infeasible</a:t>
                      </a:r>
                      <a:r>
                        <a:rPr lang="en-US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 TRs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Revised TRs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# TRs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hasNext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C1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{</a:t>
                      </a:r>
                      <a:r>
                        <a:rPr lang="en-US" b="1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T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, F}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none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</a:rPr>
                        <a:t>n/a</a:t>
                      </a:r>
                      <a:endParaRPr lang="en-US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</a:rPr>
                        <a:t>2</a:t>
                      </a:r>
                      <a:endParaRPr lang="en-US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next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C1 C2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{</a:t>
                      </a:r>
                      <a:r>
                        <a:rPr lang="en-US" b="1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TT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, FT, TF}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FT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</a:rPr>
                        <a:t>FT 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  <a:sym typeface="Wingdings" panose="05000000000000000000" pitchFamily="2" charset="2"/>
                        </a:rPr>
                        <a:t> F</a:t>
                      </a:r>
                      <a:r>
                        <a:rPr lang="en-US" b="1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  <a:sym typeface="Wingdings" panose="05000000000000000000" pitchFamily="2" charset="2"/>
                        </a:rPr>
                        <a:t>F</a:t>
                      </a:r>
                      <a:endParaRPr lang="en-US" b="1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</a:rPr>
                        <a:t>3</a:t>
                      </a:r>
                      <a:endParaRPr lang="en-US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remove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C1 C2 C3 C4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{</a:t>
                      </a:r>
                      <a:r>
                        <a:rPr lang="en-US" b="1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TTTT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, FTTT, TFTT, TTFT, TTTF}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FTTT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</a:rPr>
                        <a:t>FTTT 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  <a:sym typeface="Wingdings" panose="05000000000000000000" pitchFamily="2" charset="2"/>
                        </a:rPr>
                        <a:t> F</a:t>
                      </a:r>
                      <a:r>
                        <a:rPr lang="en-US" b="1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  <a:sym typeface="Wingdings" panose="05000000000000000000" pitchFamily="2" charset="2"/>
                        </a:rPr>
                        <a:t>F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  <a:sym typeface="Wingdings" panose="05000000000000000000" pitchFamily="2" charset="2"/>
                        </a:rPr>
                        <a:t>TT</a:t>
                      </a:r>
                      <a:endParaRPr lang="en-US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</a:rPr>
                        <a:t>5</a:t>
                      </a:r>
                      <a:endParaRPr lang="en-US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124200" y="57912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Done with task II!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249068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III: Automate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First, we need an implementation of Iterator</a:t>
            </a:r>
          </a:p>
          <a:p>
            <a:pPr lvl="1"/>
            <a:r>
              <a:rPr lang="en-US" dirty="0" smtClean="0"/>
              <a:t>(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Iterator</a:t>
            </a:r>
            <a:r>
              <a:rPr lang="en-US" dirty="0" smtClean="0"/>
              <a:t> is just an interface)</a:t>
            </a:r>
          </a:p>
          <a:p>
            <a:pPr lvl="1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ArrayList</a:t>
            </a:r>
            <a:r>
              <a:rPr lang="en-US" dirty="0" smtClean="0"/>
              <a:t> implements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Iterator</a:t>
            </a:r>
          </a:p>
          <a:p>
            <a:r>
              <a:rPr lang="en-US" dirty="0" smtClean="0"/>
              <a:t>Test fixture has two variables: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List</a:t>
            </a:r>
            <a:r>
              <a:rPr lang="en-US" dirty="0" smtClean="0"/>
              <a:t> of strings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Iterator</a:t>
            </a:r>
            <a:r>
              <a:rPr lang="en-US" dirty="0" smtClean="0"/>
              <a:t> for strings</a:t>
            </a: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setUp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  <a:p>
            <a:pPr lvl="1"/>
            <a:r>
              <a:rPr lang="en-US" dirty="0" smtClean="0"/>
              <a:t>Creates a list with two strings</a:t>
            </a:r>
          </a:p>
          <a:p>
            <a:pPr lvl="1"/>
            <a:r>
              <a:rPr lang="en-US" dirty="0" smtClean="0"/>
              <a:t>Initializes an iterator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82DC75-E0AB-4BA9-A6BB-4ADEDF912998}" type="datetime5">
              <a:rPr lang="en-US" smtClean="0"/>
              <a:t>9-Oct-18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C1891-8797-470D-B212-3BF0F958134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0238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I: Determine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914400"/>
            <a:ext cx="5181600" cy="5638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Step 1: </a:t>
            </a:r>
            <a:r>
              <a:rPr lang="en-US" dirty="0" smtClean="0"/>
              <a:t>Identify:</a:t>
            </a:r>
          </a:p>
          <a:p>
            <a:r>
              <a:rPr lang="en-US" dirty="0" smtClean="0"/>
              <a:t>Functional units</a:t>
            </a:r>
          </a:p>
          <a:p>
            <a:r>
              <a:rPr lang="en-US" dirty="0" smtClean="0"/>
              <a:t>Parameters</a:t>
            </a:r>
          </a:p>
          <a:p>
            <a:r>
              <a:rPr lang="en-US" dirty="0" smtClean="0"/>
              <a:t>Return types and return values</a:t>
            </a:r>
          </a:p>
          <a:p>
            <a:r>
              <a:rPr lang="en-US" dirty="0" smtClean="0"/>
              <a:t>Exceptional behavior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00C80B-EE6D-4A60-A7B8-F716517F0E13}" type="datetime5">
              <a:rPr lang="en-US" smtClean="0"/>
              <a:t>9-Oct-18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C1891-8797-470D-B212-3BF0F958134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3276600" y="4343400"/>
            <a:ext cx="2590800" cy="762000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ill Sans MT" panose="020B0502020104020203" pitchFamily="34" charset="0"/>
              </a:rPr>
              <a:t>work …</a:t>
            </a:r>
          </a:p>
        </p:txBody>
      </p:sp>
    </p:spTree>
    <p:extLst>
      <p:ext uri="{BB962C8B-B14F-4D97-AF65-F5344CB8AC3E}">
        <p14:creationId xmlns:p14="http://schemas.microsoft.com/office/powerpoint/2010/main" val="17370246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III: Automate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9906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emove</a:t>
            </a:r>
            <a:r>
              <a:rPr lang="en-US" dirty="0" smtClean="0"/>
              <a:t>() adds another complication 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6134B8-DBDD-4D76-AC2C-AD267C263DAD}" type="datetime5">
              <a:rPr lang="en-US" smtClean="0"/>
              <a:t>9-Oct-18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C1891-8797-470D-B212-3BF0F958134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609600" y="1676400"/>
            <a:ext cx="7848600" cy="1524000"/>
          </a:xfrm>
          <a:prstGeom prst="roundRect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/>
            <a:r>
              <a:rPr lang="en-US" sz="2400" i="1" dirty="0" smtClean="0">
                <a:latin typeface="Gill Sans MT" panose="020B0502020104020203" pitchFamily="34" charset="0"/>
              </a:rPr>
              <a:t>“The </a:t>
            </a:r>
            <a:r>
              <a:rPr lang="en-US" sz="2400" i="1" dirty="0">
                <a:latin typeface="Gill Sans MT" panose="020B0502020104020203" pitchFamily="34" charset="0"/>
              </a:rPr>
              <a:t>behavior of an iterator is unspecified if the </a:t>
            </a:r>
            <a:r>
              <a:rPr lang="en-US" sz="2400" i="1" dirty="0" smtClean="0">
                <a:latin typeface="Gill Sans MT" panose="020B0502020104020203" pitchFamily="34" charset="0"/>
              </a:rPr>
              <a:t>underlying collection </a:t>
            </a:r>
            <a:r>
              <a:rPr lang="en-US" sz="2400" i="1" dirty="0">
                <a:latin typeface="Gill Sans MT" panose="020B0502020104020203" pitchFamily="34" charset="0"/>
              </a:rPr>
              <a:t>is modified while the iteration is in progress in any </a:t>
            </a:r>
            <a:r>
              <a:rPr lang="en-US" sz="2400" i="1" dirty="0" smtClean="0">
                <a:latin typeface="Gill Sans MT" panose="020B0502020104020203" pitchFamily="34" charset="0"/>
              </a:rPr>
              <a:t>way other </a:t>
            </a:r>
            <a:r>
              <a:rPr lang="en-US" sz="2400" i="1" dirty="0">
                <a:latin typeface="Gill Sans MT" panose="020B0502020104020203" pitchFamily="34" charset="0"/>
              </a:rPr>
              <a:t>than by calling </a:t>
            </a:r>
            <a:r>
              <a:rPr lang="en-US" sz="2400" i="1" dirty="0" smtClean="0">
                <a:latin typeface="Gill Sans MT" panose="020B0502020104020203" pitchFamily="34" charset="0"/>
              </a:rPr>
              <a:t>this method.”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52400" y="3352800"/>
            <a:ext cx="8839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>
                <a:cs typeface="Arial" panose="020B0604020202020204" pitchFamily="34" charset="0"/>
              </a:rPr>
              <a:t>S</a:t>
            </a:r>
            <a:r>
              <a:rPr lang="en-US" kern="0" dirty="0" smtClean="0">
                <a:cs typeface="Arial" panose="020B0604020202020204" pitchFamily="34" charset="0"/>
              </a:rPr>
              <a:t>ubsequent behavior of the iterator is undefined!</a:t>
            </a:r>
            <a:endParaRPr lang="en-US" kern="0" dirty="0">
              <a:cs typeface="Arial" panose="020B0604020202020204" pitchFamily="34" charset="0"/>
            </a:endParaRPr>
          </a:p>
          <a:p>
            <a:pPr lvl="1"/>
            <a:r>
              <a:rPr lang="en-US" kern="0" dirty="0" smtClean="0">
                <a:cs typeface="Arial" panose="020B0604020202020204" pitchFamily="34" charset="0"/>
              </a:rPr>
              <a:t>This is a constraint on the caller:  i.e. a precondition</a:t>
            </a:r>
          </a:p>
          <a:p>
            <a:r>
              <a:rPr lang="en-US" kern="0" dirty="0" smtClean="0">
                <a:cs typeface="Arial" panose="020B0604020202020204" pitchFamily="34" charset="0"/>
              </a:rPr>
              <a:t>Preconditions are usually bad:</a:t>
            </a:r>
          </a:p>
          <a:p>
            <a:pPr lvl="1"/>
            <a:r>
              <a:rPr lang="en-US" kern="0" dirty="0" smtClean="0">
                <a:cs typeface="Arial" panose="020B0604020202020204" pitchFamily="34" charset="0"/>
              </a:rPr>
              <a:t>Legitimate callers often make the call anyway and then depend on whatever the implementation happens to do</a:t>
            </a:r>
          </a:p>
          <a:p>
            <a:pPr lvl="1"/>
            <a:r>
              <a:rPr lang="en-US" kern="0" dirty="0" smtClean="0">
                <a:cs typeface="Arial" panose="020B0604020202020204" pitchFamily="34" charset="0"/>
              </a:rPr>
              <a:t>Malicious callers deliberately exploit “bonus behavior”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2976475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III: Automate Tests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2FA0EF-86B3-43C7-ADD2-57B31C10BE7D}" type="datetime5">
              <a:rPr lang="en-US" smtClean="0"/>
              <a:t>9-Oct-18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C1891-8797-470D-B212-3BF0F958134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457200" y="914400"/>
            <a:ext cx="8534400" cy="762000"/>
          </a:xfrm>
          <a:prstGeom prst="roundRect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A </a:t>
            </a:r>
            <a:r>
              <a:rPr lang="en-US" dirty="0" smtClean="0">
                <a:latin typeface="Gill Sans MT" panose="020B0502020104020203" pitchFamily="34" charset="0"/>
              </a:rPr>
              <a:t>merely competent </a:t>
            </a:r>
            <a:r>
              <a:rPr lang="en-US" dirty="0" smtClean="0">
                <a:latin typeface="Gill Sans MT" panose="020B0502020104020203" pitchFamily="34" charset="0"/>
              </a:rPr>
              <a:t>tester would </a:t>
            </a:r>
            <a:r>
              <a:rPr lang="en-US" dirty="0" smtClean="0">
                <a:latin typeface="Gill Sans MT" panose="020B0502020104020203" pitchFamily="34" charset="0"/>
              </a:rPr>
              <a:t>not test preconditions</a:t>
            </a:r>
            <a:endParaRPr kumimoji="0" lang="en-US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143000" y="1981200"/>
            <a:ext cx="6172200" cy="762000"/>
          </a:xfrm>
          <a:prstGeom prst="roundRect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All specified behaviors have been tested!</a:t>
            </a:r>
            <a:endParaRPr kumimoji="0" lang="en-US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304800" y="2958830"/>
            <a:ext cx="2971800" cy="762000"/>
          </a:xfrm>
          <a:prstGeom prst="roundRect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A good tester …</a:t>
            </a:r>
            <a:endParaRPr kumimoji="0" lang="en-US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3352800" y="3429000"/>
            <a:ext cx="3657600" cy="914400"/>
          </a:xfrm>
          <a:prstGeom prst="roundRect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… with </a:t>
            </a:r>
            <a:r>
              <a:rPr lang="en-US" dirty="0" smtClean="0">
                <a:latin typeface="Gill Sans MT" panose="020B0502020104020203" pitchFamily="34" charset="0"/>
              </a:rPr>
              <a:t>a mental discipline of quality …</a:t>
            </a:r>
            <a:endParaRPr kumimoji="0" lang="en-US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4918953" y="4572000"/>
            <a:ext cx="2971800" cy="762000"/>
          </a:xfrm>
          <a:prstGeom prst="roundRect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would ask …</a:t>
            </a:r>
            <a:endParaRPr kumimoji="0" lang="en-US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304800" y="5562600"/>
            <a:ext cx="8534400" cy="762000"/>
          </a:xfrm>
          <a:prstGeom prst="roundRect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What happens if a test violates the precondition?</a:t>
            </a:r>
            <a:endParaRPr kumimoji="0" lang="en-US" sz="3200" b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9526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Tests That </a:t>
            </a:r>
            <a:r>
              <a:rPr lang="en-US" dirty="0"/>
              <a:t>V</a:t>
            </a:r>
            <a:r>
              <a:rPr lang="en-US" dirty="0" smtClean="0"/>
              <a:t>iolate </a:t>
            </a:r>
            <a:r>
              <a:rPr lang="en-US" dirty="0"/>
              <a:t>P</a:t>
            </a:r>
            <a:r>
              <a:rPr lang="en-US" dirty="0" smtClean="0"/>
              <a:t>reconditions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99060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Finding inputs that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violate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 precondition is easy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But what assertion do you write in the JUnit test?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6134B8-DBDD-4D76-AC2C-AD267C263DAD}" type="datetime5">
              <a:rPr lang="en-US" smtClean="0"/>
              <a:t>9-Oct-18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C1891-8797-470D-B212-3BF0F958134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304800" y="2209800"/>
            <a:ext cx="8202849" cy="1981200"/>
          </a:xfrm>
          <a:prstGeom prst="roundRect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/>
            <a:r>
              <a:rPr lang="en-US" sz="2400" dirty="0" smtClean="0">
                <a:latin typeface="Gill Sans MT" panose="020B0502020104020203" pitchFamily="34" charset="0"/>
              </a:rPr>
              <a:t>List&lt;String&gt; list = … // [cat, dog]</a:t>
            </a:r>
          </a:p>
          <a:p>
            <a:pPr algn="just"/>
            <a:r>
              <a:rPr lang="en-US" sz="2400" dirty="0" smtClean="0">
                <a:latin typeface="Gill Sans MT" panose="020B0502020104020203" pitchFamily="34" charset="0"/>
              </a:rPr>
              <a:t>Iterator&lt;String&gt; </a:t>
            </a:r>
            <a:r>
              <a:rPr lang="en-US" sz="2400" dirty="0" err="1" smtClean="0">
                <a:latin typeface="Gill Sans MT" panose="020B0502020104020203" pitchFamily="34" charset="0"/>
              </a:rPr>
              <a:t>itr</a:t>
            </a:r>
            <a:r>
              <a:rPr lang="en-US" sz="2400" dirty="0" smtClean="0">
                <a:latin typeface="Gill Sans MT" panose="020B0502020104020203" pitchFamily="34" charset="0"/>
              </a:rPr>
              <a:t> = </a:t>
            </a:r>
            <a:r>
              <a:rPr lang="en-US" sz="2400" dirty="0" err="1" smtClean="0">
                <a:latin typeface="Gill Sans MT" panose="020B0502020104020203" pitchFamily="34" charset="0"/>
              </a:rPr>
              <a:t>list.iterator</a:t>
            </a:r>
            <a:r>
              <a:rPr lang="en-US" sz="2400" dirty="0" smtClean="0">
                <a:latin typeface="Gill Sans MT" panose="020B0502020104020203" pitchFamily="34" charset="0"/>
              </a:rPr>
              <a:t>();</a:t>
            </a:r>
          </a:p>
          <a:p>
            <a:pPr algn="just"/>
            <a:r>
              <a:rPr lang="en-US" sz="2400" dirty="0" err="1" smtClean="0">
                <a:latin typeface="Gill Sans MT" panose="020B0502020104020203" pitchFamily="34" charset="0"/>
              </a:rPr>
              <a:t>itr.next</a:t>
            </a:r>
            <a:r>
              <a:rPr lang="en-US" sz="2400" dirty="0" smtClean="0">
                <a:latin typeface="Gill Sans MT" panose="020B0502020104020203" pitchFamily="34" charset="0"/>
              </a:rPr>
              <a:t>();                 // </a:t>
            </a:r>
            <a:r>
              <a:rPr lang="en-US" sz="2400" b="1" dirty="0" smtClean="0">
                <a:latin typeface="Gill Sans MT" panose="020B0502020104020203" pitchFamily="34" charset="0"/>
              </a:rPr>
              <a:t>can assert! </a:t>
            </a:r>
            <a:r>
              <a:rPr lang="en-US" sz="2400" dirty="0">
                <a:latin typeface="Gill Sans MT" panose="020B0502020104020203" pitchFamily="34" charset="0"/>
              </a:rPr>
              <a:t> </a:t>
            </a:r>
            <a:r>
              <a:rPr lang="en-US" sz="2400" dirty="0" smtClean="0">
                <a:latin typeface="Gill Sans MT" panose="020B0502020104020203" pitchFamily="34" charset="0"/>
              </a:rPr>
              <a:t> return value is “cat”</a:t>
            </a:r>
          </a:p>
          <a:p>
            <a:pPr algn="just"/>
            <a:r>
              <a:rPr lang="en-US" sz="2400" dirty="0" err="1" smtClean="0">
                <a:latin typeface="Gill Sans MT" panose="020B0502020104020203" pitchFamily="34" charset="0"/>
              </a:rPr>
              <a:t>list.add</a:t>
            </a:r>
            <a:r>
              <a:rPr lang="en-US" sz="2400" dirty="0" smtClean="0">
                <a:latin typeface="Gill Sans MT" panose="020B0502020104020203" pitchFamily="34" charset="0"/>
              </a:rPr>
              <a:t>(“elephant”);  // just killed the iterator</a:t>
            </a:r>
          </a:p>
          <a:p>
            <a:pPr algn="just"/>
            <a:r>
              <a:rPr lang="en-US" sz="2400" dirty="0" err="1" smtClean="0">
                <a:latin typeface="Gill Sans MT" panose="020B0502020104020203" pitchFamily="34" charset="0"/>
              </a:rPr>
              <a:t>itr.next</a:t>
            </a:r>
            <a:r>
              <a:rPr lang="en-US" sz="2400" dirty="0" smtClean="0">
                <a:latin typeface="Gill Sans MT" panose="020B0502020104020203" pitchFamily="34" charset="0"/>
              </a:rPr>
              <a:t>();                 // </a:t>
            </a:r>
            <a:r>
              <a:rPr lang="en-US" sz="2400" b="1" dirty="0" smtClean="0">
                <a:latin typeface="Gill Sans MT" panose="020B0502020104020203" pitchFamily="34" charset="0"/>
              </a:rPr>
              <a:t>cannot</a:t>
            </a:r>
            <a:r>
              <a:rPr lang="en-US" sz="2400" dirty="0" smtClean="0">
                <a:latin typeface="Gill Sans MT" panose="020B0502020104020203" pitchFamily="34" charset="0"/>
              </a:rPr>
              <a:t> </a:t>
            </a:r>
            <a:r>
              <a:rPr lang="en-US" sz="2400" b="1" dirty="0" smtClean="0">
                <a:latin typeface="Gill Sans MT" panose="020B0502020104020203" pitchFamily="34" charset="0"/>
              </a:rPr>
              <a:t>assert! </a:t>
            </a:r>
            <a:r>
              <a:rPr lang="en-US" sz="2400" dirty="0">
                <a:latin typeface="Gill Sans MT" panose="020B0502020104020203" pitchFamily="34" charset="0"/>
              </a:rPr>
              <a:t> </a:t>
            </a:r>
            <a:endParaRPr lang="en-US" sz="2400" dirty="0" smtClean="0">
              <a:latin typeface="Gill Sans MT" panose="020B0502020104020203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84826" y="4343400"/>
            <a:ext cx="8839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>
                <a:cs typeface="Arial" panose="020B0604020202020204" pitchFamily="34" charset="0"/>
              </a:rPr>
              <a:t>Note:  In the Java collection classes, the Iterator precondition has been replaced with defined behavior</a:t>
            </a:r>
          </a:p>
          <a:p>
            <a:pPr lvl="1"/>
            <a:r>
              <a:rPr lang="en-US" kern="0" dirty="0" smtClean="0">
                <a:cs typeface="Arial" panose="020B0604020202020204" pitchFamily="34" charset="0"/>
              </a:rPr>
              <a:t> </a:t>
            </a:r>
            <a:r>
              <a:rPr lang="en-US" kern="0" dirty="0" err="1" smtClean="0">
                <a:cs typeface="Arial" panose="020B0604020202020204" pitchFamily="34" charset="0"/>
              </a:rPr>
              <a:t>ConcurrentModificationException</a:t>
            </a:r>
            <a:endParaRPr lang="en-US" kern="0" dirty="0" smtClean="0">
              <a:cs typeface="Arial" panose="020B0604020202020204" pitchFamily="34" charset="0"/>
            </a:endParaRPr>
          </a:p>
          <a:p>
            <a:r>
              <a:rPr lang="en-US" kern="0" dirty="0" smtClean="0">
                <a:cs typeface="Arial" panose="020B0604020202020204" pitchFamily="34" charset="0"/>
              </a:rPr>
              <a:t>That means we can write tests in </a:t>
            </a:r>
            <a:r>
              <a:rPr lang="en-US" kern="0" smtClean="0">
                <a:cs typeface="Arial" panose="020B0604020202020204" pitchFamily="34" charset="0"/>
              </a:rPr>
              <a:t>this context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42425500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I: Determine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1600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Cycle back to add another exception—Table A revised: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3F43E3-4C7C-4673-9692-9532DCA421AA}" type="datetime5">
              <a:rPr lang="en-US" smtClean="0"/>
              <a:t>9-Oct-18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C1891-8797-470D-B212-3BF0F958134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889349"/>
              </p:ext>
            </p:extLst>
          </p:nvPr>
        </p:nvGraphicFramePr>
        <p:xfrm>
          <a:off x="152400" y="1219200"/>
          <a:ext cx="8915400" cy="6400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44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Params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Returns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Values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Exception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Ch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 ID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Character-</a:t>
                      </a:r>
                      <a:r>
                        <a:rPr lang="en-US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istic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Covered</a:t>
                      </a:r>
                      <a:r>
                        <a:rPr lang="en-US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 by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Oval 8"/>
          <p:cNvSpPr/>
          <p:nvPr/>
        </p:nvSpPr>
        <p:spPr bwMode="auto">
          <a:xfrm>
            <a:off x="3276600" y="4343400"/>
            <a:ext cx="2590800" cy="762000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ill Sans MT" panose="020B0502020104020203" pitchFamily="34" charset="0"/>
              </a:rPr>
              <a:t>work …</a:t>
            </a:r>
          </a:p>
        </p:txBody>
      </p:sp>
    </p:spTree>
    <p:extLst>
      <p:ext uri="{BB962C8B-B14F-4D97-AF65-F5344CB8AC3E}">
        <p14:creationId xmlns:p14="http://schemas.microsoft.com/office/powerpoint/2010/main" val="4267732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I: Determine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1600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Cycle back to add another exception—Table A revised: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21784D-F86F-464B-BB40-A73074197004}" type="datetime5">
              <a:rPr lang="en-US" smtClean="0"/>
              <a:t>9-Oct-18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C1891-8797-470D-B212-3BF0F958134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027828"/>
              </p:ext>
            </p:extLst>
          </p:nvPr>
        </p:nvGraphicFramePr>
        <p:xfrm>
          <a:off x="152400" y="1219200"/>
          <a:ext cx="8915400" cy="53086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44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Params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Returns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Values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Exception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Ch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 ID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Character-</a:t>
                      </a:r>
                      <a:r>
                        <a:rPr lang="en-US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istic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Covered</a:t>
                      </a:r>
                      <a:r>
                        <a:rPr lang="en-US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 by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hasNext</a:t>
                      </a:r>
                      <a:endParaRPr lang="en-US" sz="160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state</a:t>
                      </a:r>
                      <a:endParaRPr lang="en-US" sz="160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boolean</a:t>
                      </a:r>
                      <a:endParaRPr lang="en-US" sz="160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true, false</a:t>
                      </a:r>
                      <a:endParaRPr lang="en-US" sz="160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C1</a:t>
                      </a:r>
                      <a:endParaRPr lang="en-US" sz="160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More values</a:t>
                      </a:r>
                      <a:endParaRPr lang="en-US" sz="160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880">
                <a:tc>
                  <a:txBody>
                    <a:bodyPr/>
                    <a:lstStyle/>
                    <a:p>
                      <a:endParaRPr lang="en-US" sz="160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</a:rPr>
                        <a:t>ConcurrentModification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</a:rPr>
                        <a:t>C5</a:t>
                      </a:r>
                      <a:endParaRPr lang="en-US" sz="160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next</a:t>
                      </a:r>
                      <a:endParaRPr lang="en-US" sz="160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state</a:t>
                      </a:r>
                      <a:endParaRPr lang="en-US" sz="160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E element</a:t>
                      </a:r>
                    </a:p>
                    <a:p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generic</a:t>
                      </a:r>
                      <a:endParaRPr lang="en-US" sz="160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E, null</a:t>
                      </a:r>
                      <a:endParaRPr lang="en-US" sz="160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C2</a:t>
                      </a:r>
                      <a:endParaRPr lang="en-US" sz="160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Returns non-null</a:t>
                      </a:r>
                      <a:endParaRPr lang="en-US" sz="160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NoSuchElement</a:t>
                      </a:r>
                      <a:endParaRPr lang="en-US" sz="160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C1</a:t>
                      </a:r>
                      <a:endParaRPr lang="en-US" sz="160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</a:rPr>
                        <a:t>ConcurrentModification</a:t>
                      </a:r>
                      <a:endParaRPr lang="en-US" sz="1600" b="1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</a:rPr>
                        <a:t>C5</a:t>
                      </a:r>
                      <a:endParaRPr lang="en-US" sz="160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remove</a:t>
                      </a:r>
                      <a:endParaRPr lang="en-US" sz="160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state</a:t>
                      </a:r>
                      <a:endParaRPr lang="en-US" sz="160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endParaRPr lang="en-US" sz="160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endParaRPr lang="en-US" sz="160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Unsupported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C3</a:t>
                      </a:r>
                      <a:endParaRPr lang="en-US" sz="160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remove() supported</a:t>
                      </a:r>
                      <a:endParaRPr lang="en-US" sz="160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IllegalState</a:t>
                      </a:r>
                      <a:endParaRPr lang="en-US" sz="160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C4</a:t>
                      </a:r>
                      <a:endParaRPr lang="en-US" sz="160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remove() constraint</a:t>
                      </a:r>
                      <a:r>
                        <a:rPr lang="en-US" sz="16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 satisfied</a:t>
                      </a:r>
                      <a:endParaRPr lang="en-US" sz="160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</a:rPr>
                        <a:t>ConcurrentModification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</a:rPr>
                        <a:t>C5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Collection not modified</a:t>
                      </a:r>
                      <a:endParaRPr lang="en-US" sz="160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12504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990600"/>
          </a:xfrm>
        </p:spPr>
        <p:txBody>
          <a:bodyPr/>
          <a:lstStyle/>
          <a:p>
            <a:r>
              <a:rPr lang="en-US" dirty="0"/>
              <a:t>Task</a:t>
            </a:r>
            <a:r>
              <a:rPr lang="en-US" sz="3200" dirty="0"/>
              <a:t> II: </a:t>
            </a:r>
            <a:r>
              <a:rPr lang="en-US" dirty="0"/>
              <a:t>Define Test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1143000"/>
          </a:xfrm>
        </p:spPr>
        <p:txBody>
          <a:bodyPr/>
          <a:lstStyle/>
          <a:p>
            <a:r>
              <a:rPr lang="en-US" dirty="0" smtClean="0"/>
              <a:t>Cycle back to Step 5: Revised infeasible test </a:t>
            </a:r>
            <a:r>
              <a:rPr lang="en-US" dirty="0"/>
              <a:t>requirements</a:t>
            </a:r>
          </a:p>
          <a:p>
            <a:pPr marL="0" indent="0" algn="ctr">
              <a:buNone/>
            </a:pPr>
            <a:r>
              <a:rPr lang="en-US" dirty="0" smtClean="0"/>
              <a:t>Table C revised: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FD58D4-F565-4032-B0E2-2F4DFD99DF88}" type="datetime5">
              <a:rPr lang="en-US" smtClean="0"/>
              <a:t>9-Oct-18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C1891-8797-470D-B212-3BF0F958134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237846"/>
              </p:ext>
            </p:extLst>
          </p:nvPr>
        </p:nvGraphicFramePr>
        <p:xfrm>
          <a:off x="152400" y="2514600"/>
          <a:ext cx="8839202" cy="6400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Characteristics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Test Requirements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Infeasible</a:t>
                      </a:r>
                      <a:r>
                        <a:rPr lang="en-US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 TRs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Revised TRs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# TRs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Oval 8"/>
          <p:cNvSpPr/>
          <p:nvPr/>
        </p:nvSpPr>
        <p:spPr bwMode="auto">
          <a:xfrm>
            <a:off x="3276600" y="4343400"/>
            <a:ext cx="2590800" cy="762000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ill Sans MT" panose="020B0502020104020203" pitchFamily="34" charset="0"/>
              </a:rPr>
              <a:t>work …</a:t>
            </a:r>
          </a:p>
        </p:txBody>
      </p:sp>
    </p:spTree>
    <p:extLst>
      <p:ext uri="{BB962C8B-B14F-4D97-AF65-F5344CB8AC3E}">
        <p14:creationId xmlns:p14="http://schemas.microsoft.com/office/powerpoint/2010/main" val="34095280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990600"/>
          </a:xfrm>
        </p:spPr>
        <p:txBody>
          <a:bodyPr/>
          <a:lstStyle/>
          <a:p>
            <a:r>
              <a:rPr lang="en-US" dirty="0"/>
              <a:t>Task</a:t>
            </a:r>
            <a:r>
              <a:rPr lang="en-US" sz="3200" dirty="0"/>
              <a:t> II: </a:t>
            </a:r>
            <a:r>
              <a:rPr lang="en-US" dirty="0"/>
              <a:t>Define Test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1143000"/>
          </a:xfrm>
        </p:spPr>
        <p:txBody>
          <a:bodyPr/>
          <a:lstStyle/>
          <a:p>
            <a:r>
              <a:rPr lang="en-US" dirty="0" smtClean="0"/>
              <a:t>Cycle back to Step 5: Revised infeasible test </a:t>
            </a:r>
            <a:r>
              <a:rPr lang="en-US" dirty="0"/>
              <a:t>requirements</a:t>
            </a:r>
          </a:p>
          <a:p>
            <a:pPr marL="0" indent="0" algn="ctr">
              <a:buNone/>
            </a:pPr>
            <a:r>
              <a:rPr lang="en-US" dirty="0" smtClean="0"/>
              <a:t>Table C revised: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9D1B41-9624-43F0-AB3C-A0F60D01243D}" type="datetime5">
              <a:rPr lang="en-US" smtClean="0"/>
              <a:t>9-Oct-18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C1891-8797-470D-B212-3BF0F958134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87284"/>
              </p:ext>
            </p:extLst>
          </p:nvPr>
        </p:nvGraphicFramePr>
        <p:xfrm>
          <a:off x="152400" y="2514600"/>
          <a:ext cx="8839202" cy="25654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Characteristics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Test Requirements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Infeasible</a:t>
                      </a:r>
                      <a:r>
                        <a:rPr lang="en-US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 TRs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Revised TRs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# TRs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hasNext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C1 </a:t>
                      </a:r>
                      <a:r>
                        <a:rPr lang="en-US" b="1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</a:rPr>
                        <a:t>C5</a:t>
                      </a:r>
                      <a:endParaRPr lang="en-US" b="1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{</a:t>
                      </a:r>
                      <a:r>
                        <a:rPr lang="en-US" b="1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TT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, FT, TF}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none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n/a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</a:rPr>
                        <a:t>3</a:t>
                      </a:r>
                      <a:endParaRPr lang="en-US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next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C1 C2 </a:t>
                      </a:r>
                      <a:r>
                        <a:rPr lang="en-US" b="1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</a:rPr>
                        <a:t>C5</a:t>
                      </a:r>
                      <a:endParaRPr lang="en-US" b="1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{</a:t>
                      </a:r>
                      <a:r>
                        <a:rPr lang="en-US" b="1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TTT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, FTT, TFT, TTF}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FTT</a:t>
                      </a:r>
                    </a:p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TTF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FTT 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sym typeface="Wingdings" panose="05000000000000000000" pitchFamily="2" charset="2"/>
                        </a:rPr>
                        <a:t> F</a:t>
                      </a:r>
                      <a:r>
                        <a:rPr lang="en-US" b="1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sym typeface="Wingdings" panose="05000000000000000000" pitchFamily="2" charset="2"/>
                        </a:rPr>
                        <a:t>F</a:t>
                      </a:r>
                      <a:r>
                        <a:rPr lang="en-US" b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sym typeface="Wingdings" panose="05000000000000000000" pitchFamily="2" charset="2"/>
                        </a:rPr>
                        <a:t>T</a:t>
                      </a:r>
                    </a:p>
                    <a:p>
                      <a:pPr algn="ctr"/>
                      <a:r>
                        <a:rPr lang="en-US" b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sym typeface="Wingdings" panose="05000000000000000000" pitchFamily="2" charset="2"/>
                        </a:rPr>
                        <a:t>TTF  T</a:t>
                      </a:r>
                      <a:r>
                        <a:rPr lang="en-US" b="1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sym typeface="Wingdings" panose="05000000000000000000" pitchFamily="2" charset="2"/>
                        </a:rPr>
                        <a:t>F</a:t>
                      </a:r>
                      <a:r>
                        <a:rPr lang="en-US" b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sym typeface="Wingdings" panose="05000000000000000000" pitchFamily="2" charset="2"/>
                        </a:rPr>
                        <a:t>F</a:t>
                      </a:r>
                      <a:endParaRPr lang="en-US" b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</a:rPr>
                        <a:t>4</a:t>
                      </a:r>
                      <a:endParaRPr lang="en-US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remove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C1 C2 C3 C4 </a:t>
                      </a:r>
                      <a:r>
                        <a:rPr lang="en-US" b="1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</a:rPr>
                        <a:t>C5</a:t>
                      </a:r>
                      <a:endParaRPr lang="en-US" b="1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{</a:t>
                      </a:r>
                      <a:r>
                        <a:rPr lang="en-US" b="1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TTTTT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, FTTTT, TFTTT, TTFTT, TTTFT, TTTTF}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FTTTT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FTTTT 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sym typeface="Wingdings" panose="05000000000000000000" pitchFamily="2" charset="2"/>
                        </a:rPr>
                        <a:t> F</a:t>
                      </a:r>
                      <a:r>
                        <a:rPr lang="en-US" b="1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sym typeface="Wingdings" panose="05000000000000000000" pitchFamily="2" charset="2"/>
                        </a:rPr>
                        <a:t>F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  <a:sym typeface="Wingdings" panose="05000000000000000000" pitchFamily="2" charset="2"/>
                        </a:rPr>
                        <a:t>TTT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</a:rPr>
                        <a:t>6</a:t>
                      </a:r>
                      <a:endParaRPr lang="en-US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9357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III: Automate Tests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51C970-E8A1-4A16-9A45-4C54F08F14BD}" type="datetime5">
              <a:rPr lang="en-US" smtClean="0"/>
              <a:t>9-Oct-18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C1891-8797-470D-B212-3BF0F958134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152400" y="2514600"/>
            <a:ext cx="8839200" cy="1524000"/>
          </a:xfrm>
          <a:prstGeom prst="roundRect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latin typeface="Gill Sans MT" panose="020B0502020104020203" pitchFamily="34" charset="0"/>
              </a:rPr>
              <a:t>All tests are on the book website:</a:t>
            </a:r>
          </a:p>
          <a:p>
            <a:pPr algn="ctr"/>
            <a:r>
              <a:rPr lang="en-US" sz="2400" dirty="0" smtClean="0">
                <a:latin typeface="Gill Sans MT" panose="020B0502020104020203" pitchFamily="34" charset="0"/>
                <a:hlinkClick r:id="rId2"/>
              </a:rPr>
              <a:t>http://cs.gmu.edu/~offutt/softwaretest/java/IteratorTest.java</a:t>
            </a:r>
            <a:endParaRPr lang="en-US" sz="2400" dirty="0" smtClean="0">
              <a:latin typeface="Gill Sans MT" panose="020B0502020104020203" pitchFamily="34" charset="0"/>
            </a:endParaRPr>
          </a:p>
          <a:p>
            <a:pPr algn="ctr"/>
            <a:endParaRPr kumimoji="0" lang="en-US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2672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I: Determine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8991600" cy="5791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Step 1: </a:t>
            </a:r>
            <a:r>
              <a:rPr lang="en-US" dirty="0" smtClean="0"/>
              <a:t>Identify:</a:t>
            </a:r>
          </a:p>
          <a:p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hasNext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()</a:t>
            </a:r>
            <a:r>
              <a:rPr lang="en-US" dirty="0"/>
              <a:t> – Returns true if </a:t>
            </a:r>
            <a:r>
              <a:rPr lang="en-US" dirty="0" smtClean="0"/>
              <a:t>more elements</a:t>
            </a:r>
            <a:endParaRPr lang="en-US" dirty="0"/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next()</a:t>
            </a:r>
            <a:r>
              <a:rPr lang="en-US" dirty="0"/>
              <a:t> – Returns </a:t>
            </a:r>
            <a:r>
              <a:rPr lang="en-US" dirty="0" smtClean="0"/>
              <a:t>next element</a:t>
            </a:r>
          </a:p>
          <a:p>
            <a:pPr lvl="1"/>
            <a:r>
              <a:rPr lang="en-US" dirty="0" smtClean="0"/>
              <a:t>Exception: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NoSuchElementException</a:t>
            </a:r>
            <a:endParaRPr lang="en-US" dirty="0"/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void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remove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()</a:t>
            </a:r>
            <a:r>
              <a:rPr lang="en-US" dirty="0"/>
              <a:t> – Removes the most recent element returned by the </a:t>
            </a:r>
            <a:r>
              <a:rPr lang="en-US" dirty="0" smtClean="0"/>
              <a:t>iterator</a:t>
            </a:r>
          </a:p>
          <a:p>
            <a:pPr lvl="1"/>
            <a:r>
              <a:rPr lang="en-US" dirty="0" smtClean="0"/>
              <a:t>Exception: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Unsupported-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OperationException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/>
              <a:t>Exception: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IllegalStateException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parameters:  state of the iterator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iterator state changes with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next(),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remove()</a:t>
            </a:r>
            <a:r>
              <a:rPr lang="en-US" dirty="0" smtClean="0"/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calls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modifying underlying collection also changes iterator state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62020B-FE00-4F18-8334-A91E0E7B2D39}" type="datetime5">
              <a:rPr lang="en-US" smtClean="0"/>
              <a:t>9-Oct-18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C1891-8797-470D-B212-3BF0F958134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7893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I: Determine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1447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Step </a:t>
            </a:r>
            <a:r>
              <a:rPr lang="en-US" dirty="0" smtClean="0"/>
              <a:t>2: Develop Characteristics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Table A: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66A112-C1C3-41FF-971A-D5465AA717FA}" type="datetime5">
              <a:rPr lang="en-US" smtClean="0"/>
              <a:t>9-Oct-18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C1891-8797-470D-B212-3BF0F958134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497186"/>
              </p:ext>
            </p:extLst>
          </p:nvPr>
        </p:nvGraphicFramePr>
        <p:xfrm>
          <a:off x="152400" y="1981200"/>
          <a:ext cx="8915400" cy="20218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44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Params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Returns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Values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Exception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Ch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 ID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Character-</a:t>
                      </a:r>
                      <a:r>
                        <a:rPr lang="en-US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istic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Covered</a:t>
                      </a:r>
                      <a:r>
                        <a:rPr lang="en-US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 by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hasNext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state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boolean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true, false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next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state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E element</a:t>
                      </a:r>
                    </a:p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generic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E, null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remove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state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Oval 8"/>
          <p:cNvSpPr/>
          <p:nvPr/>
        </p:nvSpPr>
        <p:spPr bwMode="auto">
          <a:xfrm>
            <a:off x="3276600" y="4876800"/>
            <a:ext cx="2590800" cy="762000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ill Sans MT" panose="020B0502020104020203" pitchFamily="34" charset="0"/>
              </a:rPr>
              <a:t>work …</a:t>
            </a:r>
          </a:p>
        </p:txBody>
      </p:sp>
    </p:spTree>
    <p:extLst>
      <p:ext uri="{BB962C8B-B14F-4D97-AF65-F5344CB8AC3E}">
        <p14:creationId xmlns:p14="http://schemas.microsoft.com/office/powerpoint/2010/main" val="26596185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I: Determine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1447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Step </a:t>
            </a:r>
            <a:r>
              <a:rPr lang="en-US" dirty="0" smtClean="0"/>
              <a:t>2: Develop Characteristics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Table A: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08916F-8108-4028-A783-0478FF1AC8DD}" type="datetime5">
              <a:rPr lang="en-US" smtClean="0"/>
              <a:t>9-Oct-18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C1891-8797-470D-B212-3BF0F958134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252470"/>
              </p:ext>
            </p:extLst>
          </p:nvPr>
        </p:nvGraphicFramePr>
        <p:xfrm>
          <a:off x="152400" y="1981200"/>
          <a:ext cx="8915400" cy="20218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44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Params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Returns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Values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Exception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Ch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 ID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Character-</a:t>
                      </a:r>
                      <a:r>
                        <a:rPr lang="en-US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istic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Covered</a:t>
                      </a:r>
                      <a:r>
                        <a:rPr lang="en-US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 by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hasNext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state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boolean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true, false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</a:rPr>
                        <a:t>C1</a:t>
                      </a:r>
                      <a:endParaRPr lang="en-US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</a:rPr>
                        <a:t>More values</a:t>
                      </a:r>
                      <a:endParaRPr lang="en-US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next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state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E element</a:t>
                      </a:r>
                    </a:p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generic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E, null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remove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state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5802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I: Determine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1447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Step </a:t>
            </a:r>
            <a:r>
              <a:rPr lang="en-US" dirty="0" smtClean="0"/>
              <a:t>2: Develop Characteristics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Table A: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5A3FAD-4497-47B4-8264-3E4D88808A7B}" type="datetime5">
              <a:rPr lang="en-US" smtClean="0"/>
              <a:t>9-Oct-18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C1891-8797-470D-B212-3BF0F958134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402385"/>
              </p:ext>
            </p:extLst>
          </p:nvPr>
        </p:nvGraphicFramePr>
        <p:xfrm>
          <a:off x="152400" y="1981200"/>
          <a:ext cx="8915400" cy="22961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44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Params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Returns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Values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Exception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Ch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 ID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Character-</a:t>
                      </a:r>
                      <a:r>
                        <a:rPr lang="en-US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istic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Covered</a:t>
                      </a:r>
                      <a:r>
                        <a:rPr lang="en-US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 by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hasNext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state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boolean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true, false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C1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More values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next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state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E element</a:t>
                      </a:r>
                    </a:p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generic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E, null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</a:rPr>
                        <a:t>C2</a:t>
                      </a:r>
                      <a:endParaRPr lang="en-US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</a:rPr>
                        <a:t>Returns non-null object</a:t>
                      </a:r>
                      <a:endParaRPr lang="en-US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remove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state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5802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I: Determine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1447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Step </a:t>
            </a:r>
            <a:r>
              <a:rPr lang="en-US" dirty="0" smtClean="0"/>
              <a:t>2: Develop Characteristics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Table A: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8A2471-905E-4719-854C-7F765F24E94E}" type="datetime5">
              <a:rPr lang="en-US" smtClean="0"/>
              <a:t>9-Oct-18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C1891-8797-470D-B212-3BF0F958134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263656"/>
              </p:ext>
            </p:extLst>
          </p:nvPr>
        </p:nvGraphicFramePr>
        <p:xfrm>
          <a:off x="152400" y="1981200"/>
          <a:ext cx="8915400" cy="29362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44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Params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Returns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Values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Exception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Ch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 ID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Character-</a:t>
                      </a:r>
                      <a:r>
                        <a:rPr lang="en-US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istic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Covered</a:t>
                      </a:r>
                      <a:r>
                        <a:rPr lang="en-US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 by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hasNext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state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boolean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true, false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C1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More values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next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state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E element</a:t>
                      </a:r>
                    </a:p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generic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E, null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C2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Returns non-null object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</a:rPr>
                        <a:t>NoSuchElement</a:t>
                      </a:r>
                      <a:endParaRPr lang="en-US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</a:rPr>
                        <a:t>C1</a:t>
                      </a:r>
                      <a:endParaRPr lang="en-US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remove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state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5802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I: Determine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1447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Step </a:t>
            </a:r>
            <a:r>
              <a:rPr lang="en-US" dirty="0" smtClean="0"/>
              <a:t>2: Develop Characteristics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Table A: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06AA3B-EFE2-43CE-8FE9-52A79421C521}" type="datetime5">
              <a:rPr lang="en-US" smtClean="0"/>
              <a:t>9-Oct-18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C1891-8797-470D-B212-3BF0F958134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883782"/>
              </p:ext>
            </p:extLst>
          </p:nvPr>
        </p:nvGraphicFramePr>
        <p:xfrm>
          <a:off x="152400" y="1981200"/>
          <a:ext cx="8915400" cy="32054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44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Params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Returns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Values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Exception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Ch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 ID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Character-</a:t>
                      </a:r>
                      <a:r>
                        <a:rPr lang="en-US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istic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Covered</a:t>
                      </a:r>
                      <a:r>
                        <a:rPr lang="en-US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 by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hasNext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state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boolean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true, false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C1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More values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next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state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E element</a:t>
                      </a:r>
                    </a:p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generic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E, null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C2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Returns non-null object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NoSuchElement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C1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remove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state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</a:rPr>
                        <a:t>Unsupported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</a:rPr>
                        <a:t>C3</a:t>
                      </a:r>
                      <a:endParaRPr lang="en-US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</a:rPr>
                        <a:t>remove() supported</a:t>
                      </a:r>
                      <a:endParaRPr lang="en-US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5802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I: Determine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1447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Step </a:t>
            </a:r>
            <a:r>
              <a:rPr lang="en-US" dirty="0" smtClean="0"/>
              <a:t>2: Develop Characteristics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Table A: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DC24A2-71EB-4B67-81C4-D0B620AD68BA}" type="datetime5">
              <a:rPr lang="en-US" smtClean="0"/>
              <a:t>9-Oct-18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C1891-8797-470D-B212-3BF0F958134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589139"/>
              </p:ext>
            </p:extLst>
          </p:nvPr>
        </p:nvGraphicFramePr>
        <p:xfrm>
          <a:off x="152400" y="1981200"/>
          <a:ext cx="8915400" cy="41198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44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Params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Returns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Values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Exception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Ch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 ID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Character-</a:t>
                      </a:r>
                      <a:r>
                        <a:rPr lang="en-US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istic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Covered</a:t>
                      </a:r>
                      <a:r>
                        <a:rPr lang="en-US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 by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hasNext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state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boolean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true, false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C1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More values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next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state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E element</a:t>
                      </a:r>
                    </a:p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generic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E, null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C2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Returns non-null object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NoSuchElement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C1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remove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state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Unsupported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C3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Gill Sans MT" panose="020B0502020104020203" pitchFamily="34" charset="0"/>
                        </a:rPr>
                        <a:t>remove() supported</a:t>
                      </a:r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</a:rPr>
                        <a:t>IllegalState</a:t>
                      </a:r>
                      <a:endParaRPr lang="en-US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</a:rPr>
                        <a:t>C4</a:t>
                      </a:r>
                      <a:endParaRPr lang="en-US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</a:rPr>
                        <a:t>remove() constraint</a:t>
                      </a:r>
                      <a:r>
                        <a:rPr lang="en-US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Gill Sans MT" panose="020B0502020104020203" pitchFamily="34" charset="0"/>
                        </a:rPr>
                        <a:t> satisfied</a:t>
                      </a:r>
                      <a:endParaRPr lang="en-US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038600" y="6172200"/>
            <a:ext cx="995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Gill Sans MT" panose="020B0502020104020203" pitchFamily="34" charset="0"/>
              </a:rPr>
              <a:t>Done!</a:t>
            </a:r>
            <a:endParaRPr lang="en-US" i="1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802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Custom 2">
      <a:dk1>
        <a:srgbClr val="808080"/>
      </a:dk1>
      <a:lt1>
        <a:srgbClr val="FFFFFF"/>
      </a:lt1>
      <a:dk2>
        <a:srgbClr val="000099"/>
      </a:dk2>
      <a:lt2>
        <a:srgbClr val="FFFF00"/>
      </a:lt2>
      <a:accent1>
        <a:srgbClr val="00CC99"/>
      </a:accent1>
      <a:accent2>
        <a:srgbClr val="3333CC"/>
      </a:accent2>
      <a:accent3>
        <a:srgbClr val="AAAACA"/>
      </a:accent3>
      <a:accent4>
        <a:srgbClr val="DADADA"/>
      </a:accent4>
      <a:accent5>
        <a:srgbClr val="AAE2CA"/>
      </a:accent5>
      <a:accent6>
        <a:srgbClr val="2D2DB9"/>
      </a:accent6>
      <a:hlink>
        <a:srgbClr val="99FF66"/>
      </a:hlink>
      <a:folHlink>
        <a:srgbClr val="99FFCC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808080"/>
        </a:dk1>
        <a:lt1>
          <a:srgbClr val="FFFFFF"/>
        </a:lt1>
        <a:dk2>
          <a:srgbClr val="009900"/>
        </a:dk2>
        <a:lt2>
          <a:srgbClr val="000000"/>
        </a:lt2>
        <a:accent1>
          <a:srgbClr val="00CC99"/>
        </a:accent1>
        <a:accent2>
          <a:srgbClr val="3333CC"/>
        </a:accent2>
        <a:accent3>
          <a:srgbClr val="AACAAA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808080"/>
        </a:dk1>
        <a:lt1>
          <a:srgbClr val="FFFFFF"/>
        </a:lt1>
        <a:dk2>
          <a:srgbClr val="009900"/>
        </a:dk2>
        <a:lt2>
          <a:srgbClr val="FFFFFF"/>
        </a:lt2>
        <a:accent1>
          <a:srgbClr val="00CC99"/>
        </a:accent1>
        <a:accent2>
          <a:srgbClr val="3333CC"/>
        </a:accent2>
        <a:accent3>
          <a:srgbClr val="AACAAA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4354</TotalTime>
  <Words>1777</Words>
  <Application>Microsoft Office PowerPoint</Application>
  <PresentationFormat>On-screen Show (4:3)</PresentationFormat>
  <Paragraphs>577</Paragraphs>
  <Slides>27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Gill Sans MT</vt:lpstr>
      <vt:lpstr>Times New Roman</vt:lpstr>
      <vt:lpstr>Verdana</vt:lpstr>
      <vt:lpstr>Wingdings</vt:lpstr>
      <vt:lpstr>Blank Presentation</vt:lpstr>
      <vt:lpstr>In-Class Extended Example Ch. 6.4</vt:lpstr>
      <vt:lpstr>Task I: Determine Characteristics</vt:lpstr>
      <vt:lpstr>Task I: Determine Characteristics</vt:lpstr>
      <vt:lpstr>Task I: Determine Characteristics</vt:lpstr>
      <vt:lpstr>Task I: Determine Characteristics</vt:lpstr>
      <vt:lpstr>Task I: Determine Characteristics</vt:lpstr>
      <vt:lpstr>Task I: Determine Characteristics</vt:lpstr>
      <vt:lpstr>Task I: Determine Characteristics</vt:lpstr>
      <vt:lpstr>Task I: Determine Characteristics</vt:lpstr>
      <vt:lpstr>Task I: Determine Characteristics</vt:lpstr>
      <vt:lpstr>Task I: Determine Characteristics</vt:lpstr>
      <vt:lpstr>Task I: Determine Characteristics</vt:lpstr>
      <vt:lpstr>Task II: Define Test Requirements</vt:lpstr>
      <vt:lpstr>Task II: Define Test Requirements</vt:lpstr>
      <vt:lpstr>Task II: Define Test Requirements</vt:lpstr>
      <vt:lpstr>Task II: Define Test Requirements</vt:lpstr>
      <vt:lpstr>Task II: Define Test Requirements</vt:lpstr>
      <vt:lpstr>Task II: Define Test Requirements</vt:lpstr>
      <vt:lpstr>Task III: Automate Tests</vt:lpstr>
      <vt:lpstr>Task III: Automate Tests</vt:lpstr>
      <vt:lpstr>Task III: Automate Tests</vt:lpstr>
      <vt:lpstr>Tests That Violate Preconditions</vt:lpstr>
      <vt:lpstr>Task I: Determine Characteristics</vt:lpstr>
      <vt:lpstr>Task I: Determine Characteristics</vt:lpstr>
      <vt:lpstr>Task II: Define Test Requirements</vt:lpstr>
      <vt:lpstr>Task II: Define Test Requirements</vt:lpstr>
      <vt:lpstr>Task III: Automate Tests</vt:lpstr>
    </vt:vector>
  </TitlesOfParts>
  <Company>GMU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 432 : Introduction</dc:title>
  <dc:subject>SWE 432</dc:subject>
  <dc:creator>Jeff Offutt</dc:creator>
  <cp:lastModifiedBy>Jeff Offutt</cp:lastModifiedBy>
  <cp:revision>152</cp:revision>
  <cp:lastPrinted>2018-10-09T14:42:34Z</cp:lastPrinted>
  <dcterms:created xsi:type="dcterms:W3CDTF">1999-12-29T15:57:32Z</dcterms:created>
  <dcterms:modified xsi:type="dcterms:W3CDTF">2018-10-09T19:53:10Z</dcterms:modified>
</cp:coreProperties>
</file>