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96" r:id="rId2"/>
    <p:sldMasterId id="2147483750" r:id="rId3"/>
    <p:sldMasterId id="2147483815" r:id="rId4"/>
  </p:sldMasterIdLst>
  <p:notesMasterIdLst>
    <p:notesMasterId r:id="rId50"/>
  </p:notesMasterIdLst>
  <p:sldIdLst>
    <p:sldId id="257" r:id="rId5"/>
    <p:sldId id="258" r:id="rId6"/>
    <p:sldId id="364" r:id="rId7"/>
    <p:sldId id="365" r:id="rId8"/>
    <p:sldId id="366" r:id="rId9"/>
    <p:sldId id="260" r:id="rId10"/>
    <p:sldId id="261" r:id="rId11"/>
    <p:sldId id="313" r:id="rId12"/>
    <p:sldId id="314" r:id="rId13"/>
    <p:sldId id="315" r:id="rId14"/>
    <p:sldId id="317" r:id="rId15"/>
    <p:sldId id="318" r:id="rId16"/>
    <p:sldId id="319" r:id="rId17"/>
    <p:sldId id="367" r:id="rId18"/>
    <p:sldId id="368" r:id="rId19"/>
    <p:sldId id="369" r:id="rId20"/>
    <p:sldId id="370" r:id="rId21"/>
    <p:sldId id="371" r:id="rId22"/>
    <p:sldId id="372" r:id="rId23"/>
    <p:sldId id="328" r:id="rId24"/>
    <p:sldId id="376" r:id="rId25"/>
    <p:sldId id="377" r:id="rId26"/>
    <p:sldId id="378" r:id="rId27"/>
    <p:sldId id="363" r:id="rId28"/>
    <p:sldId id="339" r:id="rId29"/>
    <p:sldId id="379" r:id="rId30"/>
    <p:sldId id="340" r:id="rId31"/>
    <p:sldId id="341" r:id="rId32"/>
    <p:sldId id="342" r:id="rId33"/>
    <p:sldId id="343" r:id="rId34"/>
    <p:sldId id="344" r:id="rId35"/>
    <p:sldId id="345" r:id="rId36"/>
    <p:sldId id="380" r:id="rId37"/>
    <p:sldId id="346" r:id="rId38"/>
    <p:sldId id="347" r:id="rId39"/>
    <p:sldId id="381" r:id="rId40"/>
    <p:sldId id="348" r:id="rId41"/>
    <p:sldId id="382" r:id="rId42"/>
    <p:sldId id="349" r:id="rId43"/>
    <p:sldId id="350" r:id="rId44"/>
    <p:sldId id="375" r:id="rId45"/>
    <p:sldId id="374" r:id="rId46"/>
    <p:sldId id="359" r:id="rId47"/>
    <p:sldId id="360" r:id="rId48"/>
    <p:sldId id="361" r:id="rId4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46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90" y="3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73506A-397E-4710-8110-E549353B1221}" type="datetimeFigureOut">
              <a:rPr lang="es-ES" smtClean="0"/>
              <a:pPr/>
              <a:t>28/09/2017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A9BE56-51D1-4C85-B4EF-20EB8A0414DC}" type="slidenum">
              <a:rPr lang="es-ES" smtClean="0"/>
              <a:pPr/>
              <a:t>‹Nº›</a:t>
            </a:fld>
            <a:endParaRPr lang="es-ES"/>
          </a:p>
        </p:txBody>
      </p:sp>
    </p:spTree>
    <p:extLst>
      <p:ext uri="{BB962C8B-B14F-4D97-AF65-F5344CB8AC3E}">
        <p14:creationId xmlns:p14="http://schemas.microsoft.com/office/powerpoint/2010/main" val="430923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33420E6-5265-4B93-BBAA-39245D3DF6C2}" type="slidenum">
              <a:rPr lang="en-US"/>
              <a:pPr/>
              <a:t>1</a:t>
            </a:fld>
            <a:endParaRPr lang="en-US"/>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s-ES" smtClean="0"/>
          </a:p>
        </p:txBody>
      </p:sp>
    </p:spTree>
    <p:extLst>
      <p:ext uri="{BB962C8B-B14F-4D97-AF65-F5344CB8AC3E}">
        <p14:creationId xmlns:p14="http://schemas.microsoft.com/office/powerpoint/2010/main" val="325662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DE07CA2-1FB6-48C5-B96D-B08E6A98BB04}" type="slidenum">
              <a:rPr lang="en-US"/>
              <a:pPr/>
              <a:t>10</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w="9525"/>
        </p:spPr>
        <p:txBody>
          <a:bodyPr/>
          <a:lstStyle/>
          <a:p>
            <a:pPr eaLnBrk="1" hangingPunct="1"/>
            <a:endParaRPr lang="es-ES" smtClean="0"/>
          </a:p>
        </p:txBody>
      </p:sp>
    </p:spTree>
    <p:extLst>
      <p:ext uri="{BB962C8B-B14F-4D97-AF65-F5344CB8AC3E}">
        <p14:creationId xmlns:p14="http://schemas.microsoft.com/office/powerpoint/2010/main" val="4038095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DE07CA2-1FB6-48C5-B96D-B08E6A98BB04}" type="slidenum">
              <a:rPr lang="en-US"/>
              <a:pPr/>
              <a:t>11</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w="9525"/>
        </p:spPr>
        <p:txBody>
          <a:bodyPr/>
          <a:lstStyle/>
          <a:p>
            <a:pPr eaLnBrk="1" hangingPunct="1"/>
            <a:endParaRPr lang="es-ES" smtClean="0"/>
          </a:p>
        </p:txBody>
      </p:sp>
    </p:spTree>
    <p:extLst>
      <p:ext uri="{BB962C8B-B14F-4D97-AF65-F5344CB8AC3E}">
        <p14:creationId xmlns:p14="http://schemas.microsoft.com/office/powerpoint/2010/main" val="4223290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DE07CA2-1FB6-48C5-B96D-B08E6A98BB04}" type="slidenum">
              <a:rPr lang="en-US"/>
              <a:pPr/>
              <a:t>12</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w="9525"/>
        </p:spPr>
        <p:txBody>
          <a:bodyPr/>
          <a:lstStyle/>
          <a:p>
            <a:pPr eaLnBrk="1" hangingPunct="1"/>
            <a:endParaRPr lang="es-ES" smtClean="0"/>
          </a:p>
        </p:txBody>
      </p:sp>
    </p:spTree>
    <p:extLst>
      <p:ext uri="{BB962C8B-B14F-4D97-AF65-F5344CB8AC3E}">
        <p14:creationId xmlns:p14="http://schemas.microsoft.com/office/powerpoint/2010/main" val="1443199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DE07CA2-1FB6-48C5-B96D-B08E6A98BB04}" type="slidenum">
              <a:rPr lang="en-US"/>
              <a:pPr/>
              <a:t>13</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w="9525"/>
        </p:spPr>
        <p:txBody>
          <a:bodyPr/>
          <a:lstStyle/>
          <a:p>
            <a:pPr eaLnBrk="1" hangingPunct="1"/>
            <a:endParaRPr lang="es-ES" smtClean="0"/>
          </a:p>
        </p:txBody>
      </p:sp>
    </p:spTree>
    <p:extLst>
      <p:ext uri="{BB962C8B-B14F-4D97-AF65-F5344CB8AC3E}">
        <p14:creationId xmlns:p14="http://schemas.microsoft.com/office/powerpoint/2010/main" val="2860842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57">
              <a:defRPr sz="2000" b="1">
                <a:solidFill>
                  <a:srgbClr val="FAFD00"/>
                </a:solidFill>
                <a:latin typeface="Times New Roman" pitchFamily="18" charset="0"/>
              </a:defRPr>
            </a:lvl1pPr>
            <a:lvl2pPr marL="742773" indent="-285682" defTabSz="966557">
              <a:defRPr sz="2000" b="1">
                <a:solidFill>
                  <a:srgbClr val="FAFD00"/>
                </a:solidFill>
                <a:latin typeface="Times New Roman" pitchFamily="18" charset="0"/>
              </a:defRPr>
            </a:lvl2pPr>
            <a:lvl3pPr marL="1142727" indent="-228546" defTabSz="966557">
              <a:defRPr sz="2000" b="1">
                <a:solidFill>
                  <a:srgbClr val="FAFD00"/>
                </a:solidFill>
                <a:latin typeface="Times New Roman" pitchFamily="18" charset="0"/>
              </a:defRPr>
            </a:lvl3pPr>
            <a:lvl4pPr marL="1599817" indent="-228546" defTabSz="966557">
              <a:defRPr sz="2000" b="1">
                <a:solidFill>
                  <a:srgbClr val="FAFD00"/>
                </a:solidFill>
                <a:latin typeface="Times New Roman" pitchFamily="18" charset="0"/>
              </a:defRPr>
            </a:lvl4pPr>
            <a:lvl5pPr marL="2056909" indent="-228546" defTabSz="966557">
              <a:defRPr sz="2000" b="1">
                <a:solidFill>
                  <a:srgbClr val="FAFD00"/>
                </a:solidFill>
                <a:latin typeface="Times New Roman" pitchFamily="18" charset="0"/>
              </a:defRPr>
            </a:lvl5pPr>
            <a:lvl6pPr marL="2513999" indent="-228546" defTabSz="966557" eaLnBrk="0" fontAlgn="base" hangingPunct="0">
              <a:spcBef>
                <a:spcPct val="0"/>
              </a:spcBef>
              <a:spcAft>
                <a:spcPct val="0"/>
              </a:spcAft>
              <a:defRPr sz="2000" b="1">
                <a:solidFill>
                  <a:srgbClr val="FAFD00"/>
                </a:solidFill>
                <a:latin typeface="Times New Roman" pitchFamily="18" charset="0"/>
              </a:defRPr>
            </a:lvl6pPr>
            <a:lvl7pPr marL="2971089" indent="-228546" defTabSz="966557" eaLnBrk="0" fontAlgn="base" hangingPunct="0">
              <a:spcBef>
                <a:spcPct val="0"/>
              </a:spcBef>
              <a:spcAft>
                <a:spcPct val="0"/>
              </a:spcAft>
              <a:defRPr sz="2000" b="1">
                <a:solidFill>
                  <a:srgbClr val="FAFD00"/>
                </a:solidFill>
                <a:latin typeface="Times New Roman" pitchFamily="18" charset="0"/>
              </a:defRPr>
            </a:lvl7pPr>
            <a:lvl8pPr marL="3428179" indent="-228546" defTabSz="966557" eaLnBrk="0" fontAlgn="base" hangingPunct="0">
              <a:spcBef>
                <a:spcPct val="0"/>
              </a:spcBef>
              <a:spcAft>
                <a:spcPct val="0"/>
              </a:spcAft>
              <a:defRPr sz="2000" b="1">
                <a:solidFill>
                  <a:srgbClr val="FAFD00"/>
                </a:solidFill>
                <a:latin typeface="Times New Roman" pitchFamily="18" charset="0"/>
              </a:defRPr>
            </a:lvl8pPr>
            <a:lvl9pPr marL="3885270" indent="-228546" defTabSz="966557" eaLnBrk="0" fontAlgn="base" hangingPunct="0">
              <a:spcBef>
                <a:spcPct val="0"/>
              </a:spcBef>
              <a:spcAft>
                <a:spcPct val="0"/>
              </a:spcAft>
              <a:defRPr sz="2000" b="1">
                <a:solidFill>
                  <a:srgbClr val="FAFD00"/>
                </a:solidFill>
                <a:latin typeface="Times New Roman" pitchFamily="18" charset="0"/>
              </a:defRPr>
            </a:lvl9pPr>
          </a:lstStyle>
          <a:p>
            <a:fld id="{47B8C6A4-7882-4ED1-BF46-611F8E8FBC50}" type="slidenum">
              <a:rPr lang="en-US" sz="1200" b="0">
                <a:solidFill>
                  <a:schemeClr val="tx1"/>
                </a:solidFill>
              </a:rPr>
              <a:pPr/>
              <a:t>14</a:t>
            </a:fld>
            <a:endParaRPr lang="en-US" sz="1200" b="0" dirty="0">
              <a:solidFill>
                <a:schemeClr val="tx1"/>
              </a:solidFill>
            </a:endParaRPr>
          </a:p>
        </p:txBody>
      </p:sp>
    </p:spTree>
    <p:extLst>
      <p:ext uri="{BB962C8B-B14F-4D97-AF65-F5344CB8AC3E}">
        <p14:creationId xmlns:p14="http://schemas.microsoft.com/office/powerpoint/2010/main" val="1092741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57">
              <a:defRPr sz="2000" b="1">
                <a:solidFill>
                  <a:srgbClr val="FAFD00"/>
                </a:solidFill>
                <a:latin typeface="Times New Roman" pitchFamily="18" charset="0"/>
              </a:defRPr>
            </a:lvl1pPr>
            <a:lvl2pPr marL="742773" indent="-285682" defTabSz="966557">
              <a:defRPr sz="2000" b="1">
                <a:solidFill>
                  <a:srgbClr val="FAFD00"/>
                </a:solidFill>
                <a:latin typeface="Times New Roman" pitchFamily="18" charset="0"/>
              </a:defRPr>
            </a:lvl2pPr>
            <a:lvl3pPr marL="1142727" indent="-228546" defTabSz="966557">
              <a:defRPr sz="2000" b="1">
                <a:solidFill>
                  <a:srgbClr val="FAFD00"/>
                </a:solidFill>
                <a:latin typeface="Times New Roman" pitchFamily="18" charset="0"/>
              </a:defRPr>
            </a:lvl3pPr>
            <a:lvl4pPr marL="1599817" indent="-228546" defTabSz="966557">
              <a:defRPr sz="2000" b="1">
                <a:solidFill>
                  <a:srgbClr val="FAFD00"/>
                </a:solidFill>
                <a:latin typeface="Times New Roman" pitchFamily="18" charset="0"/>
              </a:defRPr>
            </a:lvl4pPr>
            <a:lvl5pPr marL="2056909" indent="-228546" defTabSz="966557">
              <a:defRPr sz="2000" b="1">
                <a:solidFill>
                  <a:srgbClr val="FAFD00"/>
                </a:solidFill>
                <a:latin typeface="Times New Roman" pitchFamily="18" charset="0"/>
              </a:defRPr>
            </a:lvl5pPr>
            <a:lvl6pPr marL="2513999" indent="-228546" defTabSz="966557" eaLnBrk="0" fontAlgn="base" hangingPunct="0">
              <a:spcBef>
                <a:spcPct val="0"/>
              </a:spcBef>
              <a:spcAft>
                <a:spcPct val="0"/>
              </a:spcAft>
              <a:defRPr sz="2000" b="1">
                <a:solidFill>
                  <a:srgbClr val="FAFD00"/>
                </a:solidFill>
                <a:latin typeface="Times New Roman" pitchFamily="18" charset="0"/>
              </a:defRPr>
            </a:lvl6pPr>
            <a:lvl7pPr marL="2971089" indent="-228546" defTabSz="966557" eaLnBrk="0" fontAlgn="base" hangingPunct="0">
              <a:spcBef>
                <a:spcPct val="0"/>
              </a:spcBef>
              <a:spcAft>
                <a:spcPct val="0"/>
              </a:spcAft>
              <a:defRPr sz="2000" b="1">
                <a:solidFill>
                  <a:srgbClr val="FAFD00"/>
                </a:solidFill>
                <a:latin typeface="Times New Roman" pitchFamily="18" charset="0"/>
              </a:defRPr>
            </a:lvl7pPr>
            <a:lvl8pPr marL="3428179" indent="-228546" defTabSz="966557" eaLnBrk="0" fontAlgn="base" hangingPunct="0">
              <a:spcBef>
                <a:spcPct val="0"/>
              </a:spcBef>
              <a:spcAft>
                <a:spcPct val="0"/>
              </a:spcAft>
              <a:defRPr sz="2000" b="1">
                <a:solidFill>
                  <a:srgbClr val="FAFD00"/>
                </a:solidFill>
                <a:latin typeface="Times New Roman" pitchFamily="18" charset="0"/>
              </a:defRPr>
            </a:lvl8pPr>
            <a:lvl9pPr marL="3885270" indent="-228546" defTabSz="966557" eaLnBrk="0" fontAlgn="base" hangingPunct="0">
              <a:spcBef>
                <a:spcPct val="0"/>
              </a:spcBef>
              <a:spcAft>
                <a:spcPct val="0"/>
              </a:spcAft>
              <a:defRPr sz="2000" b="1">
                <a:solidFill>
                  <a:srgbClr val="FAFD00"/>
                </a:solidFill>
                <a:latin typeface="Times New Roman" pitchFamily="18" charset="0"/>
              </a:defRPr>
            </a:lvl9pPr>
          </a:lstStyle>
          <a:p>
            <a:fld id="{539FF093-77DE-4EEA-9E48-ED6D7438DC41}" type="slidenum">
              <a:rPr lang="en-US" sz="1200" b="0">
                <a:solidFill>
                  <a:schemeClr val="tx1"/>
                </a:solidFill>
              </a:rPr>
              <a:pPr/>
              <a:t>15</a:t>
            </a:fld>
            <a:endParaRPr lang="en-US" sz="1200" b="0" dirty="0">
              <a:solidFill>
                <a:schemeClr val="tx1"/>
              </a:solidFill>
            </a:endParaRPr>
          </a:p>
        </p:txBody>
      </p:sp>
    </p:spTree>
    <p:extLst>
      <p:ext uri="{BB962C8B-B14F-4D97-AF65-F5344CB8AC3E}">
        <p14:creationId xmlns:p14="http://schemas.microsoft.com/office/powerpoint/2010/main" val="4013123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57">
              <a:defRPr sz="2000" b="1">
                <a:solidFill>
                  <a:srgbClr val="FAFD00"/>
                </a:solidFill>
                <a:latin typeface="Times New Roman" pitchFamily="18" charset="0"/>
              </a:defRPr>
            </a:lvl1pPr>
            <a:lvl2pPr marL="742773" indent="-285682" defTabSz="966557">
              <a:defRPr sz="2000" b="1">
                <a:solidFill>
                  <a:srgbClr val="FAFD00"/>
                </a:solidFill>
                <a:latin typeface="Times New Roman" pitchFamily="18" charset="0"/>
              </a:defRPr>
            </a:lvl2pPr>
            <a:lvl3pPr marL="1142727" indent="-228546" defTabSz="966557">
              <a:defRPr sz="2000" b="1">
                <a:solidFill>
                  <a:srgbClr val="FAFD00"/>
                </a:solidFill>
                <a:latin typeface="Times New Roman" pitchFamily="18" charset="0"/>
              </a:defRPr>
            </a:lvl3pPr>
            <a:lvl4pPr marL="1599817" indent="-228546" defTabSz="966557">
              <a:defRPr sz="2000" b="1">
                <a:solidFill>
                  <a:srgbClr val="FAFD00"/>
                </a:solidFill>
                <a:latin typeface="Times New Roman" pitchFamily="18" charset="0"/>
              </a:defRPr>
            </a:lvl4pPr>
            <a:lvl5pPr marL="2056909" indent="-228546" defTabSz="966557">
              <a:defRPr sz="2000" b="1">
                <a:solidFill>
                  <a:srgbClr val="FAFD00"/>
                </a:solidFill>
                <a:latin typeface="Times New Roman" pitchFamily="18" charset="0"/>
              </a:defRPr>
            </a:lvl5pPr>
            <a:lvl6pPr marL="2513999" indent="-228546" defTabSz="966557" eaLnBrk="0" fontAlgn="base" hangingPunct="0">
              <a:spcBef>
                <a:spcPct val="0"/>
              </a:spcBef>
              <a:spcAft>
                <a:spcPct val="0"/>
              </a:spcAft>
              <a:defRPr sz="2000" b="1">
                <a:solidFill>
                  <a:srgbClr val="FAFD00"/>
                </a:solidFill>
                <a:latin typeface="Times New Roman" pitchFamily="18" charset="0"/>
              </a:defRPr>
            </a:lvl6pPr>
            <a:lvl7pPr marL="2971089" indent="-228546" defTabSz="966557" eaLnBrk="0" fontAlgn="base" hangingPunct="0">
              <a:spcBef>
                <a:spcPct val="0"/>
              </a:spcBef>
              <a:spcAft>
                <a:spcPct val="0"/>
              </a:spcAft>
              <a:defRPr sz="2000" b="1">
                <a:solidFill>
                  <a:srgbClr val="FAFD00"/>
                </a:solidFill>
                <a:latin typeface="Times New Roman" pitchFamily="18" charset="0"/>
              </a:defRPr>
            </a:lvl7pPr>
            <a:lvl8pPr marL="3428179" indent="-228546" defTabSz="966557" eaLnBrk="0" fontAlgn="base" hangingPunct="0">
              <a:spcBef>
                <a:spcPct val="0"/>
              </a:spcBef>
              <a:spcAft>
                <a:spcPct val="0"/>
              </a:spcAft>
              <a:defRPr sz="2000" b="1">
                <a:solidFill>
                  <a:srgbClr val="FAFD00"/>
                </a:solidFill>
                <a:latin typeface="Times New Roman" pitchFamily="18" charset="0"/>
              </a:defRPr>
            </a:lvl8pPr>
            <a:lvl9pPr marL="3885270" indent="-228546" defTabSz="966557" eaLnBrk="0" fontAlgn="base" hangingPunct="0">
              <a:spcBef>
                <a:spcPct val="0"/>
              </a:spcBef>
              <a:spcAft>
                <a:spcPct val="0"/>
              </a:spcAft>
              <a:defRPr sz="2000" b="1">
                <a:solidFill>
                  <a:srgbClr val="FAFD00"/>
                </a:solidFill>
                <a:latin typeface="Times New Roman" pitchFamily="18" charset="0"/>
              </a:defRPr>
            </a:lvl9pPr>
          </a:lstStyle>
          <a:p>
            <a:fld id="{539FF093-77DE-4EEA-9E48-ED6D7438DC41}" type="slidenum">
              <a:rPr lang="en-US" sz="1200" b="0">
                <a:solidFill>
                  <a:schemeClr val="tx1"/>
                </a:solidFill>
              </a:rPr>
              <a:pPr/>
              <a:t>16</a:t>
            </a:fld>
            <a:endParaRPr lang="en-US" sz="1200" b="0" dirty="0">
              <a:solidFill>
                <a:schemeClr val="tx1"/>
              </a:solidFill>
            </a:endParaRPr>
          </a:p>
        </p:txBody>
      </p:sp>
    </p:spTree>
    <p:extLst>
      <p:ext uri="{BB962C8B-B14F-4D97-AF65-F5344CB8AC3E}">
        <p14:creationId xmlns:p14="http://schemas.microsoft.com/office/powerpoint/2010/main" val="224305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57">
              <a:defRPr sz="2000" b="1">
                <a:solidFill>
                  <a:srgbClr val="FAFD00"/>
                </a:solidFill>
                <a:latin typeface="Times New Roman" pitchFamily="18" charset="0"/>
              </a:defRPr>
            </a:lvl1pPr>
            <a:lvl2pPr marL="742773" indent="-285682" defTabSz="966557">
              <a:defRPr sz="2000" b="1">
                <a:solidFill>
                  <a:srgbClr val="FAFD00"/>
                </a:solidFill>
                <a:latin typeface="Times New Roman" pitchFamily="18" charset="0"/>
              </a:defRPr>
            </a:lvl2pPr>
            <a:lvl3pPr marL="1142727" indent="-228546" defTabSz="966557">
              <a:defRPr sz="2000" b="1">
                <a:solidFill>
                  <a:srgbClr val="FAFD00"/>
                </a:solidFill>
                <a:latin typeface="Times New Roman" pitchFamily="18" charset="0"/>
              </a:defRPr>
            </a:lvl3pPr>
            <a:lvl4pPr marL="1599817" indent="-228546" defTabSz="966557">
              <a:defRPr sz="2000" b="1">
                <a:solidFill>
                  <a:srgbClr val="FAFD00"/>
                </a:solidFill>
                <a:latin typeface="Times New Roman" pitchFamily="18" charset="0"/>
              </a:defRPr>
            </a:lvl4pPr>
            <a:lvl5pPr marL="2056909" indent="-228546" defTabSz="966557">
              <a:defRPr sz="2000" b="1">
                <a:solidFill>
                  <a:srgbClr val="FAFD00"/>
                </a:solidFill>
                <a:latin typeface="Times New Roman" pitchFamily="18" charset="0"/>
              </a:defRPr>
            </a:lvl5pPr>
            <a:lvl6pPr marL="2513999" indent="-228546" defTabSz="966557" eaLnBrk="0" fontAlgn="base" hangingPunct="0">
              <a:spcBef>
                <a:spcPct val="0"/>
              </a:spcBef>
              <a:spcAft>
                <a:spcPct val="0"/>
              </a:spcAft>
              <a:defRPr sz="2000" b="1">
                <a:solidFill>
                  <a:srgbClr val="FAFD00"/>
                </a:solidFill>
                <a:latin typeface="Times New Roman" pitchFamily="18" charset="0"/>
              </a:defRPr>
            </a:lvl6pPr>
            <a:lvl7pPr marL="2971089" indent="-228546" defTabSz="966557" eaLnBrk="0" fontAlgn="base" hangingPunct="0">
              <a:spcBef>
                <a:spcPct val="0"/>
              </a:spcBef>
              <a:spcAft>
                <a:spcPct val="0"/>
              </a:spcAft>
              <a:defRPr sz="2000" b="1">
                <a:solidFill>
                  <a:srgbClr val="FAFD00"/>
                </a:solidFill>
                <a:latin typeface="Times New Roman" pitchFamily="18" charset="0"/>
              </a:defRPr>
            </a:lvl7pPr>
            <a:lvl8pPr marL="3428179" indent="-228546" defTabSz="966557" eaLnBrk="0" fontAlgn="base" hangingPunct="0">
              <a:spcBef>
                <a:spcPct val="0"/>
              </a:spcBef>
              <a:spcAft>
                <a:spcPct val="0"/>
              </a:spcAft>
              <a:defRPr sz="2000" b="1">
                <a:solidFill>
                  <a:srgbClr val="FAFD00"/>
                </a:solidFill>
                <a:latin typeface="Times New Roman" pitchFamily="18" charset="0"/>
              </a:defRPr>
            </a:lvl8pPr>
            <a:lvl9pPr marL="3885270" indent="-228546" defTabSz="966557" eaLnBrk="0" fontAlgn="base" hangingPunct="0">
              <a:spcBef>
                <a:spcPct val="0"/>
              </a:spcBef>
              <a:spcAft>
                <a:spcPct val="0"/>
              </a:spcAft>
              <a:defRPr sz="2000" b="1">
                <a:solidFill>
                  <a:srgbClr val="FAFD00"/>
                </a:solidFill>
                <a:latin typeface="Times New Roman" pitchFamily="18" charset="0"/>
              </a:defRPr>
            </a:lvl9pPr>
          </a:lstStyle>
          <a:p>
            <a:fld id="{539FF093-77DE-4EEA-9E48-ED6D7438DC41}" type="slidenum">
              <a:rPr lang="en-US" sz="1200" b="0">
                <a:solidFill>
                  <a:schemeClr val="tx1"/>
                </a:solidFill>
              </a:rPr>
              <a:pPr/>
              <a:t>17</a:t>
            </a:fld>
            <a:endParaRPr lang="en-US" sz="1200" b="0" dirty="0">
              <a:solidFill>
                <a:schemeClr val="tx1"/>
              </a:solidFill>
            </a:endParaRPr>
          </a:p>
        </p:txBody>
      </p:sp>
    </p:spTree>
    <p:extLst>
      <p:ext uri="{BB962C8B-B14F-4D97-AF65-F5344CB8AC3E}">
        <p14:creationId xmlns:p14="http://schemas.microsoft.com/office/powerpoint/2010/main" val="1826292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57">
              <a:defRPr sz="2000" b="1">
                <a:solidFill>
                  <a:srgbClr val="FAFD00"/>
                </a:solidFill>
                <a:latin typeface="Times New Roman" pitchFamily="18" charset="0"/>
              </a:defRPr>
            </a:lvl1pPr>
            <a:lvl2pPr marL="742773" indent="-285682" defTabSz="966557">
              <a:defRPr sz="2000" b="1">
                <a:solidFill>
                  <a:srgbClr val="FAFD00"/>
                </a:solidFill>
                <a:latin typeface="Times New Roman" pitchFamily="18" charset="0"/>
              </a:defRPr>
            </a:lvl2pPr>
            <a:lvl3pPr marL="1142727" indent="-228546" defTabSz="966557">
              <a:defRPr sz="2000" b="1">
                <a:solidFill>
                  <a:srgbClr val="FAFD00"/>
                </a:solidFill>
                <a:latin typeface="Times New Roman" pitchFamily="18" charset="0"/>
              </a:defRPr>
            </a:lvl3pPr>
            <a:lvl4pPr marL="1599817" indent="-228546" defTabSz="966557">
              <a:defRPr sz="2000" b="1">
                <a:solidFill>
                  <a:srgbClr val="FAFD00"/>
                </a:solidFill>
                <a:latin typeface="Times New Roman" pitchFamily="18" charset="0"/>
              </a:defRPr>
            </a:lvl4pPr>
            <a:lvl5pPr marL="2056909" indent="-228546" defTabSz="966557">
              <a:defRPr sz="2000" b="1">
                <a:solidFill>
                  <a:srgbClr val="FAFD00"/>
                </a:solidFill>
                <a:latin typeface="Times New Roman" pitchFamily="18" charset="0"/>
              </a:defRPr>
            </a:lvl5pPr>
            <a:lvl6pPr marL="2513999" indent="-228546" defTabSz="966557" eaLnBrk="0" fontAlgn="base" hangingPunct="0">
              <a:spcBef>
                <a:spcPct val="0"/>
              </a:spcBef>
              <a:spcAft>
                <a:spcPct val="0"/>
              </a:spcAft>
              <a:defRPr sz="2000" b="1">
                <a:solidFill>
                  <a:srgbClr val="FAFD00"/>
                </a:solidFill>
                <a:latin typeface="Times New Roman" pitchFamily="18" charset="0"/>
              </a:defRPr>
            </a:lvl6pPr>
            <a:lvl7pPr marL="2971089" indent="-228546" defTabSz="966557" eaLnBrk="0" fontAlgn="base" hangingPunct="0">
              <a:spcBef>
                <a:spcPct val="0"/>
              </a:spcBef>
              <a:spcAft>
                <a:spcPct val="0"/>
              </a:spcAft>
              <a:defRPr sz="2000" b="1">
                <a:solidFill>
                  <a:srgbClr val="FAFD00"/>
                </a:solidFill>
                <a:latin typeface="Times New Roman" pitchFamily="18" charset="0"/>
              </a:defRPr>
            </a:lvl7pPr>
            <a:lvl8pPr marL="3428179" indent="-228546" defTabSz="966557" eaLnBrk="0" fontAlgn="base" hangingPunct="0">
              <a:spcBef>
                <a:spcPct val="0"/>
              </a:spcBef>
              <a:spcAft>
                <a:spcPct val="0"/>
              </a:spcAft>
              <a:defRPr sz="2000" b="1">
                <a:solidFill>
                  <a:srgbClr val="FAFD00"/>
                </a:solidFill>
                <a:latin typeface="Times New Roman" pitchFamily="18" charset="0"/>
              </a:defRPr>
            </a:lvl8pPr>
            <a:lvl9pPr marL="3885270" indent="-228546" defTabSz="966557" eaLnBrk="0" fontAlgn="base" hangingPunct="0">
              <a:spcBef>
                <a:spcPct val="0"/>
              </a:spcBef>
              <a:spcAft>
                <a:spcPct val="0"/>
              </a:spcAft>
              <a:defRPr sz="2000" b="1">
                <a:solidFill>
                  <a:srgbClr val="FAFD00"/>
                </a:solidFill>
                <a:latin typeface="Times New Roman" pitchFamily="18" charset="0"/>
              </a:defRPr>
            </a:lvl9pPr>
          </a:lstStyle>
          <a:p>
            <a:fld id="{539FF093-77DE-4EEA-9E48-ED6D7438DC41}" type="slidenum">
              <a:rPr lang="en-US" sz="1200" b="0">
                <a:solidFill>
                  <a:schemeClr val="tx1"/>
                </a:solidFill>
              </a:rPr>
              <a:pPr/>
              <a:t>18</a:t>
            </a:fld>
            <a:endParaRPr lang="en-US" sz="1200" b="0" dirty="0">
              <a:solidFill>
                <a:schemeClr val="tx1"/>
              </a:solidFill>
            </a:endParaRPr>
          </a:p>
        </p:txBody>
      </p:sp>
    </p:spTree>
    <p:extLst>
      <p:ext uri="{BB962C8B-B14F-4D97-AF65-F5344CB8AC3E}">
        <p14:creationId xmlns:p14="http://schemas.microsoft.com/office/powerpoint/2010/main" val="485285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57">
              <a:defRPr sz="2000" b="1">
                <a:solidFill>
                  <a:srgbClr val="FAFD00"/>
                </a:solidFill>
                <a:latin typeface="Times New Roman" pitchFamily="18" charset="0"/>
              </a:defRPr>
            </a:lvl1pPr>
            <a:lvl2pPr marL="742773" indent="-285682" defTabSz="966557">
              <a:defRPr sz="2000" b="1">
                <a:solidFill>
                  <a:srgbClr val="FAFD00"/>
                </a:solidFill>
                <a:latin typeface="Times New Roman" pitchFamily="18" charset="0"/>
              </a:defRPr>
            </a:lvl2pPr>
            <a:lvl3pPr marL="1142727" indent="-228546" defTabSz="966557">
              <a:defRPr sz="2000" b="1">
                <a:solidFill>
                  <a:srgbClr val="FAFD00"/>
                </a:solidFill>
                <a:latin typeface="Times New Roman" pitchFamily="18" charset="0"/>
              </a:defRPr>
            </a:lvl3pPr>
            <a:lvl4pPr marL="1599817" indent="-228546" defTabSz="966557">
              <a:defRPr sz="2000" b="1">
                <a:solidFill>
                  <a:srgbClr val="FAFD00"/>
                </a:solidFill>
                <a:latin typeface="Times New Roman" pitchFamily="18" charset="0"/>
              </a:defRPr>
            </a:lvl4pPr>
            <a:lvl5pPr marL="2056909" indent="-228546" defTabSz="966557">
              <a:defRPr sz="2000" b="1">
                <a:solidFill>
                  <a:srgbClr val="FAFD00"/>
                </a:solidFill>
                <a:latin typeface="Times New Roman" pitchFamily="18" charset="0"/>
              </a:defRPr>
            </a:lvl5pPr>
            <a:lvl6pPr marL="2513999" indent="-228546" defTabSz="966557" eaLnBrk="0" fontAlgn="base" hangingPunct="0">
              <a:spcBef>
                <a:spcPct val="0"/>
              </a:spcBef>
              <a:spcAft>
                <a:spcPct val="0"/>
              </a:spcAft>
              <a:defRPr sz="2000" b="1">
                <a:solidFill>
                  <a:srgbClr val="FAFD00"/>
                </a:solidFill>
                <a:latin typeface="Times New Roman" pitchFamily="18" charset="0"/>
              </a:defRPr>
            </a:lvl6pPr>
            <a:lvl7pPr marL="2971089" indent="-228546" defTabSz="966557" eaLnBrk="0" fontAlgn="base" hangingPunct="0">
              <a:spcBef>
                <a:spcPct val="0"/>
              </a:spcBef>
              <a:spcAft>
                <a:spcPct val="0"/>
              </a:spcAft>
              <a:defRPr sz="2000" b="1">
                <a:solidFill>
                  <a:srgbClr val="FAFD00"/>
                </a:solidFill>
                <a:latin typeface="Times New Roman" pitchFamily="18" charset="0"/>
              </a:defRPr>
            </a:lvl7pPr>
            <a:lvl8pPr marL="3428179" indent="-228546" defTabSz="966557" eaLnBrk="0" fontAlgn="base" hangingPunct="0">
              <a:spcBef>
                <a:spcPct val="0"/>
              </a:spcBef>
              <a:spcAft>
                <a:spcPct val="0"/>
              </a:spcAft>
              <a:defRPr sz="2000" b="1">
                <a:solidFill>
                  <a:srgbClr val="FAFD00"/>
                </a:solidFill>
                <a:latin typeface="Times New Roman" pitchFamily="18" charset="0"/>
              </a:defRPr>
            </a:lvl8pPr>
            <a:lvl9pPr marL="3885270" indent="-228546" defTabSz="966557" eaLnBrk="0" fontAlgn="base" hangingPunct="0">
              <a:spcBef>
                <a:spcPct val="0"/>
              </a:spcBef>
              <a:spcAft>
                <a:spcPct val="0"/>
              </a:spcAft>
              <a:defRPr sz="2000" b="1">
                <a:solidFill>
                  <a:srgbClr val="FAFD00"/>
                </a:solidFill>
                <a:latin typeface="Times New Roman" pitchFamily="18" charset="0"/>
              </a:defRPr>
            </a:lvl9pPr>
          </a:lstStyle>
          <a:p>
            <a:fld id="{539FF093-77DE-4EEA-9E48-ED6D7438DC41}" type="slidenum">
              <a:rPr lang="en-US" sz="1200" b="0">
                <a:solidFill>
                  <a:schemeClr val="tx1"/>
                </a:solidFill>
              </a:rPr>
              <a:pPr/>
              <a:t>19</a:t>
            </a:fld>
            <a:endParaRPr lang="en-US" sz="1200" b="0" dirty="0">
              <a:solidFill>
                <a:schemeClr val="tx1"/>
              </a:solidFill>
            </a:endParaRPr>
          </a:p>
        </p:txBody>
      </p:sp>
    </p:spTree>
    <p:extLst>
      <p:ext uri="{BB962C8B-B14F-4D97-AF65-F5344CB8AC3E}">
        <p14:creationId xmlns:p14="http://schemas.microsoft.com/office/powerpoint/2010/main" val="3422066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70AB470-2B6B-4D78-8B30-34382517AB2B}" type="slidenum">
              <a:rPr lang="en-US"/>
              <a:pPr/>
              <a:t>2</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w="9525"/>
        </p:spPr>
        <p:txBody>
          <a:bodyPr/>
          <a:lstStyle/>
          <a:p>
            <a:pPr eaLnBrk="1" hangingPunct="1"/>
            <a:endParaRPr lang="es-ES" smtClean="0"/>
          </a:p>
        </p:txBody>
      </p:sp>
    </p:spTree>
    <p:extLst>
      <p:ext uri="{BB962C8B-B14F-4D97-AF65-F5344CB8AC3E}">
        <p14:creationId xmlns:p14="http://schemas.microsoft.com/office/powerpoint/2010/main" val="3656817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FA9BE56-51D1-4C85-B4EF-20EB8A0414DC}" type="slidenum">
              <a:rPr lang="es-ES" smtClean="0"/>
              <a:pPr/>
              <a:t>20</a:t>
            </a:fld>
            <a:endParaRPr lang="es-ES"/>
          </a:p>
        </p:txBody>
      </p:sp>
    </p:spTree>
    <p:extLst>
      <p:ext uri="{BB962C8B-B14F-4D97-AF65-F5344CB8AC3E}">
        <p14:creationId xmlns:p14="http://schemas.microsoft.com/office/powerpoint/2010/main" val="2178322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FA9BE56-51D1-4C85-B4EF-20EB8A0414DC}" type="slidenum">
              <a:rPr lang="es-ES" smtClean="0"/>
              <a:pPr/>
              <a:t>21</a:t>
            </a:fld>
            <a:endParaRPr lang="es-ES"/>
          </a:p>
        </p:txBody>
      </p:sp>
    </p:spTree>
    <p:extLst>
      <p:ext uri="{BB962C8B-B14F-4D97-AF65-F5344CB8AC3E}">
        <p14:creationId xmlns:p14="http://schemas.microsoft.com/office/powerpoint/2010/main" val="3839318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FA9BE56-51D1-4C85-B4EF-20EB8A0414DC}" type="slidenum">
              <a:rPr lang="es-ES" smtClean="0"/>
              <a:pPr/>
              <a:t>22</a:t>
            </a:fld>
            <a:endParaRPr lang="es-ES"/>
          </a:p>
        </p:txBody>
      </p:sp>
    </p:spTree>
    <p:extLst>
      <p:ext uri="{BB962C8B-B14F-4D97-AF65-F5344CB8AC3E}">
        <p14:creationId xmlns:p14="http://schemas.microsoft.com/office/powerpoint/2010/main" val="2387000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FA9BE56-51D1-4C85-B4EF-20EB8A0414DC}" type="slidenum">
              <a:rPr lang="es-ES" smtClean="0"/>
              <a:pPr/>
              <a:t>23</a:t>
            </a:fld>
            <a:endParaRPr lang="es-ES"/>
          </a:p>
        </p:txBody>
      </p:sp>
    </p:spTree>
    <p:extLst>
      <p:ext uri="{BB962C8B-B14F-4D97-AF65-F5344CB8AC3E}">
        <p14:creationId xmlns:p14="http://schemas.microsoft.com/office/powerpoint/2010/main" val="3491619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57">
              <a:defRPr sz="2000" b="1">
                <a:solidFill>
                  <a:srgbClr val="FAFD00"/>
                </a:solidFill>
                <a:latin typeface="Times New Roman" pitchFamily="18" charset="0"/>
              </a:defRPr>
            </a:lvl1pPr>
            <a:lvl2pPr marL="742773" indent="-285682" defTabSz="966557">
              <a:defRPr sz="2000" b="1">
                <a:solidFill>
                  <a:srgbClr val="FAFD00"/>
                </a:solidFill>
                <a:latin typeface="Times New Roman" pitchFamily="18" charset="0"/>
              </a:defRPr>
            </a:lvl2pPr>
            <a:lvl3pPr marL="1142727" indent="-228546" defTabSz="966557">
              <a:defRPr sz="2000" b="1">
                <a:solidFill>
                  <a:srgbClr val="FAFD00"/>
                </a:solidFill>
                <a:latin typeface="Times New Roman" pitchFamily="18" charset="0"/>
              </a:defRPr>
            </a:lvl3pPr>
            <a:lvl4pPr marL="1599817" indent="-228546" defTabSz="966557">
              <a:defRPr sz="2000" b="1">
                <a:solidFill>
                  <a:srgbClr val="FAFD00"/>
                </a:solidFill>
                <a:latin typeface="Times New Roman" pitchFamily="18" charset="0"/>
              </a:defRPr>
            </a:lvl4pPr>
            <a:lvl5pPr marL="2056909" indent="-228546" defTabSz="966557">
              <a:defRPr sz="2000" b="1">
                <a:solidFill>
                  <a:srgbClr val="FAFD00"/>
                </a:solidFill>
                <a:latin typeface="Times New Roman" pitchFamily="18" charset="0"/>
              </a:defRPr>
            </a:lvl5pPr>
            <a:lvl6pPr marL="2513999" indent="-228546" defTabSz="966557" eaLnBrk="0" fontAlgn="base" hangingPunct="0">
              <a:spcBef>
                <a:spcPct val="0"/>
              </a:spcBef>
              <a:spcAft>
                <a:spcPct val="0"/>
              </a:spcAft>
              <a:defRPr sz="2000" b="1">
                <a:solidFill>
                  <a:srgbClr val="FAFD00"/>
                </a:solidFill>
                <a:latin typeface="Times New Roman" pitchFamily="18" charset="0"/>
              </a:defRPr>
            </a:lvl6pPr>
            <a:lvl7pPr marL="2971089" indent="-228546" defTabSz="966557" eaLnBrk="0" fontAlgn="base" hangingPunct="0">
              <a:spcBef>
                <a:spcPct val="0"/>
              </a:spcBef>
              <a:spcAft>
                <a:spcPct val="0"/>
              </a:spcAft>
              <a:defRPr sz="2000" b="1">
                <a:solidFill>
                  <a:srgbClr val="FAFD00"/>
                </a:solidFill>
                <a:latin typeface="Times New Roman" pitchFamily="18" charset="0"/>
              </a:defRPr>
            </a:lvl7pPr>
            <a:lvl8pPr marL="3428179" indent="-228546" defTabSz="966557" eaLnBrk="0" fontAlgn="base" hangingPunct="0">
              <a:spcBef>
                <a:spcPct val="0"/>
              </a:spcBef>
              <a:spcAft>
                <a:spcPct val="0"/>
              </a:spcAft>
              <a:defRPr sz="2000" b="1">
                <a:solidFill>
                  <a:srgbClr val="FAFD00"/>
                </a:solidFill>
                <a:latin typeface="Times New Roman" pitchFamily="18" charset="0"/>
              </a:defRPr>
            </a:lvl8pPr>
            <a:lvl9pPr marL="3885270" indent="-228546" defTabSz="966557" eaLnBrk="0" fontAlgn="base" hangingPunct="0">
              <a:spcBef>
                <a:spcPct val="0"/>
              </a:spcBef>
              <a:spcAft>
                <a:spcPct val="0"/>
              </a:spcAft>
              <a:defRPr sz="2000" b="1">
                <a:solidFill>
                  <a:srgbClr val="FAFD00"/>
                </a:solidFill>
                <a:latin typeface="Times New Roman" pitchFamily="18" charset="0"/>
              </a:defRPr>
            </a:lvl9pPr>
          </a:lstStyle>
          <a:p>
            <a:fld id="{E4412327-F9A8-4C82-83D7-AD07442DFF20}" type="slidenum">
              <a:rPr lang="en-US" sz="1200" b="0">
                <a:solidFill>
                  <a:schemeClr val="tx1"/>
                </a:solidFill>
              </a:rPr>
              <a:pPr/>
              <a:t>24</a:t>
            </a:fld>
            <a:endParaRPr lang="en-US" sz="1200" b="0" dirty="0">
              <a:solidFill>
                <a:schemeClr val="tx1"/>
              </a:solidFill>
            </a:endParaRPr>
          </a:p>
        </p:txBody>
      </p:sp>
    </p:spTree>
    <p:extLst>
      <p:ext uri="{BB962C8B-B14F-4D97-AF65-F5344CB8AC3E}">
        <p14:creationId xmlns:p14="http://schemas.microsoft.com/office/powerpoint/2010/main" val="95917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57">
              <a:defRPr sz="2000" b="1">
                <a:solidFill>
                  <a:srgbClr val="FAFD00"/>
                </a:solidFill>
                <a:latin typeface="Times New Roman" pitchFamily="18" charset="0"/>
              </a:defRPr>
            </a:lvl1pPr>
            <a:lvl2pPr marL="742773" indent="-285682" defTabSz="966557">
              <a:defRPr sz="2000" b="1">
                <a:solidFill>
                  <a:srgbClr val="FAFD00"/>
                </a:solidFill>
                <a:latin typeface="Times New Roman" pitchFamily="18" charset="0"/>
              </a:defRPr>
            </a:lvl2pPr>
            <a:lvl3pPr marL="1142727" indent="-228546" defTabSz="966557">
              <a:defRPr sz="2000" b="1">
                <a:solidFill>
                  <a:srgbClr val="FAFD00"/>
                </a:solidFill>
                <a:latin typeface="Times New Roman" pitchFamily="18" charset="0"/>
              </a:defRPr>
            </a:lvl3pPr>
            <a:lvl4pPr marL="1599817" indent="-228546" defTabSz="966557">
              <a:defRPr sz="2000" b="1">
                <a:solidFill>
                  <a:srgbClr val="FAFD00"/>
                </a:solidFill>
                <a:latin typeface="Times New Roman" pitchFamily="18" charset="0"/>
              </a:defRPr>
            </a:lvl4pPr>
            <a:lvl5pPr marL="2056909" indent="-228546" defTabSz="966557">
              <a:defRPr sz="2000" b="1">
                <a:solidFill>
                  <a:srgbClr val="FAFD00"/>
                </a:solidFill>
                <a:latin typeface="Times New Roman" pitchFamily="18" charset="0"/>
              </a:defRPr>
            </a:lvl5pPr>
            <a:lvl6pPr marL="2513999" indent="-228546" defTabSz="966557" eaLnBrk="0" fontAlgn="base" hangingPunct="0">
              <a:spcBef>
                <a:spcPct val="0"/>
              </a:spcBef>
              <a:spcAft>
                <a:spcPct val="0"/>
              </a:spcAft>
              <a:defRPr sz="2000" b="1">
                <a:solidFill>
                  <a:srgbClr val="FAFD00"/>
                </a:solidFill>
                <a:latin typeface="Times New Roman" pitchFamily="18" charset="0"/>
              </a:defRPr>
            </a:lvl6pPr>
            <a:lvl7pPr marL="2971089" indent="-228546" defTabSz="966557" eaLnBrk="0" fontAlgn="base" hangingPunct="0">
              <a:spcBef>
                <a:spcPct val="0"/>
              </a:spcBef>
              <a:spcAft>
                <a:spcPct val="0"/>
              </a:spcAft>
              <a:defRPr sz="2000" b="1">
                <a:solidFill>
                  <a:srgbClr val="FAFD00"/>
                </a:solidFill>
                <a:latin typeface="Times New Roman" pitchFamily="18" charset="0"/>
              </a:defRPr>
            </a:lvl7pPr>
            <a:lvl8pPr marL="3428179" indent="-228546" defTabSz="966557" eaLnBrk="0" fontAlgn="base" hangingPunct="0">
              <a:spcBef>
                <a:spcPct val="0"/>
              </a:spcBef>
              <a:spcAft>
                <a:spcPct val="0"/>
              </a:spcAft>
              <a:defRPr sz="2000" b="1">
                <a:solidFill>
                  <a:srgbClr val="FAFD00"/>
                </a:solidFill>
                <a:latin typeface="Times New Roman" pitchFamily="18" charset="0"/>
              </a:defRPr>
            </a:lvl8pPr>
            <a:lvl9pPr marL="3885270" indent="-228546" defTabSz="966557" eaLnBrk="0" fontAlgn="base" hangingPunct="0">
              <a:spcBef>
                <a:spcPct val="0"/>
              </a:spcBef>
              <a:spcAft>
                <a:spcPct val="0"/>
              </a:spcAft>
              <a:defRPr sz="2000" b="1">
                <a:solidFill>
                  <a:srgbClr val="FAFD00"/>
                </a:solidFill>
                <a:latin typeface="Times New Roman" pitchFamily="18" charset="0"/>
              </a:defRPr>
            </a:lvl9pPr>
          </a:lstStyle>
          <a:p>
            <a:fld id="{75AAEAA8-A996-4F03-BA6E-1CA7D2C5FDA8}" type="slidenum">
              <a:rPr lang="en-US" sz="1200" b="0">
                <a:solidFill>
                  <a:schemeClr val="tx1"/>
                </a:solidFill>
              </a:rPr>
              <a:pPr/>
              <a:t>28</a:t>
            </a:fld>
            <a:endParaRPr lang="en-US" sz="1200" b="0" dirty="0">
              <a:solidFill>
                <a:schemeClr val="tx1"/>
              </a:solidFill>
            </a:endParaRPr>
          </a:p>
        </p:txBody>
      </p:sp>
    </p:spTree>
    <p:extLst>
      <p:ext uri="{BB962C8B-B14F-4D97-AF65-F5344CB8AC3E}">
        <p14:creationId xmlns:p14="http://schemas.microsoft.com/office/powerpoint/2010/main" val="3715296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57">
              <a:defRPr sz="2000" b="1">
                <a:solidFill>
                  <a:srgbClr val="FAFD00"/>
                </a:solidFill>
                <a:latin typeface="Times New Roman" pitchFamily="18" charset="0"/>
              </a:defRPr>
            </a:lvl1pPr>
            <a:lvl2pPr marL="742773" indent="-285682" defTabSz="966557">
              <a:defRPr sz="2000" b="1">
                <a:solidFill>
                  <a:srgbClr val="FAFD00"/>
                </a:solidFill>
                <a:latin typeface="Times New Roman" pitchFamily="18" charset="0"/>
              </a:defRPr>
            </a:lvl2pPr>
            <a:lvl3pPr marL="1142727" indent="-228546" defTabSz="966557">
              <a:defRPr sz="2000" b="1">
                <a:solidFill>
                  <a:srgbClr val="FAFD00"/>
                </a:solidFill>
                <a:latin typeface="Times New Roman" pitchFamily="18" charset="0"/>
              </a:defRPr>
            </a:lvl3pPr>
            <a:lvl4pPr marL="1599817" indent="-228546" defTabSz="966557">
              <a:defRPr sz="2000" b="1">
                <a:solidFill>
                  <a:srgbClr val="FAFD00"/>
                </a:solidFill>
                <a:latin typeface="Times New Roman" pitchFamily="18" charset="0"/>
              </a:defRPr>
            </a:lvl4pPr>
            <a:lvl5pPr marL="2056909" indent="-228546" defTabSz="966557">
              <a:defRPr sz="2000" b="1">
                <a:solidFill>
                  <a:srgbClr val="FAFD00"/>
                </a:solidFill>
                <a:latin typeface="Times New Roman" pitchFamily="18" charset="0"/>
              </a:defRPr>
            </a:lvl5pPr>
            <a:lvl6pPr marL="2513999" indent="-228546" defTabSz="966557" eaLnBrk="0" fontAlgn="base" hangingPunct="0">
              <a:spcBef>
                <a:spcPct val="0"/>
              </a:spcBef>
              <a:spcAft>
                <a:spcPct val="0"/>
              </a:spcAft>
              <a:defRPr sz="2000" b="1">
                <a:solidFill>
                  <a:srgbClr val="FAFD00"/>
                </a:solidFill>
                <a:latin typeface="Times New Roman" pitchFamily="18" charset="0"/>
              </a:defRPr>
            </a:lvl6pPr>
            <a:lvl7pPr marL="2971089" indent="-228546" defTabSz="966557" eaLnBrk="0" fontAlgn="base" hangingPunct="0">
              <a:spcBef>
                <a:spcPct val="0"/>
              </a:spcBef>
              <a:spcAft>
                <a:spcPct val="0"/>
              </a:spcAft>
              <a:defRPr sz="2000" b="1">
                <a:solidFill>
                  <a:srgbClr val="FAFD00"/>
                </a:solidFill>
                <a:latin typeface="Times New Roman" pitchFamily="18" charset="0"/>
              </a:defRPr>
            </a:lvl7pPr>
            <a:lvl8pPr marL="3428179" indent="-228546" defTabSz="966557" eaLnBrk="0" fontAlgn="base" hangingPunct="0">
              <a:spcBef>
                <a:spcPct val="0"/>
              </a:spcBef>
              <a:spcAft>
                <a:spcPct val="0"/>
              </a:spcAft>
              <a:defRPr sz="2000" b="1">
                <a:solidFill>
                  <a:srgbClr val="FAFD00"/>
                </a:solidFill>
                <a:latin typeface="Times New Roman" pitchFamily="18" charset="0"/>
              </a:defRPr>
            </a:lvl8pPr>
            <a:lvl9pPr marL="3885270" indent="-228546" defTabSz="966557" eaLnBrk="0" fontAlgn="base" hangingPunct="0">
              <a:spcBef>
                <a:spcPct val="0"/>
              </a:spcBef>
              <a:spcAft>
                <a:spcPct val="0"/>
              </a:spcAft>
              <a:defRPr sz="2000" b="1">
                <a:solidFill>
                  <a:srgbClr val="FAFD00"/>
                </a:solidFill>
                <a:latin typeface="Times New Roman" pitchFamily="18" charset="0"/>
              </a:defRPr>
            </a:lvl9pPr>
          </a:lstStyle>
          <a:p>
            <a:fld id="{1BA4DD20-5A92-49F1-82CF-E5463814DFE1}" type="slidenum">
              <a:rPr lang="en-US" sz="1200" b="0">
                <a:solidFill>
                  <a:schemeClr val="tx1"/>
                </a:solidFill>
              </a:rPr>
              <a:pPr/>
              <a:t>42</a:t>
            </a:fld>
            <a:endParaRPr lang="en-US" sz="1200" b="0" dirty="0">
              <a:solidFill>
                <a:schemeClr val="tx1"/>
              </a:solidFill>
            </a:endParaRPr>
          </a:p>
        </p:txBody>
      </p:sp>
    </p:spTree>
    <p:extLst>
      <p:ext uri="{BB962C8B-B14F-4D97-AF65-F5344CB8AC3E}">
        <p14:creationId xmlns:p14="http://schemas.microsoft.com/office/powerpoint/2010/main" val="901041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57">
              <a:defRPr sz="2000" b="1">
                <a:solidFill>
                  <a:srgbClr val="FAFD00"/>
                </a:solidFill>
                <a:latin typeface="Times New Roman" pitchFamily="18" charset="0"/>
              </a:defRPr>
            </a:lvl1pPr>
            <a:lvl2pPr marL="742773" indent="-285682" defTabSz="966557">
              <a:defRPr sz="2000" b="1">
                <a:solidFill>
                  <a:srgbClr val="FAFD00"/>
                </a:solidFill>
                <a:latin typeface="Times New Roman" pitchFamily="18" charset="0"/>
              </a:defRPr>
            </a:lvl2pPr>
            <a:lvl3pPr marL="1142727" indent="-228546" defTabSz="966557">
              <a:defRPr sz="2000" b="1">
                <a:solidFill>
                  <a:srgbClr val="FAFD00"/>
                </a:solidFill>
                <a:latin typeface="Times New Roman" pitchFamily="18" charset="0"/>
              </a:defRPr>
            </a:lvl3pPr>
            <a:lvl4pPr marL="1599817" indent="-228546" defTabSz="966557">
              <a:defRPr sz="2000" b="1">
                <a:solidFill>
                  <a:srgbClr val="FAFD00"/>
                </a:solidFill>
                <a:latin typeface="Times New Roman" pitchFamily="18" charset="0"/>
              </a:defRPr>
            </a:lvl4pPr>
            <a:lvl5pPr marL="2056909" indent="-228546" defTabSz="966557">
              <a:defRPr sz="2000" b="1">
                <a:solidFill>
                  <a:srgbClr val="FAFD00"/>
                </a:solidFill>
                <a:latin typeface="Times New Roman" pitchFamily="18" charset="0"/>
              </a:defRPr>
            </a:lvl5pPr>
            <a:lvl6pPr marL="2513999" indent="-228546" defTabSz="966557" eaLnBrk="0" fontAlgn="base" hangingPunct="0">
              <a:spcBef>
                <a:spcPct val="0"/>
              </a:spcBef>
              <a:spcAft>
                <a:spcPct val="0"/>
              </a:spcAft>
              <a:defRPr sz="2000" b="1">
                <a:solidFill>
                  <a:srgbClr val="FAFD00"/>
                </a:solidFill>
                <a:latin typeface="Times New Roman" pitchFamily="18" charset="0"/>
              </a:defRPr>
            </a:lvl6pPr>
            <a:lvl7pPr marL="2971089" indent="-228546" defTabSz="966557" eaLnBrk="0" fontAlgn="base" hangingPunct="0">
              <a:spcBef>
                <a:spcPct val="0"/>
              </a:spcBef>
              <a:spcAft>
                <a:spcPct val="0"/>
              </a:spcAft>
              <a:defRPr sz="2000" b="1">
                <a:solidFill>
                  <a:srgbClr val="FAFD00"/>
                </a:solidFill>
                <a:latin typeface="Times New Roman" pitchFamily="18" charset="0"/>
              </a:defRPr>
            </a:lvl7pPr>
            <a:lvl8pPr marL="3428179" indent="-228546" defTabSz="966557" eaLnBrk="0" fontAlgn="base" hangingPunct="0">
              <a:spcBef>
                <a:spcPct val="0"/>
              </a:spcBef>
              <a:spcAft>
                <a:spcPct val="0"/>
              </a:spcAft>
              <a:defRPr sz="2000" b="1">
                <a:solidFill>
                  <a:srgbClr val="FAFD00"/>
                </a:solidFill>
                <a:latin typeface="Times New Roman" pitchFamily="18" charset="0"/>
              </a:defRPr>
            </a:lvl8pPr>
            <a:lvl9pPr marL="3885270" indent="-228546" defTabSz="966557" eaLnBrk="0" fontAlgn="base" hangingPunct="0">
              <a:spcBef>
                <a:spcPct val="0"/>
              </a:spcBef>
              <a:spcAft>
                <a:spcPct val="0"/>
              </a:spcAft>
              <a:defRPr sz="2000" b="1">
                <a:solidFill>
                  <a:srgbClr val="FAFD00"/>
                </a:solidFill>
                <a:latin typeface="Times New Roman" pitchFamily="18" charset="0"/>
              </a:defRPr>
            </a:lvl9pPr>
          </a:lstStyle>
          <a:p>
            <a:fld id="{B433AADF-8190-484E-803F-83061C378020}" type="slidenum">
              <a:rPr lang="en-US" sz="1200" b="0">
                <a:solidFill>
                  <a:schemeClr val="tx1"/>
                </a:solidFill>
              </a:rPr>
              <a:pPr/>
              <a:t>43</a:t>
            </a:fld>
            <a:endParaRPr lang="en-US" sz="1200" b="0" dirty="0">
              <a:solidFill>
                <a:schemeClr val="tx1"/>
              </a:solidFill>
            </a:endParaRPr>
          </a:p>
        </p:txBody>
      </p:sp>
    </p:spTree>
    <p:extLst>
      <p:ext uri="{BB962C8B-B14F-4D97-AF65-F5344CB8AC3E}">
        <p14:creationId xmlns:p14="http://schemas.microsoft.com/office/powerpoint/2010/main" val="1268845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28-Oct-2010,</a:t>
            </a:r>
            <a:r>
              <a:rPr lang="en-US" baseline="0" dirty="0" smtClean="0"/>
              <a:t> at GTAC, added the animation to demonstrate increasing the number of faults found early, thereby decreasing the number of faults found late, and finally saving money. Lots of it! This animation is fairly complicated … must practice first!!</a:t>
            </a:r>
            <a:endParaRPr lang="en-US" dirty="0"/>
          </a:p>
        </p:txBody>
      </p:sp>
      <p:sp>
        <p:nvSpPr>
          <p:cNvPr id="4" name="Slide Number Placeholder 3"/>
          <p:cNvSpPr>
            <a:spLocks noGrp="1"/>
          </p:cNvSpPr>
          <p:nvPr>
            <p:ph type="sldNum" sz="quarter" idx="10"/>
          </p:nvPr>
        </p:nvSpPr>
        <p:spPr/>
        <p:txBody>
          <a:bodyPr/>
          <a:lstStyle/>
          <a:p>
            <a:pPr>
              <a:defRPr/>
            </a:pPr>
            <a:fld id="{F6FB9554-397F-48F2-9E50-3D9FEE38E095}" type="slidenum">
              <a:rPr lang="zh-CN" altLang="en-US" smtClean="0"/>
              <a:pPr>
                <a:defRPr/>
              </a:pPr>
              <a:t>44</a:t>
            </a:fld>
            <a:endParaRPr lang="en-US" altLang="zh-CN"/>
          </a:p>
        </p:txBody>
      </p:sp>
    </p:spTree>
    <p:extLst>
      <p:ext uri="{BB962C8B-B14F-4D97-AF65-F5344CB8AC3E}">
        <p14:creationId xmlns:p14="http://schemas.microsoft.com/office/powerpoint/2010/main" val="42674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FA9BE56-51D1-4C85-B4EF-20EB8A0414DC}" type="slidenum">
              <a:rPr lang="es-ES" smtClean="0"/>
              <a:pPr/>
              <a:t>3</a:t>
            </a:fld>
            <a:endParaRPr lang="es-ES"/>
          </a:p>
        </p:txBody>
      </p:sp>
    </p:spTree>
    <p:extLst>
      <p:ext uri="{BB962C8B-B14F-4D97-AF65-F5344CB8AC3E}">
        <p14:creationId xmlns:p14="http://schemas.microsoft.com/office/powerpoint/2010/main" val="2497640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FA9BE56-51D1-4C85-B4EF-20EB8A0414DC}" type="slidenum">
              <a:rPr lang="es-ES" smtClean="0"/>
              <a:pPr/>
              <a:t>4</a:t>
            </a:fld>
            <a:endParaRPr lang="es-ES"/>
          </a:p>
        </p:txBody>
      </p:sp>
    </p:spTree>
    <p:extLst>
      <p:ext uri="{BB962C8B-B14F-4D97-AF65-F5344CB8AC3E}">
        <p14:creationId xmlns:p14="http://schemas.microsoft.com/office/powerpoint/2010/main" val="2591593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FA9BE56-51D1-4C85-B4EF-20EB8A0414DC}" type="slidenum">
              <a:rPr lang="es-ES" smtClean="0"/>
              <a:pPr/>
              <a:t>5</a:t>
            </a:fld>
            <a:endParaRPr lang="es-ES"/>
          </a:p>
        </p:txBody>
      </p:sp>
    </p:spTree>
    <p:extLst>
      <p:ext uri="{BB962C8B-B14F-4D97-AF65-F5344CB8AC3E}">
        <p14:creationId xmlns:p14="http://schemas.microsoft.com/office/powerpoint/2010/main" val="4001230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FA9BE56-51D1-4C85-B4EF-20EB8A0414DC}" type="slidenum">
              <a:rPr lang="es-ES" smtClean="0"/>
              <a:pPr/>
              <a:t>6</a:t>
            </a:fld>
            <a:endParaRPr lang="es-ES"/>
          </a:p>
        </p:txBody>
      </p:sp>
    </p:spTree>
    <p:extLst>
      <p:ext uri="{BB962C8B-B14F-4D97-AF65-F5344CB8AC3E}">
        <p14:creationId xmlns:p14="http://schemas.microsoft.com/office/powerpoint/2010/main" val="4258679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DE07CA2-1FB6-48C5-B96D-B08E6A98BB04}" type="slidenum">
              <a:rPr lang="en-US"/>
              <a:pPr/>
              <a:t>7</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w="9525"/>
        </p:spPr>
        <p:txBody>
          <a:bodyPr/>
          <a:lstStyle/>
          <a:p>
            <a:pPr eaLnBrk="1" hangingPunct="1"/>
            <a:endParaRPr lang="es-ES" smtClean="0"/>
          </a:p>
        </p:txBody>
      </p:sp>
    </p:spTree>
    <p:extLst>
      <p:ext uri="{BB962C8B-B14F-4D97-AF65-F5344CB8AC3E}">
        <p14:creationId xmlns:p14="http://schemas.microsoft.com/office/powerpoint/2010/main" val="2093091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DE07CA2-1FB6-48C5-B96D-B08E6A98BB04}" type="slidenum">
              <a:rPr lang="en-US"/>
              <a:pPr/>
              <a:t>8</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w="9525"/>
        </p:spPr>
        <p:txBody>
          <a:bodyPr/>
          <a:lstStyle/>
          <a:p>
            <a:pPr eaLnBrk="1" hangingPunct="1"/>
            <a:endParaRPr lang="es-ES" smtClean="0"/>
          </a:p>
        </p:txBody>
      </p:sp>
    </p:spTree>
    <p:extLst>
      <p:ext uri="{BB962C8B-B14F-4D97-AF65-F5344CB8AC3E}">
        <p14:creationId xmlns:p14="http://schemas.microsoft.com/office/powerpoint/2010/main" val="1078374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DE07CA2-1FB6-48C5-B96D-B08E6A98BB04}" type="slidenum">
              <a:rPr lang="en-US"/>
              <a:pPr/>
              <a:t>9</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w="9525"/>
        </p:spPr>
        <p:txBody>
          <a:bodyPr/>
          <a:lstStyle/>
          <a:p>
            <a:pPr eaLnBrk="1" hangingPunct="1"/>
            <a:endParaRPr lang="es-ES" smtClean="0"/>
          </a:p>
        </p:txBody>
      </p:sp>
    </p:spTree>
    <p:extLst>
      <p:ext uri="{BB962C8B-B14F-4D97-AF65-F5344CB8AC3E}">
        <p14:creationId xmlns:p14="http://schemas.microsoft.com/office/powerpoint/2010/main" val="2217278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F4D45A4-428B-4A74-BFD9-D04646CFAE59}" type="datetime1">
              <a:rPr lang="es-ES" smtClean="0"/>
              <a:t>28/09/2017</a:t>
            </a:fld>
            <a:endParaRPr lang="es-ES"/>
          </a:p>
        </p:txBody>
      </p:sp>
      <p:sp>
        <p:nvSpPr>
          <p:cNvPr id="5" name="Footer Placeholder 4"/>
          <p:cNvSpPr>
            <a:spLocks noGrp="1"/>
          </p:cNvSpPr>
          <p:nvPr>
            <p:ph type="ftr" sz="quarter" idx="11"/>
          </p:nvPr>
        </p:nvSpPr>
        <p:spPr/>
        <p:txBody>
          <a:bodyPr/>
          <a:lstStyle/>
          <a:p>
            <a:r>
              <a:rPr lang="es-ES" smtClean="0"/>
              <a:t>Especificación, Validación y Testing (M. G. Merayo y M. Núñez)</a:t>
            </a:r>
            <a:endParaRPr lang="es-ES"/>
          </a:p>
        </p:txBody>
      </p:sp>
      <p:sp>
        <p:nvSpPr>
          <p:cNvPr id="6" name="Slide Number Placeholder 5"/>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163915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1524425-887E-485C-97E4-450F8C794B43}" type="datetime1">
              <a:rPr lang="es-ES" smtClean="0"/>
              <a:t>28/09/2017</a:t>
            </a:fld>
            <a:endParaRPr lang="es-ES"/>
          </a:p>
        </p:txBody>
      </p:sp>
      <p:sp>
        <p:nvSpPr>
          <p:cNvPr id="5" name="Footer Placeholder 4"/>
          <p:cNvSpPr>
            <a:spLocks noGrp="1"/>
          </p:cNvSpPr>
          <p:nvPr>
            <p:ph type="ftr" sz="quarter" idx="11"/>
          </p:nvPr>
        </p:nvSpPr>
        <p:spPr/>
        <p:txBody>
          <a:bodyPr/>
          <a:lstStyle/>
          <a:p>
            <a:r>
              <a:rPr lang="es-ES" smtClean="0"/>
              <a:t>Especificación, Validación y Testing (M. G. Merayo y M. Núñez)</a:t>
            </a:r>
            <a:endParaRPr lang="es-ES"/>
          </a:p>
        </p:txBody>
      </p:sp>
      <p:sp>
        <p:nvSpPr>
          <p:cNvPr id="6" name="Slide Number Placeholder 5"/>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4123206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C1254A0-F935-4A81-86A8-9C41BCDDFE74}" type="datetime1">
              <a:rPr lang="es-ES" smtClean="0"/>
              <a:t>28/09/2017</a:t>
            </a:fld>
            <a:endParaRPr lang="es-ES"/>
          </a:p>
        </p:txBody>
      </p:sp>
      <p:sp>
        <p:nvSpPr>
          <p:cNvPr id="5" name="Footer Placeholder 4"/>
          <p:cNvSpPr>
            <a:spLocks noGrp="1"/>
          </p:cNvSpPr>
          <p:nvPr>
            <p:ph type="ftr" sz="quarter" idx="11"/>
          </p:nvPr>
        </p:nvSpPr>
        <p:spPr/>
        <p:txBody>
          <a:bodyPr/>
          <a:lstStyle/>
          <a:p>
            <a:r>
              <a:rPr lang="es-ES" smtClean="0"/>
              <a:t>Especificación, Validación y Testing (M. G. Merayo y M. Núñez)</a:t>
            </a:r>
            <a:endParaRPr lang="es-ES"/>
          </a:p>
        </p:txBody>
      </p:sp>
      <p:sp>
        <p:nvSpPr>
          <p:cNvPr id="6" name="Slide Number Placeholder 5"/>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2980067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25B0573-53DB-4708-A186-C77249DF81BC}" type="datetime1">
              <a:rPr lang="es-ES" smtClean="0"/>
              <a:t>28/09/2017</a:t>
            </a:fld>
            <a:endParaRPr lang="es-ES"/>
          </a:p>
        </p:txBody>
      </p:sp>
      <p:sp>
        <p:nvSpPr>
          <p:cNvPr id="5" name="Footer Placeholder 4"/>
          <p:cNvSpPr>
            <a:spLocks noGrp="1"/>
          </p:cNvSpPr>
          <p:nvPr>
            <p:ph type="ftr" sz="quarter" idx="11"/>
          </p:nvPr>
        </p:nvSpPr>
        <p:spPr/>
        <p:txBody>
          <a:bodyPr/>
          <a:lstStyle/>
          <a:p>
            <a:r>
              <a:rPr lang="es-ES" smtClean="0"/>
              <a:t>Especificación, Validación y Testing (M. G. Merayo y M. Núñez)</a:t>
            </a:r>
            <a:endParaRPr lang="es-ES"/>
          </a:p>
        </p:txBody>
      </p:sp>
      <p:sp>
        <p:nvSpPr>
          <p:cNvPr id="6" name="Slide Number Placeholder 5"/>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4091276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401B19D-3617-4E43-9C49-2F13547740DE}" type="datetime1">
              <a:rPr lang="es-ES" smtClean="0"/>
              <a:t>28/09/2017</a:t>
            </a:fld>
            <a:endParaRPr lang="es-ES"/>
          </a:p>
        </p:txBody>
      </p:sp>
      <p:sp>
        <p:nvSpPr>
          <p:cNvPr id="5" name="Footer Placeholder 4"/>
          <p:cNvSpPr>
            <a:spLocks noGrp="1"/>
          </p:cNvSpPr>
          <p:nvPr>
            <p:ph type="ftr" sz="quarter" idx="11"/>
          </p:nvPr>
        </p:nvSpPr>
        <p:spPr/>
        <p:txBody>
          <a:bodyPr/>
          <a:lstStyle/>
          <a:p>
            <a:r>
              <a:rPr lang="es-ES" smtClean="0"/>
              <a:t>Especificación, Validación y Testing (M. G. Merayo y M. Núñez)</a:t>
            </a:r>
            <a:endParaRPr lang="es-ES"/>
          </a:p>
        </p:txBody>
      </p:sp>
      <p:sp>
        <p:nvSpPr>
          <p:cNvPr id="6" name="Slide Number Placeholder 5"/>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2734511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82E5D2E-00F6-4D90-B64B-DE851498BDC8}" type="datetime1">
              <a:rPr lang="es-ES" smtClean="0"/>
              <a:t>28/09/2017</a:t>
            </a:fld>
            <a:endParaRPr lang="es-ES"/>
          </a:p>
        </p:txBody>
      </p:sp>
      <p:sp>
        <p:nvSpPr>
          <p:cNvPr id="5" name="Footer Placeholder 4"/>
          <p:cNvSpPr>
            <a:spLocks noGrp="1"/>
          </p:cNvSpPr>
          <p:nvPr>
            <p:ph type="ftr" sz="quarter" idx="11"/>
          </p:nvPr>
        </p:nvSpPr>
        <p:spPr/>
        <p:txBody>
          <a:bodyPr/>
          <a:lstStyle/>
          <a:p>
            <a:r>
              <a:rPr lang="es-ES" smtClean="0"/>
              <a:t>Especificación, Validación y Testing (M. G. Merayo y M. Núñez)</a:t>
            </a:r>
            <a:endParaRPr lang="es-ES"/>
          </a:p>
        </p:txBody>
      </p:sp>
      <p:sp>
        <p:nvSpPr>
          <p:cNvPr id="6" name="Slide Number Placeholder 5"/>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2904202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E0C6FC0-7C75-4595-AD69-D3A21392C347}" type="datetime1">
              <a:rPr lang="es-ES" smtClean="0"/>
              <a:t>28/09/2017</a:t>
            </a:fld>
            <a:endParaRPr lang="es-ES"/>
          </a:p>
        </p:txBody>
      </p:sp>
      <p:sp>
        <p:nvSpPr>
          <p:cNvPr id="6" name="Footer Placeholder 5"/>
          <p:cNvSpPr>
            <a:spLocks noGrp="1"/>
          </p:cNvSpPr>
          <p:nvPr>
            <p:ph type="ftr" sz="quarter" idx="11"/>
          </p:nvPr>
        </p:nvSpPr>
        <p:spPr/>
        <p:txBody>
          <a:bodyPr/>
          <a:lstStyle/>
          <a:p>
            <a:r>
              <a:rPr lang="es-ES" smtClean="0"/>
              <a:t>Especificación, Validación y Testing (M. G. Merayo y M. Núñez)</a:t>
            </a:r>
            <a:endParaRPr lang="es-ES"/>
          </a:p>
        </p:txBody>
      </p:sp>
      <p:sp>
        <p:nvSpPr>
          <p:cNvPr id="7" name="Slide Number Placeholder 6"/>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3708202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33845" y="2507551"/>
            <a:ext cx="3867150"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7551"/>
            <a:ext cx="3886201"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A4D8C98B-7186-425A-A3C6-159ECEEE80BB}" type="datetime1">
              <a:rPr lang="es-ES" smtClean="0"/>
              <a:t>28/09/2017</a:t>
            </a:fld>
            <a:endParaRPr lang="es-ES"/>
          </a:p>
        </p:txBody>
      </p:sp>
      <p:sp>
        <p:nvSpPr>
          <p:cNvPr id="8" name="Footer Placeholder 7"/>
          <p:cNvSpPr>
            <a:spLocks noGrp="1"/>
          </p:cNvSpPr>
          <p:nvPr>
            <p:ph type="ftr" sz="quarter" idx="11"/>
          </p:nvPr>
        </p:nvSpPr>
        <p:spPr/>
        <p:txBody>
          <a:bodyPr/>
          <a:lstStyle/>
          <a:p>
            <a:r>
              <a:rPr lang="es-ES" smtClean="0"/>
              <a:t>Especificación, Validación y Testing (M. G. Merayo y M. Núñez)</a:t>
            </a:r>
            <a:endParaRPr lang="es-ES"/>
          </a:p>
        </p:txBody>
      </p:sp>
      <p:sp>
        <p:nvSpPr>
          <p:cNvPr id="9" name="Slide Number Placeholder 8"/>
          <p:cNvSpPr>
            <a:spLocks noGrp="1"/>
          </p:cNvSpPr>
          <p:nvPr>
            <p:ph type="sldNum" sz="quarter" idx="12"/>
          </p:nvPr>
        </p:nvSpPr>
        <p:spPr/>
        <p:txBody>
          <a:bodyPr/>
          <a:lstStyle/>
          <a:p>
            <a:fld id="{93ED3A91-18EE-4DC8-A17F-EFE35D22CA18}" type="slidenum">
              <a:rPr lang="es-ES" smtClean="0"/>
              <a:pPr/>
              <a:t>‹Nº›</a:t>
            </a:fld>
            <a:endParaRPr lang="es-ES"/>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1894072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DEA7735-9F14-4A93-B14E-78BBD7ED517A}" type="datetime1">
              <a:rPr lang="es-ES" smtClean="0"/>
              <a:t>28/09/2017</a:t>
            </a:fld>
            <a:endParaRPr lang="es-ES"/>
          </a:p>
        </p:txBody>
      </p:sp>
      <p:sp>
        <p:nvSpPr>
          <p:cNvPr id="4" name="Footer Placeholder 3"/>
          <p:cNvSpPr>
            <a:spLocks noGrp="1"/>
          </p:cNvSpPr>
          <p:nvPr>
            <p:ph type="ftr" sz="quarter" idx="11"/>
          </p:nvPr>
        </p:nvSpPr>
        <p:spPr/>
        <p:txBody>
          <a:bodyPr/>
          <a:lstStyle/>
          <a:p>
            <a:r>
              <a:rPr lang="es-ES" smtClean="0"/>
              <a:t>Especificación, Validación y Testing (M. G. Merayo y M. Núñez)</a:t>
            </a:r>
            <a:endParaRPr lang="es-ES"/>
          </a:p>
        </p:txBody>
      </p:sp>
      <p:sp>
        <p:nvSpPr>
          <p:cNvPr id="5" name="Slide Number Placeholder 4"/>
          <p:cNvSpPr>
            <a:spLocks noGrp="1"/>
          </p:cNvSpPr>
          <p:nvPr>
            <p:ph type="sldNum" sz="quarter" idx="12"/>
          </p:nvPr>
        </p:nvSpPr>
        <p:spPr/>
        <p:txBody>
          <a:bodyPr/>
          <a:lstStyle/>
          <a:p>
            <a:fld id="{93ED3A91-18EE-4DC8-A17F-EFE35D22CA18}" type="slidenum">
              <a:rPr lang="es-ES" smtClean="0"/>
              <a:pPr/>
              <a:t>‹Nº›</a:t>
            </a:fld>
            <a:endParaRPr lang="es-ES"/>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1381512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A92D6-36BE-4617-B4C2-8B05CB7B311F}" type="datetime1">
              <a:rPr lang="es-ES" smtClean="0"/>
              <a:t>28/09/2017</a:t>
            </a:fld>
            <a:endParaRPr lang="es-ES"/>
          </a:p>
        </p:txBody>
      </p:sp>
      <p:sp>
        <p:nvSpPr>
          <p:cNvPr id="3" name="Footer Placeholder 2"/>
          <p:cNvSpPr>
            <a:spLocks noGrp="1"/>
          </p:cNvSpPr>
          <p:nvPr>
            <p:ph type="ftr" sz="quarter" idx="11"/>
          </p:nvPr>
        </p:nvSpPr>
        <p:spPr/>
        <p:txBody>
          <a:bodyPr/>
          <a:lstStyle/>
          <a:p>
            <a:r>
              <a:rPr lang="es-ES" smtClean="0"/>
              <a:t>Especificación, Validación y Testing (M. G. Merayo y M. Núñez)</a:t>
            </a:r>
            <a:endParaRPr lang="es-ES"/>
          </a:p>
        </p:txBody>
      </p:sp>
      <p:sp>
        <p:nvSpPr>
          <p:cNvPr id="4" name="Slide Number Placeholder 3"/>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3051988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8EDE5DB-112E-405D-8629-21C98D40FBB3}" type="datetime1">
              <a:rPr lang="es-ES" smtClean="0"/>
              <a:t>28/09/2017</a:t>
            </a:fld>
            <a:endParaRPr lang="es-ES"/>
          </a:p>
        </p:txBody>
      </p:sp>
      <p:sp>
        <p:nvSpPr>
          <p:cNvPr id="6" name="Footer Placeholder 5"/>
          <p:cNvSpPr>
            <a:spLocks noGrp="1"/>
          </p:cNvSpPr>
          <p:nvPr>
            <p:ph type="ftr" sz="quarter" idx="11"/>
          </p:nvPr>
        </p:nvSpPr>
        <p:spPr/>
        <p:txBody>
          <a:bodyPr/>
          <a:lstStyle/>
          <a:p>
            <a:r>
              <a:rPr lang="es-ES" smtClean="0"/>
              <a:t>Especificación, Validación y Testing (M. G. Merayo y M. Núñez)</a:t>
            </a:r>
            <a:endParaRPr lang="es-ES"/>
          </a:p>
        </p:txBody>
      </p:sp>
      <p:sp>
        <p:nvSpPr>
          <p:cNvPr id="7" name="Slide Number Placeholder 6"/>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430417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02211B2-B61C-47F2-A827-224AA883E11A}" type="datetime1">
              <a:rPr lang="es-ES" smtClean="0"/>
              <a:t>28/09/2017</a:t>
            </a:fld>
            <a:endParaRPr lang="es-ES"/>
          </a:p>
        </p:txBody>
      </p:sp>
      <p:sp>
        <p:nvSpPr>
          <p:cNvPr id="5" name="Footer Placeholder 4"/>
          <p:cNvSpPr>
            <a:spLocks noGrp="1"/>
          </p:cNvSpPr>
          <p:nvPr>
            <p:ph type="ftr" sz="quarter" idx="11"/>
          </p:nvPr>
        </p:nvSpPr>
        <p:spPr/>
        <p:txBody>
          <a:bodyPr/>
          <a:lstStyle/>
          <a:p>
            <a:r>
              <a:rPr lang="es-ES" smtClean="0"/>
              <a:t>Especificación, Validación y Testing (M. G. Merayo y M. Núñez)</a:t>
            </a:r>
            <a:endParaRPr lang="es-ES"/>
          </a:p>
        </p:txBody>
      </p:sp>
      <p:sp>
        <p:nvSpPr>
          <p:cNvPr id="6" name="Slide Number Placeholder 5"/>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195891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D48DF03-2FF1-4AB9-BDA0-A30D74F9F0D9}" type="datetime1">
              <a:rPr lang="es-ES" smtClean="0"/>
              <a:t>28/09/2017</a:t>
            </a:fld>
            <a:endParaRPr lang="es-ES"/>
          </a:p>
        </p:txBody>
      </p:sp>
      <p:sp>
        <p:nvSpPr>
          <p:cNvPr id="6" name="Footer Placeholder 5"/>
          <p:cNvSpPr>
            <a:spLocks noGrp="1"/>
          </p:cNvSpPr>
          <p:nvPr>
            <p:ph type="ftr" sz="quarter" idx="11"/>
          </p:nvPr>
        </p:nvSpPr>
        <p:spPr/>
        <p:txBody>
          <a:bodyPr/>
          <a:lstStyle/>
          <a:p>
            <a:r>
              <a:rPr lang="es-ES" smtClean="0"/>
              <a:t>Especificación, Validación y Testing (M. G. Merayo y M. Núñez)</a:t>
            </a:r>
            <a:endParaRPr lang="es-ES"/>
          </a:p>
        </p:txBody>
      </p:sp>
      <p:sp>
        <p:nvSpPr>
          <p:cNvPr id="7" name="Slide Number Placeholder 6"/>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3390609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D2A72F6-FBCC-443B-868E-9516B8A4C47E}" type="datetime1">
              <a:rPr lang="es-ES" smtClean="0"/>
              <a:t>28/09/2017</a:t>
            </a:fld>
            <a:endParaRPr lang="es-ES"/>
          </a:p>
        </p:txBody>
      </p:sp>
      <p:sp>
        <p:nvSpPr>
          <p:cNvPr id="5" name="Footer Placeholder 4"/>
          <p:cNvSpPr>
            <a:spLocks noGrp="1"/>
          </p:cNvSpPr>
          <p:nvPr>
            <p:ph type="ftr" sz="quarter" idx="11"/>
          </p:nvPr>
        </p:nvSpPr>
        <p:spPr/>
        <p:txBody>
          <a:bodyPr/>
          <a:lstStyle/>
          <a:p>
            <a:r>
              <a:rPr lang="es-ES" smtClean="0"/>
              <a:t>Especificación, Validación y Testing (M. G. Merayo y M. Núñez)</a:t>
            </a:r>
            <a:endParaRPr lang="es-ES"/>
          </a:p>
        </p:txBody>
      </p:sp>
      <p:sp>
        <p:nvSpPr>
          <p:cNvPr id="6" name="Slide Number Placeholder 5"/>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2776134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E8B5BA3-A0BD-4BD0-8F35-4AEA4B11732A}" type="datetime1">
              <a:rPr lang="es-ES" smtClean="0"/>
              <a:t>28/09/2017</a:t>
            </a:fld>
            <a:endParaRPr lang="es-ES"/>
          </a:p>
        </p:txBody>
      </p:sp>
      <p:sp>
        <p:nvSpPr>
          <p:cNvPr id="5" name="Footer Placeholder 4"/>
          <p:cNvSpPr>
            <a:spLocks noGrp="1"/>
          </p:cNvSpPr>
          <p:nvPr>
            <p:ph type="ftr" sz="quarter" idx="11"/>
          </p:nvPr>
        </p:nvSpPr>
        <p:spPr/>
        <p:txBody>
          <a:bodyPr/>
          <a:lstStyle/>
          <a:p>
            <a:r>
              <a:rPr lang="es-ES" smtClean="0"/>
              <a:t>Especificación, Validación y Testing (M. G. Merayo y M. Núñez)</a:t>
            </a:r>
            <a:endParaRPr lang="es-ES"/>
          </a:p>
        </p:txBody>
      </p:sp>
      <p:sp>
        <p:nvSpPr>
          <p:cNvPr id="6" name="Slide Number Placeholder 5"/>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1277873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4DB5EA7-AB40-4C60-83B5-EB5B52F4102A}" type="datetime1">
              <a:rPr lang="es-ES" smtClean="0"/>
              <a:t>28/09/2017</a:t>
            </a:fld>
            <a:endParaRPr lang="es-ES"/>
          </a:p>
        </p:txBody>
      </p:sp>
      <p:sp>
        <p:nvSpPr>
          <p:cNvPr id="5" name="Footer Placeholder 4"/>
          <p:cNvSpPr>
            <a:spLocks noGrp="1"/>
          </p:cNvSpPr>
          <p:nvPr>
            <p:ph type="ftr" sz="quarter" idx="11"/>
          </p:nvPr>
        </p:nvSpPr>
        <p:spPr/>
        <p:txBody>
          <a:bodyPr/>
          <a:lstStyle/>
          <a:p>
            <a:r>
              <a:rPr lang="es-ES" smtClean="0"/>
              <a:t>Especificación, Validación y Testing (M. G. Merayo y M. Núñez)</a:t>
            </a:r>
            <a:endParaRPr lang="es-ES"/>
          </a:p>
        </p:txBody>
      </p:sp>
      <p:sp>
        <p:nvSpPr>
          <p:cNvPr id="6" name="Slide Number Placeholder 5"/>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3281581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AD9BF4F-7687-4A38-AFF4-C5A52FFFE74D}" type="datetime1">
              <a:rPr lang="es-ES" smtClean="0"/>
              <a:t>28/09/2017</a:t>
            </a:fld>
            <a:endParaRPr lang="es-ES"/>
          </a:p>
        </p:txBody>
      </p:sp>
      <p:sp>
        <p:nvSpPr>
          <p:cNvPr id="5" name="Footer Placeholder 4"/>
          <p:cNvSpPr>
            <a:spLocks noGrp="1"/>
          </p:cNvSpPr>
          <p:nvPr>
            <p:ph type="ftr" sz="quarter" idx="11"/>
          </p:nvPr>
        </p:nvSpPr>
        <p:spPr/>
        <p:txBody>
          <a:bodyPr/>
          <a:lstStyle/>
          <a:p>
            <a:r>
              <a:rPr lang="es-ES" smtClean="0"/>
              <a:t>Especificación, Validación y Testing (M. G. Merayo y M. Núñez)</a:t>
            </a:r>
            <a:endParaRPr lang="es-ES"/>
          </a:p>
        </p:txBody>
      </p:sp>
      <p:sp>
        <p:nvSpPr>
          <p:cNvPr id="6" name="Slide Number Placeholder 5"/>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1772191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7417B2A-A7D3-4E73-A100-470C85CA485D}" type="datetime1">
              <a:rPr lang="es-ES" smtClean="0"/>
              <a:t>28/09/2017</a:t>
            </a:fld>
            <a:endParaRPr lang="es-ES"/>
          </a:p>
        </p:txBody>
      </p:sp>
      <p:sp>
        <p:nvSpPr>
          <p:cNvPr id="5" name="Footer Placeholder 4"/>
          <p:cNvSpPr>
            <a:spLocks noGrp="1"/>
          </p:cNvSpPr>
          <p:nvPr>
            <p:ph type="ftr" sz="quarter" idx="11"/>
          </p:nvPr>
        </p:nvSpPr>
        <p:spPr/>
        <p:txBody>
          <a:bodyPr/>
          <a:lstStyle/>
          <a:p>
            <a:r>
              <a:rPr lang="es-ES" smtClean="0"/>
              <a:t>Especificación, Validación y Testing (M. G. Merayo y M. Núñez)</a:t>
            </a:r>
            <a:endParaRPr lang="es-ES"/>
          </a:p>
        </p:txBody>
      </p:sp>
      <p:sp>
        <p:nvSpPr>
          <p:cNvPr id="6" name="Slide Number Placeholder 5"/>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1891191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B1444C0-7670-41C9-95F3-94C8128AE9E8}" type="datetime1">
              <a:rPr lang="es-ES" smtClean="0"/>
              <a:t>28/09/2017</a:t>
            </a:fld>
            <a:endParaRPr lang="es-ES"/>
          </a:p>
        </p:txBody>
      </p:sp>
      <p:sp>
        <p:nvSpPr>
          <p:cNvPr id="6" name="Footer Placeholder 5"/>
          <p:cNvSpPr>
            <a:spLocks noGrp="1"/>
          </p:cNvSpPr>
          <p:nvPr>
            <p:ph type="ftr" sz="quarter" idx="11"/>
          </p:nvPr>
        </p:nvSpPr>
        <p:spPr/>
        <p:txBody>
          <a:bodyPr/>
          <a:lstStyle/>
          <a:p>
            <a:r>
              <a:rPr lang="es-ES" smtClean="0"/>
              <a:t>Especificación, Validación y Testing (M. G. Merayo y M. Núñez)</a:t>
            </a:r>
            <a:endParaRPr lang="es-ES"/>
          </a:p>
        </p:txBody>
      </p:sp>
      <p:sp>
        <p:nvSpPr>
          <p:cNvPr id="7" name="Slide Number Placeholder 6"/>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2950887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33845" y="2507551"/>
            <a:ext cx="3867150"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7551"/>
            <a:ext cx="3886201"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6C9C9405-6877-467C-AE0C-FE356FF9EC4B}" type="datetime1">
              <a:rPr lang="es-ES" smtClean="0"/>
              <a:t>28/09/2017</a:t>
            </a:fld>
            <a:endParaRPr lang="es-ES"/>
          </a:p>
        </p:txBody>
      </p:sp>
      <p:sp>
        <p:nvSpPr>
          <p:cNvPr id="8" name="Footer Placeholder 7"/>
          <p:cNvSpPr>
            <a:spLocks noGrp="1"/>
          </p:cNvSpPr>
          <p:nvPr>
            <p:ph type="ftr" sz="quarter" idx="11"/>
          </p:nvPr>
        </p:nvSpPr>
        <p:spPr/>
        <p:txBody>
          <a:bodyPr/>
          <a:lstStyle/>
          <a:p>
            <a:r>
              <a:rPr lang="es-ES" smtClean="0"/>
              <a:t>Especificación, Validación y Testing (M. G. Merayo y M. Núñez)</a:t>
            </a:r>
            <a:endParaRPr lang="es-ES"/>
          </a:p>
        </p:txBody>
      </p:sp>
      <p:sp>
        <p:nvSpPr>
          <p:cNvPr id="9" name="Slide Number Placeholder 8"/>
          <p:cNvSpPr>
            <a:spLocks noGrp="1"/>
          </p:cNvSpPr>
          <p:nvPr>
            <p:ph type="sldNum" sz="quarter" idx="12"/>
          </p:nvPr>
        </p:nvSpPr>
        <p:spPr/>
        <p:txBody>
          <a:bodyPr/>
          <a:lstStyle/>
          <a:p>
            <a:fld id="{93ED3A91-18EE-4DC8-A17F-EFE35D22CA18}" type="slidenum">
              <a:rPr lang="es-ES" smtClean="0"/>
              <a:pPr/>
              <a:t>‹Nº›</a:t>
            </a:fld>
            <a:endParaRPr lang="es-ES"/>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12922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8F97488-E092-482C-BC72-5C6515A88578}" type="datetime1">
              <a:rPr lang="es-ES" smtClean="0"/>
              <a:t>28/09/2017</a:t>
            </a:fld>
            <a:endParaRPr lang="es-ES"/>
          </a:p>
        </p:txBody>
      </p:sp>
      <p:sp>
        <p:nvSpPr>
          <p:cNvPr id="4" name="Footer Placeholder 3"/>
          <p:cNvSpPr>
            <a:spLocks noGrp="1"/>
          </p:cNvSpPr>
          <p:nvPr>
            <p:ph type="ftr" sz="quarter" idx="11"/>
          </p:nvPr>
        </p:nvSpPr>
        <p:spPr/>
        <p:txBody>
          <a:bodyPr/>
          <a:lstStyle/>
          <a:p>
            <a:r>
              <a:rPr lang="es-ES" smtClean="0"/>
              <a:t>Especificación, Validación y Testing (M. G. Merayo y M. Núñez)</a:t>
            </a:r>
            <a:endParaRPr lang="es-ES"/>
          </a:p>
        </p:txBody>
      </p:sp>
      <p:sp>
        <p:nvSpPr>
          <p:cNvPr id="5" name="Slide Number Placeholder 4"/>
          <p:cNvSpPr>
            <a:spLocks noGrp="1"/>
          </p:cNvSpPr>
          <p:nvPr>
            <p:ph type="sldNum" sz="quarter" idx="12"/>
          </p:nvPr>
        </p:nvSpPr>
        <p:spPr/>
        <p:txBody>
          <a:bodyPr/>
          <a:lstStyle/>
          <a:p>
            <a:fld id="{93ED3A91-18EE-4DC8-A17F-EFE35D22CA18}" type="slidenum">
              <a:rPr lang="es-ES" smtClean="0"/>
              <a:pPr/>
              <a:t>‹Nº›</a:t>
            </a:fld>
            <a:endParaRPr lang="es-ES"/>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3581115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072D15-37EE-4BC8-94B1-7DFD4609093C}" type="datetime1">
              <a:rPr lang="es-ES" smtClean="0"/>
              <a:t>28/09/2017</a:t>
            </a:fld>
            <a:endParaRPr lang="es-ES"/>
          </a:p>
        </p:txBody>
      </p:sp>
      <p:sp>
        <p:nvSpPr>
          <p:cNvPr id="3" name="Footer Placeholder 2"/>
          <p:cNvSpPr>
            <a:spLocks noGrp="1"/>
          </p:cNvSpPr>
          <p:nvPr>
            <p:ph type="ftr" sz="quarter" idx="11"/>
          </p:nvPr>
        </p:nvSpPr>
        <p:spPr/>
        <p:txBody>
          <a:bodyPr/>
          <a:lstStyle/>
          <a:p>
            <a:r>
              <a:rPr lang="es-ES" smtClean="0"/>
              <a:t>Especificación, Validación y Testing (M. G. Merayo y M. Núñez)</a:t>
            </a:r>
            <a:endParaRPr lang="es-ES"/>
          </a:p>
        </p:txBody>
      </p:sp>
      <p:sp>
        <p:nvSpPr>
          <p:cNvPr id="4" name="Slide Number Placeholder 3"/>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334648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D76B28A-5132-4D16-BE67-104103437E11}" type="datetime1">
              <a:rPr lang="es-ES" smtClean="0"/>
              <a:t>28/09/2017</a:t>
            </a:fld>
            <a:endParaRPr lang="es-ES"/>
          </a:p>
        </p:txBody>
      </p:sp>
      <p:sp>
        <p:nvSpPr>
          <p:cNvPr id="5" name="Footer Placeholder 4"/>
          <p:cNvSpPr>
            <a:spLocks noGrp="1"/>
          </p:cNvSpPr>
          <p:nvPr>
            <p:ph type="ftr" sz="quarter" idx="11"/>
          </p:nvPr>
        </p:nvSpPr>
        <p:spPr/>
        <p:txBody>
          <a:bodyPr/>
          <a:lstStyle/>
          <a:p>
            <a:r>
              <a:rPr lang="es-ES" smtClean="0"/>
              <a:t>Especificación, Validación y Testing (M. G. Merayo y M. Núñez)</a:t>
            </a:r>
            <a:endParaRPr lang="es-ES"/>
          </a:p>
        </p:txBody>
      </p:sp>
      <p:sp>
        <p:nvSpPr>
          <p:cNvPr id="6" name="Slide Number Placeholder 5"/>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3007637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3B9FD02-FCD4-498F-B3E9-590E6DAB38B4}" type="datetime1">
              <a:rPr lang="es-ES" smtClean="0"/>
              <a:t>28/09/2017</a:t>
            </a:fld>
            <a:endParaRPr lang="es-ES"/>
          </a:p>
        </p:txBody>
      </p:sp>
      <p:sp>
        <p:nvSpPr>
          <p:cNvPr id="6" name="Footer Placeholder 5"/>
          <p:cNvSpPr>
            <a:spLocks noGrp="1"/>
          </p:cNvSpPr>
          <p:nvPr>
            <p:ph type="ftr" sz="quarter" idx="11"/>
          </p:nvPr>
        </p:nvSpPr>
        <p:spPr/>
        <p:txBody>
          <a:bodyPr/>
          <a:lstStyle/>
          <a:p>
            <a:r>
              <a:rPr lang="es-ES" smtClean="0"/>
              <a:t>Especificación, Validación y Testing (M. G. Merayo y M. Núñez)</a:t>
            </a:r>
            <a:endParaRPr lang="es-ES"/>
          </a:p>
        </p:txBody>
      </p:sp>
      <p:sp>
        <p:nvSpPr>
          <p:cNvPr id="7" name="Slide Number Placeholder 6"/>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893294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76EDCA6-50B0-4E58-958A-4EE522E6E4E6}" type="datetime1">
              <a:rPr lang="es-ES" smtClean="0"/>
              <a:t>28/09/2017</a:t>
            </a:fld>
            <a:endParaRPr lang="es-ES"/>
          </a:p>
        </p:txBody>
      </p:sp>
      <p:sp>
        <p:nvSpPr>
          <p:cNvPr id="6" name="Footer Placeholder 5"/>
          <p:cNvSpPr>
            <a:spLocks noGrp="1"/>
          </p:cNvSpPr>
          <p:nvPr>
            <p:ph type="ftr" sz="quarter" idx="11"/>
          </p:nvPr>
        </p:nvSpPr>
        <p:spPr/>
        <p:txBody>
          <a:bodyPr/>
          <a:lstStyle/>
          <a:p>
            <a:r>
              <a:rPr lang="es-ES" smtClean="0"/>
              <a:t>Especificación, Validación y Testing (M. G. Merayo y M. Núñez)</a:t>
            </a:r>
            <a:endParaRPr lang="es-ES"/>
          </a:p>
        </p:txBody>
      </p:sp>
      <p:sp>
        <p:nvSpPr>
          <p:cNvPr id="7" name="Slide Number Placeholder 6"/>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4068703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AEBFE7C-7ABA-415A-B0E8-6848F53C6299}" type="datetime1">
              <a:rPr lang="es-ES" smtClean="0"/>
              <a:t>28/09/2017</a:t>
            </a:fld>
            <a:endParaRPr lang="es-ES"/>
          </a:p>
        </p:txBody>
      </p:sp>
      <p:sp>
        <p:nvSpPr>
          <p:cNvPr id="5" name="Footer Placeholder 4"/>
          <p:cNvSpPr>
            <a:spLocks noGrp="1"/>
          </p:cNvSpPr>
          <p:nvPr>
            <p:ph type="ftr" sz="quarter" idx="11"/>
          </p:nvPr>
        </p:nvSpPr>
        <p:spPr/>
        <p:txBody>
          <a:bodyPr/>
          <a:lstStyle/>
          <a:p>
            <a:r>
              <a:rPr lang="es-ES" smtClean="0"/>
              <a:t>Especificación, Validación y Testing (M. G. Merayo y M. Núñez)</a:t>
            </a:r>
            <a:endParaRPr lang="es-ES"/>
          </a:p>
        </p:txBody>
      </p:sp>
      <p:sp>
        <p:nvSpPr>
          <p:cNvPr id="6" name="Slide Number Placeholder 5"/>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2584901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89F5951-28AF-440D-B57A-9CA8867F7E2F}" type="datetime1">
              <a:rPr lang="es-ES" smtClean="0"/>
              <a:t>28/09/2017</a:t>
            </a:fld>
            <a:endParaRPr lang="es-ES"/>
          </a:p>
        </p:txBody>
      </p:sp>
      <p:sp>
        <p:nvSpPr>
          <p:cNvPr id="5" name="Footer Placeholder 4"/>
          <p:cNvSpPr>
            <a:spLocks noGrp="1"/>
          </p:cNvSpPr>
          <p:nvPr>
            <p:ph type="ftr" sz="quarter" idx="11"/>
          </p:nvPr>
        </p:nvSpPr>
        <p:spPr/>
        <p:txBody>
          <a:bodyPr/>
          <a:lstStyle/>
          <a:p>
            <a:r>
              <a:rPr lang="es-ES" smtClean="0"/>
              <a:t>Especificación, Validación y Testing (M. G. Merayo y M. Núñez)</a:t>
            </a:r>
            <a:endParaRPr lang="es-ES"/>
          </a:p>
        </p:txBody>
      </p:sp>
      <p:sp>
        <p:nvSpPr>
          <p:cNvPr id="6" name="Slide Number Placeholder 5"/>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22853445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964C218-57F0-497B-96DB-6CF785096C9C}" type="datetime1">
              <a:rPr lang="es-ES" smtClean="0"/>
              <a:t>28/09/2017</a:t>
            </a:fld>
            <a:endParaRPr lang="es-ES"/>
          </a:p>
        </p:txBody>
      </p:sp>
      <p:sp>
        <p:nvSpPr>
          <p:cNvPr id="5" name="Footer Placeholder 4"/>
          <p:cNvSpPr>
            <a:spLocks noGrp="1"/>
          </p:cNvSpPr>
          <p:nvPr>
            <p:ph type="ftr" sz="quarter" idx="11"/>
          </p:nvPr>
        </p:nvSpPr>
        <p:spPr/>
        <p:txBody>
          <a:bodyPr/>
          <a:lstStyle/>
          <a:p>
            <a:r>
              <a:rPr lang="es-ES" smtClean="0"/>
              <a:t>Especificación, Validación y Testing (M. G. Merayo y M. Núñez)</a:t>
            </a:r>
            <a:endParaRPr lang="es-ES"/>
          </a:p>
        </p:txBody>
      </p:sp>
      <p:sp>
        <p:nvSpPr>
          <p:cNvPr id="6" name="Slide Number Placeholder 5"/>
          <p:cNvSpPr>
            <a:spLocks noGrp="1"/>
          </p:cNvSpPr>
          <p:nvPr>
            <p:ph type="sldNum" sz="quarter" idx="12"/>
          </p:nvPr>
        </p:nvSpPr>
        <p:spPr/>
        <p:txBody>
          <a:bodyPr/>
          <a:lstStyle/>
          <a:p>
            <a:fld id="{93ED3A91-18EE-4DC8-A17F-EFE35D22CA18}" type="slidenum">
              <a:rPr lang="es-ES" smtClean="0"/>
              <a:pPr/>
              <a:t>‹Nº›</a:t>
            </a:fld>
            <a:endParaRPr lang="es-E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7576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F1763AA-5682-4BC1-8D41-7A6B57465B22}" type="datetime1">
              <a:rPr lang="es-ES" smtClean="0"/>
              <a:t>28/09/2017</a:t>
            </a:fld>
            <a:endParaRPr lang="es-ES"/>
          </a:p>
        </p:txBody>
      </p:sp>
      <p:sp>
        <p:nvSpPr>
          <p:cNvPr id="5" name="Footer Placeholder 4"/>
          <p:cNvSpPr>
            <a:spLocks noGrp="1"/>
          </p:cNvSpPr>
          <p:nvPr>
            <p:ph type="ftr" sz="quarter" idx="11"/>
          </p:nvPr>
        </p:nvSpPr>
        <p:spPr/>
        <p:txBody>
          <a:bodyPr/>
          <a:lstStyle/>
          <a:p>
            <a:r>
              <a:rPr lang="es-ES" smtClean="0"/>
              <a:t>Especificación, Validación y Testing (M. G. Merayo y M. Núñez)</a:t>
            </a:r>
            <a:endParaRPr lang="es-ES"/>
          </a:p>
        </p:txBody>
      </p:sp>
      <p:sp>
        <p:nvSpPr>
          <p:cNvPr id="6" name="Slide Number Placeholder 5"/>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41616921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025DC36-169F-448B-A947-411944429CF9}" type="datetime1">
              <a:rPr lang="es-ES" smtClean="0"/>
              <a:t>28/09/2017</a:t>
            </a:fld>
            <a:endParaRPr lang="es-ES"/>
          </a:p>
        </p:txBody>
      </p:sp>
      <p:sp>
        <p:nvSpPr>
          <p:cNvPr id="5" name="Footer Placeholder 4"/>
          <p:cNvSpPr>
            <a:spLocks noGrp="1"/>
          </p:cNvSpPr>
          <p:nvPr>
            <p:ph type="ftr" sz="quarter" idx="11"/>
          </p:nvPr>
        </p:nvSpPr>
        <p:spPr/>
        <p:txBody>
          <a:bodyPr/>
          <a:lstStyle/>
          <a:p>
            <a:r>
              <a:rPr lang="es-ES" smtClean="0"/>
              <a:t>Especificación, Validación y Testing (M. G. Merayo y M. Núñez)</a:t>
            </a:r>
            <a:endParaRPr lang="es-ES"/>
          </a:p>
        </p:txBody>
      </p:sp>
      <p:sp>
        <p:nvSpPr>
          <p:cNvPr id="6" name="Slide Number Placeholder 5"/>
          <p:cNvSpPr>
            <a:spLocks noGrp="1"/>
          </p:cNvSpPr>
          <p:nvPr>
            <p:ph type="sldNum" sz="quarter" idx="12"/>
          </p:nvPr>
        </p:nvSpPr>
        <p:spPr/>
        <p:txBody>
          <a:bodyPr/>
          <a:lstStyle/>
          <a:p>
            <a:fld id="{93ED3A91-18EE-4DC8-A17F-EFE35D22CA18}" type="slidenum">
              <a:rPr lang="es-ES" smtClean="0"/>
              <a:pPr/>
              <a:t>‹Nº›</a:t>
            </a:fld>
            <a:endParaRPr lang="es-E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8590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B8962DB-D9C4-4B70-8087-3EA3909038AE}" type="datetime1">
              <a:rPr lang="es-ES" smtClean="0"/>
              <a:t>28/09/2017</a:t>
            </a:fld>
            <a:endParaRPr lang="es-ES"/>
          </a:p>
        </p:txBody>
      </p:sp>
      <p:sp>
        <p:nvSpPr>
          <p:cNvPr id="6" name="Footer Placeholder 5"/>
          <p:cNvSpPr>
            <a:spLocks noGrp="1"/>
          </p:cNvSpPr>
          <p:nvPr>
            <p:ph type="ftr" sz="quarter" idx="11"/>
          </p:nvPr>
        </p:nvSpPr>
        <p:spPr/>
        <p:txBody>
          <a:bodyPr/>
          <a:lstStyle/>
          <a:p>
            <a:r>
              <a:rPr lang="es-ES" smtClean="0"/>
              <a:t>Especificación, Validación y Testing (M. G. Merayo y M. Núñez)</a:t>
            </a:r>
            <a:endParaRPr lang="es-ES"/>
          </a:p>
        </p:txBody>
      </p:sp>
      <p:sp>
        <p:nvSpPr>
          <p:cNvPr id="7" name="Slide Number Placeholder 6"/>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616399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2960" y="2582335"/>
            <a:ext cx="370332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378FA83-E9C4-4B9E-8038-18BF01366C65}" type="datetime1">
              <a:rPr lang="es-ES" smtClean="0"/>
              <a:t>28/09/2017</a:t>
            </a:fld>
            <a:endParaRPr lang="es-ES"/>
          </a:p>
        </p:txBody>
      </p:sp>
      <p:sp>
        <p:nvSpPr>
          <p:cNvPr id="8" name="Footer Placeholder 7"/>
          <p:cNvSpPr>
            <a:spLocks noGrp="1"/>
          </p:cNvSpPr>
          <p:nvPr>
            <p:ph type="ftr" sz="quarter" idx="11"/>
          </p:nvPr>
        </p:nvSpPr>
        <p:spPr/>
        <p:txBody>
          <a:bodyPr/>
          <a:lstStyle/>
          <a:p>
            <a:r>
              <a:rPr lang="es-ES" smtClean="0"/>
              <a:t>Especificación, Validación y Testing (M. G. Merayo y M. Núñez)</a:t>
            </a:r>
            <a:endParaRPr lang="es-ES"/>
          </a:p>
        </p:txBody>
      </p:sp>
      <p:sp>
        <p:nvSpPr>
          <p:cNvPr id="9" name="Slide Number Placeholder 8"/>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6380642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92D2BFE-4D78-4FFF-9F64-1677EF788C29}" type="datetime1">
              <a:rPr lang="es-ES" smtClean="0"/>
              <a:t>28/09/2017</a:t>
            </a:fld>
            <a:endParaRPr lang="es-ES"/>
          </a:p>
        </p:txBody>
      </p:sp>
      <p:sp>
        <p:nvSpPr>
          <p:cNvPr id="4" name="Footer Placeholder 3"/>
          <p:cNvSpPr>
            <a:spLocks noGrp="1"/>
          </p:cNvSpPr>
          <p:nvPr>
            <p:ph type="ftr" sz="quarter" idx="11"/>
          </p:nvPr>
        </p:nvSpPr>
        <p:spPr/>
        <p:txBody>
          <a:bodyPr/>
          <a:lstStyle/>
          <a:p>
            <a:r>
              <a:rPr lang="es-ES" smtClean="0"/>
              <a:t>Especificación, Validación y Testing (M. G. Merayo y M. Núñez)</a:t>
            </a:r>
            <a:endParaRPr lang="es-ES"/>
          </a:p>
        </p:txBody>
      </p:sp>
      <p:sp>
        <p:nvSpPr>
          <p:cNvPr id="5" name="Slide Number Placeholder 4"/>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2871885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F2BB35C-B6A0-4F92-B441-EAFD93B1F12D}" type="datetime1">
              <a:rPr lang="es-ES" smtClean="0"/>
              <a:t>28/09/2017</a:t>
            </a:fld>
            <a:endParaRPr lang="es-ES"/>
          </a:p>
        </p:txBody>
      </p:sp>
      <p:sp>
        <p:nvSpPr>
          <p:cNvPr id="6" name="Footer Placeholder 5"/>
          <p:cNvSpPr>
            <a:spLocks noGrp="1"/>
          </p:cNvSpPr>
          <p:nvPr>
            <p:ph type="ftr" sz="quarter" idx="11"/>
          </p:nvPr>
        </p:nvSpPr>
        <p:spPr/>
        <p:txBody>
          <a:bodyPr/>
          <a:lstStyle/>
          <a:p>
            <a:r>
              <a:rPr lang="es-ES" smtClean="0"/>
              <a:t>Especificación, Validación y Testing (M. G. Merayo y M. Núñez)</a:t>
            </a:r>
            <a:endParaRPr lang="es-ES"/>
          </a:p>
        </p:txBody>
      </p:sp>
      <p:sp>
        <p:nvSpPr>
          <p:cNvPr id="7" name="Slide Number Placeholder 6"/>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4047392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9B830AD-747A-4029-9533-60C0A67646CF}" type="datetime1">
              <a:rPr lang="es-ES" smtClean="0"/>
              <a:t>28/09/2017</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s-ES" smtClean="0"/>
              <a:t>Especificación, Validación y Testing (M. G. Merayo y M. Núñez)</a:t>
            </a:r>
            <a:endParaRPr lang="es-ES"/>
          </a:p>
        </p:txBody>
      </p:sp>
      <p:sp>
        <p:nvSpPr>
          <p:cNvPr id="9" name="Slide Number Placeholder 8"/>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10583890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48B281D-6BAA-480D-ACF7-721525FA3C3C}" type="datetime1">
              <a:rPr lang="es-ES" smtClean="0"/>
              <a:t>28/09/2017</a:t>
            </a:fld>
            <a:endParaRPr lang="es-E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s-ES" smtClean="0"/>
              <a:t>Especificación, Validación y Testing (M. G. Merayo y M. Núñez)</a:t>
            </a:r>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3ED3A91-18EE-4DC8-A17F-EFE35D22CA18}" type="slidenum">
              <a:rPr lang="es-ES" smtClean="0"/>
              <a:pPr/>
              <a:t>‹Nº›</a:t>
            </a:fld>
            <a:endParaRPr lang="es-ES"/>
          </a:p>
        </p:txBody>
      </p:sp>
    </p:spTree>
    <p:extLst>
      <p:ext uri="{BB962C8B-B14F-4D97-AF65-F5344CB8AC3E}">
        <p14:creationId xmlns:p14="http://schemas.microsoft.com/office/powerpoint/2010/main" val="33597752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82378E6-377E-49ED-B0C6-C3AEF996C00A}" type="datetime1">
              <a:rPr lang="es-ES" smtClean="0"/>
              <a:t>28/09/2017</a:t>
            </a:fld>
            <a:endParaRPr lang="es-ES"/>
          </a:p>
        </p:txBody>
      </p:sp>
      <p:sp>
        <p:nvSpPr>
          <p:cNvPr id="6" name="Footer Placeholder 5"/>
          <p:cNvSpPr>
            <a:spLocks noGrp="1"/>
          </p:cNvSpPr>
          <p:nvPr>
            <p:ph type="ftr" sz="quarter" idx="11"/>
          </p:nvPr>
        </p:nvSpPr>
        <p:spPr/>
        <p:txBody>
          <a:bodyPr/>
          <a:lstStyle/>
          <a:p>
            <a:r>
              <a:rPr lang="es-ES" smtClean="0"/>
              <a:t>Especificación, Validación y Testing (M. G. Merayo y M. Núñez)</a:t>
            </a:r>
            <a:endParaRPr lang="es-ES"/>
          </a:p>
        </p:txBody>
      </p:sp>
      <p:sp>
        <p:nvSpPr>
          <p:cNvPr id="7" name="Slide Number Placeholder 6"/>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25589321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32F12A2-2948-4DC9-9815-3A608B9BBB1F}" type="datetime1">
              <a:rPr lang="es-ES" smtClean="0"/>
              <a:t>28/09/2017</a:t>
            </a:fld>
            <a:endParaRPr lang="es-ES"/>
          </a:p>
        </p:txBody>
      </p:sp>
      <p:sp>
        <p:nvSpPr>
          <p:cNvPr id="5" name="Footer Placeholder 4"/>
          <p:cNvSpPr>
            <a:spLocks noGrp="1"/>
          </p:cNvSpPr>
          <p:nvPr>
            <p:ph type="ftr" sz="quarter" idx="11"/>
          </p:nvPr>
        </p:nvSpPr>
        <p:spPr/>
        <p:txBody>
          <a:bodyPr/>
          <a:lstStyle/>
          <a:p>
            <a:r>
              <a:rPr lang="es-ES" smtClean="0"/>
              <a:t>Especificación, Validación y Testing (M. G. Merayo y M. Núñez)</a:t>
            </a:r>
            <a:endParaRPr lang="es-ES"/>
          </a:p>
        </p:txBody>
      </p:sp>
      <p:sp>
        <p:nvSpPr>
          <p:cNvPr id="6" name="Slide Number Placeholder 5"/>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11645842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188DB83-4AE6-403B-8FBD-D344B26B6B40}" type="datetime1">
              <a:rPr lang="es-ES" smtClean="0"/>
              <a:t>28/09/2017</a:t>
            </a:fld>
            <a:endParaRPr lang="es-ES"/>
          </a:p>
        </p:txBody>
      </p:sp>
      <p:sp>
        <p:nvSpPr>
          <p:cNvPr id="5" name="Footer Placeholder 4"/>
          <p:cNvSpPr>
            <a:spLocks noGrp="1"/>
          </p:cNvSpPr>
          <p:nvPr>
            <p:ph type="ftr" sz="quarter" idx="11"/>
          </p:nvPr>
        </p:nvSpPr>
        <p:spPr/>
        <p:txBody>
          <a:bodyPr/>
          <a:lstStyle/>
          <a:p>
            <a:r>
              <a:rPr lang="es-ES" smtClean="0"/>
              <a:t>Especificación, Validación y Testing (M. G. Merayo y M. Núñez)</a:t>
            </a:r>
            <a:endParaRPr lang="es-ES"/>
          </a:p>
        </p:txBody>
      </p:sp>
      <p:sp>
        <p:nvSpPr>
          <p:cNvPr id="6" name="Slide Number Placeholder 5"/>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238925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33845" y="2507551"/>
            <a:ext cx="3867150"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7551"/>
            <a:ext cx="3886201"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6B11C2DD-1CE6-4E4A-B54B-22D1C4B1A484}" type="datetime1">
              <a:rPr lang="es-ES" smtClean="0"/>
              <a:t>28/09/2017</a:t>
            </a:fld>
            <a:endParaRPr lang="es-ES"/>
          </a:p>
        </p:txBody>
      </p:sp>
      <p:sp>
        <p:nvSpPr>
          <p:cNvPr id="8" name="Footer Placeholder 7"/>
          <p:cNvSpPr>
            <a:spLocks noGrp="1"/>
          </p:cNvSpPr>
          <p:nvPr>
            <p:ph type="ftr" sz="quarter" idx="11"/>
          </p:nvPr>
        </p:nvSpPr>
        <p:spPr/>
        <p:txBody>
          <a:bodyPr/>
          <a:lstStyle/>
          <a:p>
            <a:r>
              <a:rPr lang="es-ES" smtClean="0"/>
              <a:t>Especificación, Validación y Testing (M. G. Merayo y M. Núñez)</a:t>
            </a:r>
            <a:endParaRPr lang="es-ES"/>
          </a:p>
        </p:txBody>
      </p:sp>
      <p:sp>
        <p:nvSpPr>
          <p:cNvPr id="9" name="Slide Number Placeholder 8"/>
          <p:cNvSpPr>
            <a:spLocks noGrp="1"/>
          </p:cNvSpPr>
          <p:nvPr>
            <p:ph type="sldNum" sz="quarter" idx="12"/>
          </p:nvPr>
        </p:nvSpPr>
        <p:spPr/>
        <p:txBody>
          <a:bodyPr/>
          <a:lstStyle/>
          <a:p>
            <a:fld id="{93ED3A91-18EE-4DC8-A17F-EFE35D22CA18}" type="slidenum">
              <a:rPr lang="es-ES" smtClean="0"/>
              <a:pPr/>
              <a:t>‹Nº›</a:t>
            </a:fld>
            <a:endParaRPr lang="es-ES"/>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3442843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5BEBD6-378B-4FE5-AD08-208A0DFEEBFB}" type="datetime1">
              <a:rPr lang="es-ES" smtClean="0"/>
              <a:t>28/09/2017</a:t>
            </a:fld>
            <a:endParaRPr lang="es-ES"/>
          </a:p>
        </p:txBody>
      </p:sp>
      <p:sp>
        <p:nvSpPr>
          <p:cNvPr id="4" name="Footer Placeholder 3"/>
          <p:cNvSpPr>
            <a:spLocks noGrp="1"/>
          </p:cNvSpPr>
          <p:nvPr>
            <p:ph type="ftr" sz="quarter" idx="11"/>
          </p:nvPr>
        </p:nvSpPr>
        <p:spPr/>
        <p:txBody>
          <a:bodyPr/>
          <a:lstStyle/>
          <a:p>
            <a:r>
              <a:rPr lang="es-ES" smtClean="0"/>
              <a:t>Especificación, Validación y Testing (M. G. Merayo y M. Núñez)</a:t>
            </a:r>
            <a:endParaRPr lang="es-ES"/>
          </a:p>
        </p:txBody>
      </p:sp>
      <p:sp>
        <p:nvSpPr>
          <p:cNvPr id="5" name="Slide Number Placeholder 4"/>
          <p:cNvSpPr>
            <a:spLocks noGrp="1"/>
          </p:cNvSpPr>
          <p:nvPr>
            <p:ph type="sldNum" sz="quarter" idx="12"/>
          </p:nvPr>
        </p:nvSpPr>
        <p:spPr/>
        <p:txBody>
          <a:bodyPr/>
          <a:lstStyle/>
          <a:p>
            <a:fld id="{93ED3A91-18EE-4DC8-A17F-EFE35D22CA18}" type="slidenum">
              <a:rPr lang="es-ES" smtClean="0"/>
              <a:pPr/>
              <a:t>‹Nº›</a:t>
            </a:fld>
            <a:endParaRPr lang="es-ES"/>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2742750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59867-1363-4AD2-995E-3864A8F6D182}" type="datetime1">
              <a:rPr lang="es-ES" smtClean="0"/>
              <a:t>28/09/2017</a:t>
            </a:fld>
            <a:endParaRPr lang="es-ES"/>
          </a:p>
        </p:txBody>
      </p:sp>
      <p:sp>
        <p:nvSpPr>
          <p:cNvPr id="3" name="Footer Placeholder 2"/>
          <p:cNvSpPr>
            <a:spLocks noGrp="1"/>
          </p:cNvSpPr>
          <p:nvPr>
            <p:ph type="ftr" sz="quarter" idx="11"/>
          </p:nvPr>
        </p:nvSpPr>
        <p:spPr/>
        <p:txBody>
          <a:bodyPr/>
          <a:lstStyle/>
          <a:p>
            <a:r>
              <a:rPr lang="es-ES" smtClean="0"/>
              <a:t>Especificación, Validación y Testing (M. G. Merayo y M. Núñez)</a:t>
            </a:r>
            <a:endParaRPr lang="es-ES"/>
          </a:p>
        </p:txBody>
      </p:sp>
      <p:sp>
        <p:nvSpPr>
          <p:cNvPr id="4" name="Slide Number Placeholder 3"/>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1901452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3769CFA-A916-4485-9CB3-BEBB5A3EE6E4}" type="datetime1">
              <a:rPr lang="es-ES" smtClean="0"/>
              <a:t>28/09/2017</a:t>
            </a:fld>
            <a:endParaRPr lang="es-ES"/>
          </a:p>
        </p:txBody>
      </p:sp>
      <p:sp>
        <p:nvSpPr>
          <p:cNvPr id="6" name="Footer Placeholder 5"/>
          <p:cNvSpPr>
            <a:spLocks noGrp="1"/>
          </p:cNvSpPr>
          <p:nvPr>
            <p:ph type="ftr" sz="quarter" idx="11"/>
          </p:nvPr>
        </p:nvSpPr>
        <p:spPr/>
        <p:txBody>
          <a:bodyPr/>
          <a:lstStyle/>
          <a:p>
            <a:r>
              <a:rPr lang="es-ES" smtClean="0"/>
              <a:t>Especificación, Validación y Testing (M. G. Merayo y M. Núñez)</a:t>
            </a:r>
            <a:endParaRPr lang="es-ES"/>
          </a:p>
        </p:txBody>
      </p:sp>
      <p:sp>
        <p:nvSpPr>
          <p:cNvPr id="7" name="Slide Number Placeholder 6"/>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2293694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3013D45-6866-4D25-AA49-07D6EBF79053}" type="datetime1">
              <a:rPr lang="es-ES" smtClean="0"/>
              <a:t>28/09/2017</a:t>
            </a:fld>
            <a:endParaRPr lang="es-ES"/>
          </a:p>
        </p:txBody>
      </p:sp>
      <p:sp>
        <p:nvSpPr>
          <p:cNvPr id="6" name="Footer Placeholder 5"/>
          <p:cNvSpPr>
            <a:spLocks noGrp="1"/>
          </p:cNvSpPr>
          <p:nvPr>
            <p:ph type="ftr" sz="quarter" idx="11"/>
          </p:nvPr>
        </p:nvSpPr>
        <p:spPr/>
        <p:txBody>
          <a:bodyPr/>
          <a:lstStyle/>
          <a:p>
            <a:r>
              <a:rPr lang="es-ES" smtClean="0"/>
              <a:t>Especificación, Validación y Testing (M. G. Merayo y M. Núñez)</a:t>
            </a:r>
            <a:endParaRPr lang="es-ES"/>
          </a:p>
        </p:txBody>
      </p:sp>
      <p:sp>
        <p:nvSpPr>
          <p:cNvPr id="7" name="Slide Number Placeholder 6"/>
          <p:cNvSpPr>
            <a:spLocks noGrp="1"/>
          </p:cNvSpPr>
          <p:nvPr>
            <p:ph type="sldNum" sz="quarter" idx="12"/>
          </p:nvPr>
        </p:nvSpPr>
        <p:spPr/>
        <p:txBody>
          <a:bodyPr/>
          <a:lstStyle/>
          <a:p>
            <a:fld id="{93ED3A91-18EE-4DC8-A17F-EFE35D22CA18}" type="slidenum">
              <a:rPr lang="es-ES" smtClean="0"/>
              <a:pPr/>
              <a:t>‹Nº›</a:t>
            </a:fld>
            <a:endParaRPr lang="es-ES"/>
          </a:p>
        </p:txBody>
      </p:sp>
    </p:spTree>
    <p:extLst>
      <p:ext uri="{BB962C8B-B14F-4D97-AF65-F5344CB8AC3E}">
        <p14:creationId xmlns:p14="http://schemas.microsoft.com/office/powerpoint/2010/main" val="2748654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8C3AFCFB-92F3-402D-B5EB-1A264B287809}" type="datetime1">
              <a:rPr lang="es-ES" smtClean="0"/>
              <a:t>28/09/2017</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r>
              <a:rPr lang="es-ES" smtClean="0"/>
              <a:t>Especificación, Validación y Testing (M. G. Merayo y M. Núñez)</a:t>
            </a:r>
            <a:endParaRPr lang="es-E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93ED3A91-18EE-4DC8-A17F-EFE35D22CA18}" type="slidenum">
              <a:rPr lang="es-ES" smtClean="0"/>
              <a:pPr/>
              <a:t>‹Nº›</a:t>
            </a:fld>
            <a:endParaRPr lang="es-ES"/>
          </a:p>
        </p:txBody>
      </p:sp>
    </p:spTree>
    <p:extLst>
      <p:ext uri="{BB962C8B-B14F-4D97-AF65-F5344CB8AC3E}">
        <p14:creationId xmlns:p14="http://schemas.microsoft.com/office/powerpoint/2010/main" val="31081954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FC81825C-4D89-4146-BCD5-CD82E8D545D5}" type="datetime1">
              <a:rPr lang="es-ES" smtClean="0"/>
              <a:t>28/09/2017</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r>
              <a:rPr lang="es-ES" smtClean="0"/>
              <a:t>Especificación, Validación y Testing (M. G. Merayo y M. Núñez)</a:t>
            </a:r>
            <a:endParaRPr lang="es-E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93ED3A91-18EE-4DC8-A17F-EFE35D22CA18}" type="slidenum">
              <a:rPr lang="es-ES" smtClean="0"/>
              <a:pPr/>
              <a:t>‹Nº›</a:t>
            </a:fld>
            <a:endParaRPr lang="es-ES"/>
          </a:p>
        </p:txBody>
      </p:sp>
    </p:spTree>
    <p:extLst>
      <p:ext uri="{BB962C8B-B14F-4D97-AF65-F5344CB8AC3E}">
        <p14:creationId xmlns:p14="http://schemas.microsoft.com/office/powerpoint/2010/main" val="22682086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3C411AF1-AD85-4916-A6DC-36BC00434794}" type="datetime1">
              <a:rPr lang="es-ES" smtClean="0"/>
              <a:t>28/09/2017</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r>
              <a:rPr lang="es-ES" smtClean="0"/>
              <a:t>Especificación, Validación y Testing (M. G. Merayo y M. Núñez)</a:t>
            </a:r>
            <a:endParaRPr lang="es-E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93ED3A91-18EE-4DC8-A17F-EFE35D22CA18}" type="slidenum">
              <a:rPr lang="es-ES" smtClean="0"/>
              <a:pPr/>
              <a:t>‹Nº›</a:t>
            </a:fld>
            <a:endParaRPr lang="es-ES"/>
          </a:p>
        </p:txBody>
      </p:sp>
    </p:spTree>
    <p:extLst>
      <p:ext uri="{BB962C8B-B14F-4D97-AF65-F5344CB8AC3E}">
        <p14:creationId xmlns:p14="http://schemas.microsoft.com/office/powerpoint/2010/main" val="354155178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452FB93-3DED-46ED-809D-E37F747503D9}" type="datetime1">
              <a:rPr lang="es-ES" smtClean="0"/>
              <a:t>28/09/2017</a:t>
            </a:fld>
            <a:endParaRPr lang="es-E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s-ES" smtClean="0"/>
              <a:t>Especificación, Validación y Testing (M. G. Merayo y M. Núñez)</a:t>
            </a:r>
            <a:endParaRPr lang="es-E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3ED3A91-18EE-4DC8-A17F-EFE35D22CA18}" type="slidenum">
              <a:rPr lang="es-ES" smtClean="0"/>
              <a:pPr/>
              <a:t>‹Nº›</a:t>
            </a:fld>
            <a:endParaRPr lang="es-E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842853"/>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wmf"/><Relationship Id="rId3" Type="http://schemas.openxmlformats.org/officeDocument/2006/relationships/image" Target="../media/image2.png"/><Relationship Id="rId7" Type="http://schemas.openxmlformats.org/officeDocument/2006/relationships/image" Target="../media/image6.emf"/><Relationship Id="rId12" Type="http://schemas.openxmlformats.org/officeDocument/2006/relationships/image" Target="../media/image11.wmf"/><Relationship Id="rId2" Type="http://schemas.openxmlformats.org/officeDocument/2006/relationships/image" Target="../media/image1.png"/><Relationship Id="rId1" Type="http://schemas.openxmlformats.org/officeDocument/2006/relationships/slideLayout" Target="../slideLayouts/slideLayout35.xml"/><Relationship Id="rId6" Type="http://schemas.openxmlformats.org/officeDocument/2006/relationships/image" Target="../media/image5.jpeg"/><Relationship Id="rId11" Type="http://schemas.openxmlformats.org/officeDocument/2006/relationships/image" Target="../media/image10.emf"/><Relationship Id="rId5" Type="http://schemas.openxmlformats.org/officeDocument/2006/relationships/image" Target="../media/image4.jpeg"/><Relationship Id="rId15" Type="http://schemas.openxmlformats.org/officeDocument/2006/relationships/image" Target="../media/image14.wmf"/><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emf"/><Relationship Id="rId14" Type="http://schemas.openxmlformats.org/officeDocument/2006/relationships/image" Target="../media/image13.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kumimoji="1" lang="es-ES" sz="6600" dirty="0"/>
              <a:t>Introducción al </a:t>
            </a:r>
            <a:r>
              <a:rPr kumimoji="1" lang="es-ES" sz="6600" dirty="0" err="1"/>
              <a:t>testing</a:t>
            </a:r>
            <a:r>
              <a:rPr kumimoji="1" lang="es-ES" sz="6600" dirty="0"/>
              <a:t> de </a:t>
            </a:r>
            <a:r>
              <a:rPr kumimoji="1" lang="es-ES" sz="6600" dirty="0" smtClean="0"/>
              <a:t>software</a:t>
            </a:r>
            <a:br>
              <a:rPr kumimoji="1" lang="es-ES" sz="6600" dirty="0" smtClean="0"/>
            </a:br>
            <a:r>
              <a:rPr kumimoji="1" lang="es-ES" sz="4000" dirty="0"/>
              <a:t/>
            </a:r>
            <a:br>
              <a:rPr kumimoji="1" lang="es-ES" sz="4000" dirty="0"/>
            </a:br>
            <a:endParaRPr lang="en-US" sz="4000" dirty="0"/>
          </a:p>
        </p:txBody>
      </p:sp>
      <p:sp>
        <p:nvSpPr>
          <p:cNvPr id="461831" name="Rectangle 7"/>
          <p:cNvSpPr>
            <a:spLocks noGrp="1" noChangeArrowheads="1"/>
          </p:cNvSpPr>
          <p:nvPr>
            <p:ph type="subTitle" idx="1"/>
          </p:nvPr>
        </p:nvSpPr>
        <p:spPr/>
        <p:txBody>
          <a:bodyPr>
            <a:normAutofit fontScale="85000" lnSpcReduction="10000"/>
          </a:bodyPr>
          <a:lstStyle/>
          <a:p>
            <a:pPr>
              <a:defRPr/>
            </a:pPr>
            <a:r>
              <a:rPr kumimoji="1" lang="es-ES" sz="3600" dirty="0"/>
              <a:t>Manuel Núñez</a:t>
            </a:r>
            <a:br>
              <a:rPr kumimoji="1" lang="es-ES" sz="3600" dirty="0"/>
            </a:br>
            <a:r>
              <a:rPr kumimoji="1" lang="es-ES" sz="3600" dirty="0" smtClean="0"/>
              <a:t>Especificación</a:t>
            </a:r>
            <a:r>
              <a:rPr kumimoji="1" lang="es-ES" sz="3600" dirty="0"/>
              <a:t>, Validación y </a:t>
            </a:r>
            <a:r>
              <a:rPr kumimoji="1" lang="es-ES" sz="3600" dirty="0" err="1"/>
              <a:t>Testing</a:t>
            </a:r>
            <a:endParaRPr kumimoji="1" lang="es-ES" sz="3600" dirty="0" smtClean="0"/>
          </a:p>
        </p:txBody>
      </p:sp>
      <p:sp>
        <p:nvSpPr>
          <p:cNvPr id="3" name="CuadroTexto 2"/>
          <p:cNvSpPr txBox="1"/>
          <p:nvPr/>
        </p:nvSpPr>
        <p:spPr>
          <a:xfrm>
            <a:off x="683568" y="5733256"/>
            <a:ext cx="7848871" cy="523220"/>
          </a:xfrm>
          <a:prstGeom prst="rect">
            <a:avLst/>
          </a:prstGeom>
          <a:noFill/>
        </p:spPr>
        <p:txBody>
          <a:bodyPr wrap="square" rtlCol="0">
            <a:spAutoFit/>
          </a:bodyPr>
          <a:lstStyle/>
          <a:p>
            <a:r>
              <a:rPr lang="en-US" sz="1400" dirty="0" err="1" smtClean="0">
                <a:solidFill>
                  <a:schemeClr val="bg1">
                    <a:lumMod val="50000"/>
                  </a:schemeClr>
                </a:solidFill>
              </a:rPr>
              <a:t>Estas</a:t>
            </a:r>
            <a:r>
              <a:rPr lang="en-US" sz="1400" dirty="0" smtClean="0">
                <a:solidFill>
                  <a:schemeClr val="bg1">
                    <a:lumMod val="50000"/>
                  </a:schemeClr>
                </a:solidFill>
              </a:rPr>
              <a:t> </a:t>
            </a:r>
            <a:r>
              <a:rPr lang="en-US" sz="1400" dirty="0" err="1" smtClean="0">
                <a:solidFill>
                  <a:schemeClr val="bg1">
                    <a:lumMod val="50000"/>
                  </a:schemeClr>
                </a:solidFill>
              </a:rPr>
              <a:t>transparencias</a:t>
            </a:r>
            <a:r>
              <a:rPr lang="en-US" sz="1400" dirty="0" smtClean="0">
                <a:solidFill>
                  <a:schemeClr val="bg1">
                    <a:lumMod val="50000"/>
                  </a:schemeClr>
                </a:solidFill>
              </a:rPr>
              <a:t> </a:t>
            </a:r>
            <a:r>
              <a:rPr lang="en-US" sz="1400" dirty="0" err="1" smtClean="0">
                <a:solidFill>
                  <a:schemeClr val="bg1">
                    <a:lumMod val="50000"/>
                  </a:schemeClr>
                </a:solidFill>
              </a:rPr>
              <a:t>están</a:t>
            </a:r>
            <a:r>
              <a:rPr lang="en-US" sz="1400" dirty="0" smtClean="0">
                <a:solidFill>
                  <a:schemeClr val="bg1">
                    <a:lumMod val="50000"/>
                  </a:schemeClr>
                </a:solidFill>
              </a:rPr>
              <a:t> </a:t>
            </a:r>
            <a:r>
              <a:rPr lang="en-US" sz="1400" dirty="0" err="1" smtClean="0">
                <a:solidFill>
                  <a:schemeClr val="bg1">
                    <a:lumMod val="50000"/>
                  </a:schemeClr>
                </a:solidFill>
              </a:rPr>
              <a:t>basadas</a:t>
            </a:r>
            <a:r>
              <a:rPr lang="en-US" sz="1400" dirty="0" smtClean="0">
                <a:solidFill>
                  <a:schemeClr val="bg1">
                    <a:lumMod val="50000"/>
                  </a:schemeClr>
                </a:solidFill>
              </a:rPr>
              <a:t> </a:t>
            </a:r>
            <a:r>
              <a:rPr lang="en-US" sz="1400" dirty="0" err="1" smtClean="0">
                <a:solidFill>
                  <a:schemeClr val="bg1">
                    <a:lumMod val="50000"/>
                  </a:schemeClr>
                </a:solidFill>
              </a:rPr>
              <a:t>en</a:t>
            </a:r>
            <a:r>
              <a:rPr lang="en-US" sz="1400" dirty="0" smtClean="0">
                <a:solidFill>
                  <a:schemeClr val="bg1">
                    <a:lumMod val="50000"/>
                  </a:schemeClr>
                </a:solidFill>
              </a:rPr>
              <a:t> las </a:t>
            </a:r>
            <a:r>
              <a:rPr lang="en-US" sz="1400" dirty="0" err="1" smtClean="0">
                <a:solidFill>
                  <a:schemeClr val="bg1">
                    <a:lumMod val="50000"/>
                  </a:schemeClr>
                </a:solidFill>
              </a:rPr>
              <a:t>desarrolladas</a:t>
            </a:r>
            <a:r>
              <a:rPr lang="en-US" sz="1400" dirty="0" smtClean="0">
                <a:solidFill>
                  <a:schemeClr val="bg1">
                    <a:lumMod val="50000"/>
                  </a:schemeClr>
                </a:solidFill>
              </a:rPr>
              <a:t> </a:t>
            </a:r>
            <a:r>
              <a:rPr lang="en-US" sz="1400" dirty="0" err="1" smtClean="0">
                <a:solidFill>
                  <a:schemeClr val="bg1">
                    <a:lumMod val="50000"/>
                  </a:schemeClr>
                </a:solidFill>
              </a:rPr>
              <a:t>por</a:t>
            </a:r>
            <a:r>
              <a:rPr lang="en-US" sz="1400" dirty="0" smtClean="0">
                <a:solidFill>
                  <a:schemeClr val="bg1">
                    <a:lumMod val="50000"/>
                  </a:schemeClr>
                </a:solidFill>
              </a:rPr>
              <a:t> </a:t>
            </a:r>
            <a:r>
              <a:rPr lang="en-US" sz="1400" dirty="0" err="1" smtClean="0">
                <a:solidFill>
                  <a:schemeClr val="bg1">
                    <a:lumMod val="50000"/>
                  </a:schemeClr>
                </a:solidFill>
              </a:rPr>
              <a:t>Ammann</a:t>
            </a:r>
            <a:r>
              <a:rPr lang="en-US" sz="1400" dirty="0" smtClean="0">
                <a:solidFill>
                  <a:schemeClr val="bg1">
                    <a:lumMod val="50000"/>
                  </a:schemeClr>
                </a:solidFill>
              </a:rPr>
              <a:t> &amp; Offutt </a:t>
            </a:r>
            <a:r>
              <a:rPr lang="en-US" sz="1400" dirty="0" err="1" smtClean="0">
                <a:solidFill>
                  <a:schemeClr val="bg1">
                    <a:lumMod val="50000"/>
                  </a:schemeClr>
                </a:solidFill>
              </a:rPr>
              <a:t>como</a:t>
            </a:r>
            <a:r>
              <a:rPr lang="en-US" sz="1400" dirty="0" smtClean="0">
                <a:solidFill>
                  <a:schemeClr val="bg1">
                    <a:lumMod val="50000"/>
                  </a:schemeClr>
                </a:solidFill>
              </a:rPr>
              <a:t> </a:t>
            </a:r>
            <a:r>
              <a:rPr lang="en-US" sz="1400" dirty="0" err="1" smtClean="0">
                <a:solidFill>
                  <a:schemeClr val="bg1">
                    <a:lumMod val="50000"/>
                  </a:schemeClr>
                </a:solidFill>
              </a:rPr>
              <a:t>acompañamiento</a:t>
            </a:r>
            <a:r>
              <a:rPr lang="en-US" sz="1400" dirty="0" smtClean="0">
                <a:solidFill>
                  <a:schemeClr val="bg1">
                    <a:lumMod val="50000"/>
                  </a:schemeClr>
                </a:solidFill>
              </a:rPr>
              <a:t> de </a:t>
            </a:r>
            <a:r>
              <a:rPr lang="en-US" sz="1400" dirty="0" err="1" smtClean="0">
                <a:solidFill>
                  <a:schemeClr val="bg1">
                    <a:lumMod val="50000"/>
                  </a:schemeClr>
                </a:solidFill>
              </a:rPr>
              <a:t>su</a:t>
            </a:r>
            <a:r>
              <a:rPr lang="en-US" sz="1400" dirty="0" smtClean="0">
                <a:solidFill>
                  <a:schemeClr val="bg1">
                    <a:lumMod val="50000"/>
                  </a:schemeClr>
                </a:solidFill>
              </a:rPr>
              <a:t> </a:t>
            </a:r>
            <a:r>
              <a:rPr lang="en-US" sz="1400" dirty="0" err="1" smtClean="0">
                <a:solidFill>
                  <a:schemeClr val="bg1">
                    <a:lumMod val="50000"/>
                  </a:schemeClr>
                </a:solidFill>
              </a:rPr>
              <a:t>libro</a:t>
            </a:r>
            <a:r>
              <a:rPr lang="en-US" sz="1400" dirty="0" smtClean="0">
                <a:solidFill>
                  <a:schemeClr val="bg1">
                    <a:lumMod val="50000"/>
                  </a:schemeClr>
                </a:solidFill>
              </a:rPr>
              <a:t> Introduction to Software Testing (2</a:t>
            </a:r>
            <a:r>
              <a:rPr lang="en-US" sz="1400" baseline="30000" dirty="0" smtClean="0">
                <a:solidFill>
                  <a:schemeClr val="bg1">
                    <a:lumMod val="50000"/>
                  </a:schemeClr>
                </a:solidFill>
              </a:rPr>
              <a:t>nd</a:t>
            </a:r>
            <a:r>
              <a:rPr lang="en-US" sz="1400" dirty="0" smtClean="0">
                <a:solidFill>
                  <a:schemeClr val="bg1">
                    <a:lumMod val="50000"/>
                  </a:schemeClr>
                </a:solidFill>
              </a:rPr>
              <a:t> Edition)</a:t>
            </a:r>
            <a:endParaRPr lang="en-US" sz="1400" dirty="0">
              <a:solidFill>
                <a:schemeClr val="bg1">
                  <a:lumMod val="50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Rot="1" noChangeArrowheads="1"/>
          </p:cNvSpPr>
          <p:nvPr>
            <p:ph idx="1"/>
          </p:nvPr>
        </p:nvSpPr>
        <p:spPr>
          <a:xfrm>
            <a:off x="683568" y="1772816"/>
            <a:ext cx="7770813" cy="2736304"/>
          </a:xfrm>
        </p:spPr>
        <p:txBody>
          <a:bodyPr>
            <a:noAutofit/>
          </a:bodyPr>
          <a:lstStyle/>
          <a:p>
            <a:pPr marL="0" indent="0">
              <a:buNone/>
            </a:pPr>
            <a:r>
              <a:rPr lang="es-ES" dirty="0" smtClean="0">
                <a:solidFill>
                  <a:schemeClr val="tx1"/>
                </a:solidFill>
              </a:rPr>
              <a:t>Si nuestro </a:t>
            </a:r>
            <a:r>
              <a:rPr lang="es-ES" dirty="0" smtClean="0">
                <a:solidFill>
                  <a:srgbClr val="0070C0"/>
                </a:solidFill>
              </a:rPr>
              <a:t>objetivo </a:t>
            </a:r>
            <a:r>
              <a:rPr lang="es-ES" dirty="0" smtClean="0">
                <a:solidFill>
                  <a:schemeClr val="tx1"/>
                </a:solidFill>
              </a:rPr>
              <a:t>es demostrar que un </a:t>
            </a:r>
            <a:r>
              <a:rPr lang="es-ES" dirty="0" smtClean="0">
                <a:solidFill>
                  <a:srgbClr val="0070C0"/>
                </a:solidFill>
              </a:rPr>
              <a:t>programa no tiene errores</a:t>
            </a:r>
            <a:r>
              <a:rPr lang="es-ES" dirty="0" smtClean="0"/>
              <a:t>, </a:t>
            </a:r>
            <a:r>
              <a:rPr lang="es-ES" dirty="0" smtClean="0">
                <a:solidFill>
                  <a:schemeClr val="tx1"/>
                </a:solidFill>
              </a:rPr>
              <a:t>entonces tenderemos a seleccionar</a:t>
            </a:r>
            <a:r>
              <a:rPr lang="es-ES" dirty="0" smtClean="0"/>
              <a:t> </a:t>
            </a:r>
            <a:r>
              <a:rPr lang="es-ES" dirty="0" err="1" smtClean="0">
                <a:solidFill>
                  <a:srgbClr val="0070C0"/>
                </a:solidFill>
              </a:rPr>
              <a:t>tests</a:t>
            </a:r>
            <a:r>
              <a:rPr lang="es-ES" dirty="0" smtClean="0"/>
              <a:t> </a:t>
            </a:r>
            <a:r>
              <a:rPr lang="es-ES" dirty="0" smtClean="0">
                <a:solidFill>
                  <a:schemeClr val="tx1"/>
                </a:solidFill>
              </a:rPr>
              <a:t>que tengan una </a:t>
            </a:r>
            <a:r>
              <a:rPr lang="es-ES" dirty="0" smtClean="0">
                <a:solidFill>
                  <a:srgbClr val="0070C0"/>
                </a:solidFill>
              </a:rPr>
              <a:t>probabilidad baja</a:t>
            </a:r>
            <a:r>
              <a:rPr lang="es-ES" dirty="0" smtClean="0"/>
              <a:t> </a:t>
            </a:r>
            <a:r>
              <a:rPr lang="es-ES" dirty="0" smtClean="0">
                <a:solidFill>
                  <a:schemeClr val="tx1"/>
                </a:solidFill>
              </a:rPr>
              <a:t>de causar que el </a:t>
            </a:r>
            <a:r>
              <a:rPr lang="es-ES" dirty="0" smtClean="0">
                <a:solidFill>
                  <a:srgbClr val="0070C0"/>
                </a:solidFill>
              </a:rPr>
              <a:t>programa falle</a:t>
            </a:r>
            <a:r>
              <a:rPr lang="es-ES" dirty="0" smtClean="0"/>
              <a:t>.</a:t>
            </a:r>
          </a:p>
          <a:p>
            <a:endParaRPr lang="es-ES" dirty="0"/>
          </a:p>
          <a:p>
            <a:pPr marL="0" indent="0">
              <a:buNone/>
            </a:pPr>
            <a:r>
              <a:rPr lang="es-ES" dirty="0">
                <a:solidFill>
                  <a:schemeClr val="tx1"/>
                </a:solidFill>
              </a:rPr>
              <a:t>Si nuestro </a:t>
            </a:r>
            <a:r>
              <a:rPr lang="es-ES" dirty="0">
                <a:solidFill>
                  <a:srgbClr val="0070C0"/>
                </a:solidFill>
              </a:rPr>
              <a:t>objetivo </a:t>
            </a:r>
            <a:r>
              <a:rPr lang="es-ES" dirty="0">
                <a:solidFill>
                  <a:schemeClr val="tx1"/>
                </a:solidFill>
              </a:rPr>
              <a:t>es demostrar que </a:t>
            </a:r>
            <a:r>
              <a:rPr lang="es-ES" dirty="0" smtClean="0">
                <a:solidFill>
                  <a:schemeClr val="tx1"/>
                </a:solidFill>
              </a:rPr>
              <a:t>un </a:t>
            </a:r>
            <a:r>
              <a:rPr lang="es-ES" dirty="0">
                <a:solidFill>
                  <a:srgbClr val="0070C0"/>
                </a:solidFill>
              </a:rPr>
              <a:t>programa </a:t>
            </a:r>
            <a:r>
              <a:rPr lang="es-ES" dirty="0" smtClean="0">
                <a:solidFill>
                  <a:srgbClr val="0070C0"/>
                </a:solidFill>
              </a:rPr>
              <a:t>tiene </a:t>
            </a:r>
            <a:r>
              <a:rPr lang="es-ES" dirty="0">
                <a:solidFill>
                  <a:srgbClr val="0070C0"/>
                </a:solidFill>
              </a:rPr>
              <a:t>errores</a:t>
            </a:r>
            <a:r>
              <a:rPr lang="es-ES" dirty="0">
                <a:solidFill>
                  <a:schemeClr val="tx1"/>
                </a:solidFill>
              </a:rPr>
              <a:t>, entonces tenderemos a seleccionar</a:t>
            </a:r>
            <a:r>
              <a:rPr lang="es-ES" dirty="0"/>
              <a:t> </a:t>
            </a:r>
            <a:r>
              <a:rPr lang="es-ES" dirty="0" err="1">
                <a:solidFill>
                  <a:srgbClr val="0070C0"/>
                </a:solidFill>
              </a:rPr>
              <a:t>tests</a:t>
            </a:r>
            <a:r>
              <a:rPr lang="es-ES" dirty="0"/>
              <a:t> </a:t>
            </a:r>
            <a:r>
              <a:rPr lang="es-ES" dirty="0">
                <a:solidFill>
                  <a:schemeClr val="tx1"/>
                </a:solidFill>
              </a:rPr>
              <a:t>que tengan una </a:t>
            </a:r>
            <a:r>
              <a:rPr lang="es-ES" dirty="0">
                <a:solidFill>
                  <a:srgbClr val="0070C0"/>
                </a:solidFill>
              </a:rPr>
              <a:t>probabilidad </a:t>
            </a:r>
            <a:r>
              <a:rPr lang="es-ES" dirty="0" smtClean="0">
                <a:solidFill>
                  <a:srgbClr val="0070C0"/>
                </a:solidFill>
              </a:rPr>
              <a:t>alta </a:t>
            </a:r>
            <a:r>
              <a:rPr lang="es-ES" dirty="0" smtClean="0">
                <a:solidFill>
                  <a:schemeClr val="tx1"/>
                </a:solidFill>
              </a:rPr>
              <a:t>de</a:t>
            </a:r>
            <a:r>
              <a:rPr lang="es-ES" dirty="0" smtClean="0"/>
              <a:t> </a:t>
            </a:r>
            <a:r>
              <a:rPr lang="es-ES" dirty="0" smtClean="0">
                <a:solidFill>
                  <a:srgbClr val="0070C0"/>
                </a:solidFill>
              </a:rPr>
              <a:t>encontrar errores</a:t>
            </a:r>
            <a:r>
              <a:rPr lang="es-ES" dirty="0" smtClean="0"/>
              <a:t>.</a:t>
            </a:r>
          </a:p>
          <a:p>
            <a:pPr marL="0" indent="0">
              <a:buNone/>
            </a:pPr>
            <a:r>
              <a:rPr lang="es-ES" dirty="0" smtClean="0">
                <a:solidFill>
                  <a:schemeClr val="tx1"/>
                </a:solidFill>
              </a:rPr>
              <a:t>Obviamente, la segunda aproximación será más útil que la primera.</a:t>
            </a:r>
          </a:p>
          <a:p>
            <a:pPr marL="0" indent="0">
              <a:buNone/>
            </a:pPr>
            <a:endParaRPr lang="es-ES" dirty="0"/>
          </a:p>
          <a:p>
            <a:endParaRPr lang="es-ES" dirty="0" smtClean="0"/>
          </a:p>
          <a:p>
            <a:r>
              <a:rPr lang="es-ES" dirty="0" smtClean="0"/>
              <a:t> </a:t>
            </a:r>
            <a:endParaRPr lang="es-ES" i="1" dirty="0" smtClean="0">
              <a:solidFill>
                <a:schemeClr val="accent2">
                  <a:lumMod val="75000"/>
                </a:schemeClr>
              </a:solidFill>
            </a:endParaRPr>
          </a:p>
        </p:txBody>
      </p:sp>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5" name="Marcador de número de diapositiva 4"/>
          <p:cNvSpPr>
            <a:spLocks noGrp="1"/>
          </p:cNvSpPr>
          <p:nvPr>
            <p:ph type="sldNum" sz="quarter" idx="12"/>
          </p:nvPr>
        </p:nvSpPr>
        <p:spPr/>
        <p:txBody>
          <a:bodyPr/>
          <a:lstStyle/>
          <a:p>
            <a:fld id="{93ED3A91-18EE-4DC8-A17F-EFE35D22CA18}" type="slidenum">
              <a:rPr lang="es-ES" smtClean="0"/>
              <a:pPr/>
              <a:t>10</a:t>
            </a:fld>
            <a:endParaRPr lang="es-ES"/>
          </a:p>
        </p:txBody>
      </p:sp>
      <p:sp>
        <p:nvSpPr>
          <p:cNvPr id="7" name="3 CuadroTexto"/>
          <p:cNvSpPr txBox="1"/>
          <p:nvPr/>
        </p:nvSpPr>
        <p:spPr>
          <a:xfrm>
            <a:off x="4283968" y="4869160"/>
            <a:ext cx="3816424" cy="1200329"/>
          </a:xfrm>
          <a:prstGeom prst="rect">
            <a:avLst/>
          </a:prstGeom>
          <a:noFill/>
        </p:spPr>
        <p:txBody>
          <a:bodyPr wrap="square" rtlCol="0">
            <a:spAutoFit/>
          </a:bodyPr>
          <a:lstStyle/>
          <a:p>
            <a:pPr algn="r"/>
            <a:r>
              <a:rPr lang="es-ES" sz="2400" i="1" dirty="0" err="1" smtClean="0">
                <a:solidFill>
                  <a:schemeClr val="accent1">
                    <a:lumMod val="75000"/>
                  </a:schemeClr>
                </a:solidFill>
              </a:rPr>
              <a:t>Testing</a:t>
            </a:r>
            <a:r>
              <a:rPr lang="es-ES" sz="2400" i="1" dirty="0" smtClean="0">
                <a:solidFill>
                  <a:schemeClr val="accent1">
                    <a:lumMod val="75000"/>
                  </a:schemeClr>
                </a:solidFill>
              </a:rPr>
              <a:t> consiste en ejecutar un programa con la intención de encontrar errores.</a:t>
            </a:r>
            <a:endParaRPr lang="es-ES" sz="2400" dirty="0">
              <a:solidFill>
                <a:schemeClr val="accent1">
                  <a:lumMod val="75000"/>
                </a:schemeClr>
              </a:solidFill>
            </a:endParaRPr>
          </a:p>
        </p:txBody>
      </p:sp>
      <p:sp>
        <p:nvSpPr>
          <p:cNvPr id="8" name="Title 1"/>
          <p:cNvSpPr>
            <a:spLocks noGrp="1"/>
          </p:cNvSpPr>
          <p:nvPr>
            <p:ph type="title"/>
          </p:nvPr>
        </p:nvSpPr>
        <p:spPr>
          <a:xfrm>
            <a:off x="822960" y="286604"/>
            <a:ext cx="7543800" cy="1450757"/>
          </a:xfrm>
        </p:spPr>
        <p:txBody>
          <a:bodyPr/>
          <a:lstStyle/>
          <a:p>
            <a:r>
              <a:rPr lang="es-ES" dirty="0" err="1" smtClean="0"/>
              <a:t>Testing</a:t>
            </a:r>
            <a:r>
              <a:rPr lang="es-ES" dirty="0" smtClean="0"/>
              <a:t> de software</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70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705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70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Rot="1" noChangeArrowheads="1"/>
          </p:cNvSpPr>
          <p:nvPr>
            <p:ph idx="1"/>
          </p:nvPr>
        </p:nvSpPr>
        <p:spPr>
          <a:xfrm>
            <a:off x="683568" y="1772816"/>
            <a:ext cx="7770813" cy="1800200"/>
          </a:xfrm>
        </p:spPr>
        <p:txBody>
          <a:bodyPr>
            <a:noAutofit/>
          </a:bodyPr>
          <a:lstStyle/>
          <a:p>
            <a:pPr marL="0" indent="0">
              <a:buNone/>
            </a:pPr>
            <a:r>
              <a:rPr lang="es-ES" dirty="0" smtClean="0">
                <a:solidFill>
                  <a:schemeClr val="tx1"/>
                </a:solidFill>
              </a:rPr>
              <a:t>Demostrar que </a:t>
            </a:r>
            <a:r>
              <a:rPr lang="es-ES" dirty="0" smtClean="0">
                <a:solidFill>
                  <a:srgbClr val="0070C0"/>
                </a:solidFill>
              </a:rPr>
              <a:t>no hay errores</a:t>
            </a:r>
            <a:r>
              <a:rPr lang="es-ES" dirty="0" smtClean="0"/>
              <a:t> </a:t>
            </a:r>
            <a:r>
              <a:rPr lang="es-ES" dirty="0" smtClean="0">
                <a:solidFill>
                  <a:schemeClr val="tx1"/>
                </a:solidFill>
              </a:rPr>
              <a:t>en un </a:t>
            </a:r>
            <a:r>
              <a:rPr lang="es-ES" dirty="0" smtClean="0">
                <a:solidFill>
                  <a:srgbClr val="0070C0"/>
                </a:solidFill>
              </a:rPr>
              <a:t>programa</a:t>
            </a:r>
            <a:r>
              <a:rPr lang="es-ES" dirty="0" smtClean="0"/>
              <a:t> </a:t>
            </a:r>
            <a:r>
              <a:rPr lang="es-ES" dirty="0" smtClean="0">
                <a:solidFill>
                  <a:schemeClr val="tx1"/>
                </a:solidFill>
              </a:rPr>
              <a:t>es, virtualmente</a:t>
            </a:r>
            <a:r>
              <a:rPr lang="es-ES" dirty="0" smtClean="0"/>
              <a:t>, </a:t>
            </a:r>
            <a:r>
              <a:rPr lang="es-ES" dirty="0" smtClean="0">
                <a:solidFill>
                  <a:srgbClr val="C00000"/>
                </a:solidFill>
              </a:rPr>
              <a:t>imposible</a:t>
            </a:r>
            <a:r>
              <a:rPr lang="es-ES" dirty="0" smtClean="0"/>
              <a:t>, </a:t>
            </a:r>
            <a:r>
              <a:rPr lang="es-ES" dirty="0" smtClean="0">
                <a:solidFill>
                  <a:schemeClr val="tx1"/>
                </a:solidFill>
              </a:rPr>
              <a:t>incluso para programas triviales.</a:t>
            </a:r>
          </a:p>
          <a:p>
            <a:pPr marL="0" indent="0">
              <a:buNone/>
            </a:pPr>
            <a:r>
              <a:rPr lang="es-ES" dirty="0" smtClean="0">
                <a:solidFill>
                  <a:schemeClr val="tx1"/>
                </a:solidFill>
              </a:rPr>
              <a:t>Si nos quedamos con una definición en la que </a:t>
            </a:r>
            <a:r>
              <a:rPr lang="es-ES" dirty="0" err="1" smtClean="0">
                <a:solidFill>
                  <a:schemeClr val="tx1"/>
                </a:solidFill>
              </a:rPr>
              <a:t>testing</a:t>
            </a:r>
            <a:r>
              <a:rPr lang="es-ES" dirty="0" smtClean="0">
                <a:solidFill>
                  <a:schemeClr val="tx1"/>
                </a:solidFill>
              </a:rPr>
              <a:t> se asocia con el proceso de descubrir errores entonces conseguimos que el </a:t>
            </a:r>
            <a:r>
              <a:rPr lang="es-ES" dirty="0" err="1" smtClean="0">
                <a:solidFill>
                  <a:schemeClr val="tx1"/>
                </a:solidFill>
              </a:rPr>
              <a:t>testing</a:t>
            </a:r>
            <a:r>
              <a:rPr lang="es-ES" dirty="0" smtClean="0">
                <a:solidFill>
                  <a:schemeClr val="tx1"/>
                </a:solidFill>
              </a:rPr>
              <a:t> sea una tarea realizable.</a:t>
            </a:r>
          </a:p>
        </p:txBody>
      </p:sp>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5" name="Marcador de número de diapositiva 4"/>
          <p:cNvSpPr>
            <a:spLocks noGrp="1"/>
          </p:cNvSpPr>
          <p:nvPr>
            <p:ph type="sldNum" sz="quarter" idx="12"/>
          </p:nvPr>
        </p:nvSpPr>
        <p:spPr/>
        <p:txBody>
          <a:bodyPr/>
          <a:lstStyle/>
          <a:p>
            <a:fld id="{93ED3A91-18EE-4DC8-A17F-EFE35D22CA18}" type="slidenum">
              <a:rPr lang="es-ES" smtClean="0"/>
              <a:pPr/>
              <a:t>11</a:t>
            </a:fld>
            <a:endParaRPr lang="es-ES"/>
          </a:p>
        </p:txBody>
      </p:sp>
      <p:sp>
        <p:nvSpPr>
          <p:cNvPr id="9" name="3 CuadroTexto"/>
          <p:cNvSpPr txBox="1"/>
          <p:nvPr/>
        </p:nvSpPr>
        <p:spPr>
          <a:xfrm>
            <a:off x="4283968" y="4869160"/>
            <a:ext cx="3816424" cy="1200329"/>
          </a:xfrm>
          <a:prstGeom prst="rect">
            <a:avLst/>
          </a:prstGeom>
          <a:noFill/>
        </p:spPr>
        <p:txBody>
          <a:bodyPr wrap="square" rtlCol="0">
            <a:spAutoFit/>
          </a:bodyPr>
          <a:lstStyle/>
          <a:p>
            <a:pPr algn="r"/>
            <a:r>
              <a:rPr lang="es-ES" sz="2400" i="1" dirty="0" err="1" smtClean="0">
                <a:solidFill>
                  <a:schemeClr val="accent1">
                    <a:lumMod val="75000"/>
                  </a:schemeClr>
                </a:solidFill>
              </a:rPr>
              <a:t>Testing</a:t>
            </a:r>
            <a:r>
              <a:rPr lang="es-ES" sz="2400" i="1" dirty="0" smtClean="0">
                <a:solidFill>
                  <a:schemeClr val="accent1">
                    <a:lumMod val="75000"/>
                  </a:schemeClr>
                </a:solidFill>
              </a:rPr>
              <a:t> consiste en ejecutar un programa con la intención de encontrar errores.</a:t>
            </a:r>
            <a:endParaRPr lang="es-ES" sz="2400" dirty="0">
              <a:solidFill>
                <a:schemeClr val="accent1">
                  <a:lumMod val="75000"/>
                </a:schemeClr>
              </a:solidFill>
            </a:endParaRPr>
          </a:p>
        </p:txBody>
      </p:sp>
      <p:sp>
        <p:nvSpPr>
          <p:cNvPr id="10" name="CuadroTexto 9"/>
          <p:cNvSpPr txBox="1"/>
          <p:nvPr/>
        </p:nvSpPr>
        <p:spPr>
          <a:xfrm>
            <a:off x="392510" y="3694033"/>
            <a:ext cx="4176464" cy="2062103"/>
          </a:xfrm>
          <a:prstGeom prst="rect">
            <a:avLst/>
          </a:prstGeom>
          <a:noFill/>
        </p:spPr>
        <p:txBody>
          <a:bodyPr wrap="square" rtlCol="0">
            <a:spAutoFit/>
          </a:bodyPr>
          <a:lstStyle/>
          <a:p>
            <a:r>
              <a:rPr lang="es-ES" sz="3200" dirty="0" smtClean="0">
                <a:solidFill>
                  <a:srgbClr val="FF0000"/>
                </a:solidFill>
              </a:rPr>
              <a:t>¡¡</a:t>
            </a:r>
            <a:r>
              <a:rPr lang="es-ES" sz="3200" dirty="0" err="1" smtClean="0">
                <a:solidFill>
                  <a:srgbClr val="FF0000"/>
                </a:solidFill>
              </a:rPr>
              <a:t>Warning</a:t>
            </a:r>
            <a:r>
              <a:rPr lang="es-ES" sz="3200" dirty="0" smtClean="0">
                <a:solidFill>
                  <a:srgbClr val="FF0000"/>
                </a:solidFill>
              </a:rPr>
              <a:t>!! Daremos una definición todavía más adecuada, y actual, del término </a:t>
            </a:r>
            <a:r>
              <a:rPr lang="es-ES" sz="3200" dirty="0" err="1" smtClean="0">
                <a:solidFill>
                  <a:srgbClr val="FF0000"/>
                </a:solidFill>
              </a:rPr>
              <a:t>testing</a:t>
            </a:r>
            <a:r>
              <a:rPr lang="es-ES" sz="3200" dirty="0" smtClean="0">
                <a:solidFill>
                  <a:srgbClr val="FF0000"/>
                </a:solidFill>
              </a:rPr>
              <a:t>.</a:t>
            </a:r>
            <a:endParaRPr lang="es-ES" sz="3200" dirty="0">
              <a:solidFill>
                <a:srgbClr val="FF0000"/>
              </a:solidFill>
            </a:endParaRPr>
          </a:p>
        </p:txBody>
      </p:sp>
      <p:sp>
        <p:nvSpPr>
          <p:cNvPr id="11" name="Title 1"/>
          <p:cNvSpPr>
            <a:spLocks noGrp="1"/>
          </p:cNvSpPr>
          <p:nvPr>
            <p:ph type="title"/>
          </p:nvPr>
        </p:nvSpPr>
        <p:spPr>
          <a:xfrm>
            <a:off x="822960" y="286604"/>
            <a:ext cx="7543800" cy="1450757"/>
          </a:xfrm>
        </p:spPr>
        <p:txBody>
          <a:bodyPr/>
          <a:lstStyle/>
          <a:p>
            <a:r>
              <a:rPr lang="es-ES" dirty="0" err="1" smtClean="0"/>
              <a:t>Testing</a:t>
            </a:r>
            <a:r>
              <a:rPr lang="es-ES" dirty="0" smtClean="0"/>
              <a:t> de software</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 calcmode="lin" valueType="num">
                                      <p:cBhvr>
                                        <p:cTn id="9" dur="2000" fill="hold"/>
                                        <p:tgtEl>
                                          <p:spTgt spid="10"/>
                                        </p:tgtEl>
                                        <p:attrNameLst>
                                          <p:attrName>style.rotation</p:attrName>
                                        </p:attrNameLst>
                                      </p:cBhvr>
                                      <p:tavLst>
                                        <p:tav tm="0">
                                          <p:val>
                                            <p:fltVal val="360"/>
                                          </p:val>
                                        </p:tav>
                                        <p:tav tm="100000">
                                          <p:val>
                                            <p:fltVal val="0"/>
                                          </p:val>
                                        </p:tav>
                                      </p:tavLst>
                                    </p:anim>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Rot="1" noChangeArrowheads="1"/>
          </p:cNvSpPr>
          <p:nvPr>
            <p:ph idx="1"/>
          </p:nvPr>
        </p:nvSpPr>
        <p:spPr>
          <a:xfrm>
            <a:off x="683568" y="1772816"/>
            <a:ext cx="7770813" cy="1656184"/>
          </a:xfrm>
        </p:spPr>
        <p:txBody>
          <a:bodyPr>
            <a:noAutofit/>
          </a:bodyPr>
          <a:lstStyle/>
          <a:p>
            <a:pPr marL="0" indent="0">
              <a:buNone/>
            </a:pPr>
            <a:r>
              <a:rPr lang="es-ES" dirty="0" smtClean="0">
                <a:solidFill>
                  <a:schemeClr val="tx1"/>
                </a:solidFill>
              </a:rPr>
              <a:t>Incluso los programas que </a:t>
            </a:r>
            <a:r>
              <a:rPr lang="es-ES" i="1" dirty="0" smtClean="0">
                <a:solidFill>
                  <a:srgbClr val="0070C0"/>
                </a:solidFill>
              </a:rPr>
              <a:t>hacen lo que se supone que deben hacer</a:t>
            </a:r>
            <a:r>
              <a:rPr lang="es-ES" dirty="0" smtClean="0"/>
              <a:t> </a:t>
            </a:r>
            <a:r>
              <a:rPr lang="es-ES" dirty="0" smtClean="0">
                <a:solidFill>
                  <a:schemeClr val="tx1"/>
                </a:solidFill>
              </a:rPr>
              <a:t>pueden tener errores.</a:t>
            </a:r>
          </a:p>
          <a:p>
            <a:pPr marL="0" indent="0">
              <a:buNone/>
            </a:pPr>
            <a:endParaRPr lang="es-ES" dirty="0"/>
          </a:p>
          <a:p>
            <a:pPr marL="0" indent="0">
              <a:buNone/>
            </a:pPr>
            <a:r>
              <a:rPr lang="es-ES" dirty="0" smtClean="0">
                <a:solidFill>
                  <a:schemeClr val="tx1"/>
                </a:solidFill>
              </a:rPr>
              <a:t>Hay</a:t>
            </a:r>
            <a:r>
              <a:rPr lang="es-ES" dirty="0" smtClean="0"/>
              <a:t> </a:t>
            </a:r>
            <a:r>
              <a:rPr lang="es-ES" dirty="0" smtClean="0">
                <a:solidFill>
                  <a:srgbClr val="FF0000"/>
                </a:solidFill>
              </a:rPr>
              <a:t>errores</a:t>
            </a:r>
            <a:r>
              <a:rPr lang="es-ES" dirty="0" smtClean="0"/>
              <a:t> </a:t>
            </a:r>
            <a:r>
              <a:rPr lang="es-ES" dirty="0" smtClean="0">
                <a:solidFill>
                  <a:schemeClr val="tx1"/>
                </a:solidFill>
              </a:rPr>
              <a:t>si un </a:t>
            </a:r>
            <a:r>
              <a:rPr lang="es-ES" dirty="0" smtClean="0">
                <a:solidFill>
                  <a:srgbClr val="0070C0"/>
                </a:solidFill>
              </a:rPr>
              <a:t>programa</a:t>
            </a:r>
            <a:r>
              <a:rPr lang="es-ES" dirty="0" smtClean="0"/>
              <a:t> </a:t>
            </a:r>
            <a:r>
              <a:rPr lang="es-ES" dirty="0" smtClean="0">
                <a:solidFill>
                  <a:schemeClr val="tx1"/>
                </a:solidFill>
              </a:rPr>
              <a:t>hace algo que se </a:t>
            </a:r>
            <a:r>
              <a:rPr lang="es-ES" dirty="0" smtClean="0">
                <a:solidFill>
                  <a:srgbClr val="0070C0"/>
                </a:solidFill>
              </a:rPr>
              <a:t>supone que no debe hacer</a:t>
            </a:r>
            <a:r>
              <a:rPr lang="es-ES" dirty="0" smtClean="0"/>
              <a:t>.</a:t>
            </a:r>
            <a:endParaRPr lang="en-US" dirty="0" smtClean="0"/>
          </a:p>
        </p:txBody>
      </p:sp>
      <p:sp>
        <p:nvSpPr>
          <p:cNvPr id="5" name="4 CuadroTexto"/>
          <p:cNvSpPr txBox="1"/>
          <p:nvPr/>
        </p:nvSpPr>
        <p:spPr>
          <a:xfrm>
            <a:off x="2339752" y="4215933"/>
            <a:ext cx="6552728" cy="1631216"/>
          </a:xfrm>
          <a:prstGeom prst="rect">
            <a:avLst/>
          </a:prstGeom>
          <a:noFill/>
        </p:spPr>
        <p:txBody>
          <a:bodyPr wrap="square" rtlCol="0">
            <a:spAutoFit/>
          </a:bodyPr>
          <a:lstStyle/>
          <a:p>
            <a:pPr algn="just"/>
            <a:r>
              <a:rPr lang="es-ES" sz="2000" i="1" dirty="0" smtClean="0">
                <a:solidFill>
                  <a:schemeClr val="tx2"/>
                </a:solidFill>
              </a:rPr>
              <a:t>Incluso aunque pudiéramos demostrar que el programa distingue correctamente entre triángulos escalenos, isósceles y equiláteros,  el programa fallaría si, por ejemplo, dice que (1,2,3) representa un triángulo escaleno o que (0,0,0) representa un triángulo equilátero.</a:t>
            </a:r>
            <a:endParaRPr lang="es-ES" sz="2000" i="1" dirty="0">
              <a:solidFill>
                <a:schemeClr val="tx2"/>
              </a:solidFill>
            </a:endParaRPr>
          </a:p>
        </p:txBody>
      </p:sp>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4" name="Marcador de número de diapositiva 3"/>
          <p:cNvSpPr>
            <a:spLocks noGrp="1"/>
          </p:cNvSpPr>
          <p:nvPr>
            <p:ph type="sldNum" sz="quarter" idx="12"/>
          </p:nvPr>
        </p:nvSpPr>
        <p:spPr/>
        <p:txBody>
          <a:bodyPr/>
          <a:lstStyle/>
          <a:p>
            <a:fld id="{93ED3A91-18EE-4DC8-A17F-EFE35D22CA18}" type="slidenum">
              <a:rPr lang="es-ES" smtClean="0"/>
              <a:pPr/>
              <a:t>12</a:t>
            </a:fld>
            <a:endParaRPr lang="es-ES"/>
          </a:p>
        </p:txBody>
      </p:sp>
      <p:sp>
        <p:nvSpPr>
          <p:cNvPr id="7" name="Title 1"/>
          <p:cNvSpPr>
            <a:spLocks noGrp="1"/>
          </p:cNvSpPr>
          <p:nvPr>
            <p:ph type="title"/>
          </p:nvPr>
        </p:nvSpPr>
        <p:spPr>
          <a:xfrm>
            <a:off x="822960" y="286604"/>
            <a:ext cx="7543800" cy="1450757"/>
          </a:xfrm>
        </p:spPr>
        <p:txBody>
          <a:bodyPr/>
          <a:lstStyle/>
          <a:p>
            <a:r>
              <a:rPr lang="es-ES" dirty="0" err="1" smtClean="0"/>
              <a:t>Testing</a:t>
            </a:r>
            <a:r>
              <a:rPr lang="es-ES" dirty="0" smtClean="0"/>
              <a:t> de software</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4" name="Marcador de número de diapositiva 3"/>
          <p:cNvSpPr>
            <a:spLocks noGrp="1"/>
          </p:cNvSpPr>
          <p:nvPr>
            <p:ph type="sldNum" sz="quarter" idx="12"/>
          </p:nvPr>
        </p:nvSpPr>
        <p:spPr/>
        <p:txBody>
          <a:bodyPr/>
          <a:lstStyle/>
          <a:p>
            <a:fld id="{93ED3A91-18EE-4DC8-A17F-EFE35D22CA18}" type="slidenum">
              <a:rPr lang="es-ES" smtClean="0"/>
              <a:pPr/>
              <a:t>13</a:t>
            </a:fld>
            <a:endParaRPr lang="es-ES"/>
          </a:p>
        </p:txBody>
      </p:sp>
      <p:sp>
        <p:nvSpPr>
          <p:cNvPr id="8" name="Rectángulo 7"/>
          <p:cNvSpPr/>
          <p:nvPr/>
        </p:nvSpPr>
        <p:spPr>
          <a:xfrm>
            <a:off x="611559" y="1772816"/>
            <a:ext cx="7797803" cy="2862322"/>
          </a:xfrm>
          <a:prstGeom prst="rect">
            <a:avLst/>
          </a:prstGeom>
        </p:spPr>
        <p:txBody>
          <a:bodyPr wrap="square">
            <a:spAutoFit/>
          </a:bodyPr>
          <a:lstStyle/>
          <a:p>
            <a:r>
              <a:rPr lang="es-ES" dirty="0" smtClean="0"/>
              <a:t>En resumen:</a:t>
            </a:r>
          </a:p>
          <a:p>
            <a:endParaRPr lang="es-ES" dirty="0" smtClean="0"/>
          </a:p>
          <a:p>
            <a:r>
              <a:rPr lang="es-ES" dirty="0" smtClean="0"/>
              <a:t>Tenemos, en principio, una versión del </a:t>
            </a:r>
            <a:r>
              <a:rPr lang="es-ES" dirty="0" err="1" smtClean="0">
                <a:solidFill>
                  <a:srgbClr val="0070C0"/>
                </a:solidFill>
              </a:rPr>
              <a:t>testing</a:t>
            </a:r>
            <a:r>
              <a:rPr lang="es-ES" dirty="0" smtClean="0">
                <a:solidFill>
                  <a:srgbClr val="0070C0"/>
                </a:solidFill>
              </a:rPr>
              <a:t> </a:t>
            </a:r>
            <a:r>
              <a:rPr lang="es-ES" dirty="0" smtClean="0"/>
              <a:t>como un </a:t>
            </a:r>
            <a:r>
              <a:rPr lang="es-ES" dirty="0" smtClean="0">
                <a:solidFill>
                  <a:srgbClr val="0070C0"/>
                </a:solidFill>
              </a:rPr>
              <a:t>proceso destructivo </a:t>
            </a:r>
            <a:r>
              <a:rPr lang="es-ES" dirty="0" smtClean="0"/>
              <a:t>consistente en </a:t>
            </a:r>
            <a:r>
              <a:rPr lang="es-ES" dirty="0" smtClean="0">
                <a:solidFill>
                  <a:srgbClr val="0070C0"/>
                </a:solidFill>
              </a:rPr>
              <a:t>encontrar </a:t>
            </a:r>
            <a:r>
              <a:rPr lang="es-ES" dirty="0" smtClean="0"/>
              <a:t>errores (cuya presencia es asumida) en un programa.</a:t>
            </a:r>
          </a:p>
          <a:p>
            <a:endParaRPr lang="es-ES" dirty="0"/>
          </a:p>
          <a:p>
            <a:r>
              <a:rPr lang="es-ES" dirty="0" smtClean="0"/>
              <a:t>La aplicación de un </a:t>
            </a:r>
            <a:r>
              <a:rPr lang="es-ES" dirty="0" smtClean="0">
                <a:solidFill>
                  <a:srgbClr val="0070C0"/>
                </a:solidFill>
              </a:rPr>
              <a:t>test</a:t>
            </a:r>
            <a:r>
              <a:rPr lang="es-ES" dirty="0" smtClean="0"/>
              <a:t> es </a:t>
            </a:r>
            <a:r>
              <a:rPr lang="es-ES" dirty="0" smtClean="0">
                <a:solidFill>
                  <a:srgbClr val="0070C0"/>
                </a:solidFill>
              </a:rPr>
              <a:t>exitosa </a:t>
            </a:r>
            <a:r>
              <a:rPr lang="es-ES" dirty="0" smtClean="0"/>
              <a:t>si hace que el </a:t>
            </a:r>
            <a:r>
              <a:rPr lang="es-ES" dirty="0" smtClean="0">
                <a:solidFill>
                  <a:srgbClr val="0070C0"/>
                </a:solidFill>
              </a:rPr>
              <a:t>programa falle</a:t>
            </a:r>
            <a:r>
              <a:rPr lang="es-ES" dirty="0" smtClean="0"/>
              <a:t> (</a:t>
            </a:r>
            <a:r>
              <a:rPr lang="es-ES" dirty="0" err="1" smtClean="0"/>
              <a:t>e.g</a:t>
            </a:r>
            <a:r>
              <a:rPr lang="es-ES" dirty="0" smtClean="0"/>
              <a:t>. devuelva un valor inesperado, produzca una excepción no prevista, </a:t>
            </a:r>
            <a:r>
              <a:rPr lang="es-ES" dirty="0" err="1" smtClean="0"/>
              <a:t>etc</a:t>
            </a:r>
            <a:r>
              <a:rPr lang="es-ES" dirty="0" smtClean="0"/>
              <a:t>).</a:t>
            </a:r>
          </a:p>
          <a:p>
            <a:endParaRPr lang="es-ES" dirty="0"/>
          </a:p>
          <a:p>
            <a:r>
              <a:rPr lang="es-ES" dirty="0" smtClean="0"/>
              <a:t>Pero como ya hemos dicho, esta definición puede ser matizada y mejorada si consideramos una definición del término basada en </a:t>
            </a:r>
            <a:r>
              <a:rPr lang="es-ES" dirty="0" smtClean="0">
                <a:solidFill>
                  <a:srgbClr val="0070C0"/>
                </a:solidFill>
              </a:rPr>
              <a:t>nivel de pensamiento</a:t>
            </a:r>
            <a:r>
              <a:rPr lang="es-ES" dirty="0" smtClean="0"/>
              <a:t>.</a:t>
            </a:r>
          </a:p>
        </p:txBody>
      </p:sp>
      <p:sp>
        <p:nvSpPr>
          <p:cNvPr id="6" name="Title 1"/>
          <p:cNvSpPr>
            <a:spLocks noGrp="1"/>
          </p:cNvSpPr>
          <p:nvPr>
            <p:ph type="title"/>
          </p:nvPr>
        </p:nvSpPr>
        <p:spPr>
          <a:xfrm>
            <a:off x="822960" y="286604"/>
            <a:ext cx="7543800" cy="1450757"/>
          </a:xfrm>
        </p:spPr>
        <p:txBody>
          <a:bodyPr/>
          <a:lstStyle/>
          <a:p>
            <a:r>
              <a:rPr lang="es-ES" dirty="0" err="1" smtClean="0"/>
              <a:t>Testing</a:t>
            </a:r>
            <a:r>
              <a:rPr lang="es-ES" dirty="0" smtClean="0"/>
              <a:t> de software</a:t>
            </a:r>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Rectangle 4"/>
          <p:cNvSpPr>
            <a:spLocks noChangeArrowheads="1"/>
          </p:cNvSpPr>
          <p:nvPr/>
        </p:nvSpPr>
        <p:spPr bwMode="auto">
          <a:xfrm>
            <a:off x="539552" y="1916832"/>
            <a:ext cx="7869811"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nSpc>
                <a:spcPct val="90000"/>
              </a:lnSpc>
              <a:spcBef>
                <a:spcPct val="30000"/>
              </a:spcBef>
            </a:pPr>
            <a:r>
              <a:rPr lang="es-ES" sz="2000" b="0" dirty="0">
                <a:solidFill>
                  <a:srgbClr val="C00000"/>
                </a:solidFill>
                <a:latin typeface="+mn-lt"/>
              </a:rPr>
              <a:t>Nivel 0</a:t>
            </a:r>
            <a:r>
              <a:rPr lang="es-ES" sz="2000" b="0" dirty="0">
                <a:solidFill>
                  <a:schemeClr val="tx1"/>
                </a:solidFill>
                <a:latin typeface="+mn-lt"/>
              </a:rPr>
              <a:t>: No hay diferencia entre </a:t>
            </a:r>
            <a:r>
              <a:rPr lang="es-ES" sz="2000" b="0" dirty="0" err="1">
                <a:solidFill>
                  <a:srgbClr val="0070C0"/>
                </a:solidFill>
                <a:latin typeface="+mn-lt"/>
              </a:rPr>
              <a:t>testing</a:t>
            </a:r>
            <a:r>
              <a:rPr lang="es-ES" sz="2000" b="0" dirty="0">
                <a:solidFill>
                  <a:srgbClr val="000000"/>
                </a:solidFill>
                <a:latin typeface="+mn-lt"/>
              </a:rPr>
              <a:t> y </a:t>
            </a:r>
            <a:r>
              <a:rPr lang="es-ES" sz="2000" b="0" dirty="0" err="1" smtClean="0">
                <a:solidFill>
                  <a:srgbClr val="0070C0"/>
                </a:solidFill>
                <a:latin typeface="+mn-lt"/>
              </a:rPr>
              <a:t>debugging</a:t>
            </a:r>
            <a:r>
              <a:rPr lang="es-ES" sz="2000" b="0" dirty="0" smtClean="0">
                <a:solidFill>
                  <a:schemeClr val="tx1"/>
                </a:solidFill>
                <a:latin typeface="+mn-lt"/>
              </a:rPr>
              <a:t>.</a:t>
            </a:r>
            <a:endParaRPr lang="es-ES" sz="2000" b="0" dirty="0" smtClean="0">
              <a:latin typeface="+mn-lt"/>
            </a:endParaRPr>
          </a:p>
          <a:p>
            <a:pPr marL="285750" indent="-285750">
              <a:lnSpc>
                <a:spcPct val="90000"/>
              </a:lnSpc>
              <a:spcBef>
                <a:spcPct val="30000"/>
              </a:spcBef>
              <a:buFont typeface="Wingdings" pitchFamily="2" charset="2"/>
              <a:buChar char="§"/>
            </a:pPr>
            <a:endParaRPr lang="es-ES" sz="2000" b="0" dirty="0" smtClean="0">
              <a:solidFill>
                <a:srgbClr val="FFFF00"/>
              </a:solidFill>
              <a:latin typeface="+mn-lt"/>
              <a:cs typeface="Arial" pitchFamily="34" charset="0"/>
            </a:endParaRPr>
          </a:p>
          <a:p>
            <a:pPr>
              <a:lnSpc>
                <a:spcPct val="90000"/>
              </a:lnSpc>
              <a:spcBef>
                <a:spcPct val="30000"/>
              </a:spcBef>
            </a:pPr>
            <a:r>
              <a:rPr lang="es-ES" sz="2000" b="0" dirty="0">
                <a:solidFill>
                  <a:srgbClr val="7D0000"/>
                </a:solidFill>
                <a:latin typeface="+mn-lt"/>
              </a:rPr>
              <a:t>Nivel 1</a:t>
            </a:r>
            <a:r>
              <a:rPr lang="es-ES" sz="2000" b="0" dirty="0" smtClean="0">
                <a:solidFill>
                  <a:schemeClr val="tx1"/>
                </a:solidFill>
                <a:latin typeface="+mn-lt"/>
                <a:cs typeface="Arial" pitchFamily="34" charset="0"/>
              </a:rPr>
              <a:t>: El propósito de </a:t>
            </a:r>
            <a:r>
              <a:rPr lang="es-ES" sz="2000" b="0" dirty="0" err="1" smtClean="0">
                <a:solidFill>
                  <a:schemeClr val="tx1"/>
                </a:solidFill>
                <a:latin typeface="+mn-lt"/>
                <a:cs typeface="Arial" pitchFamily="34" charset="0"/>
              </a:rPr>
              <a:t>testing</a:t>
            </a:r>
            <a:r>
              <a:rPr lang="es-ES" sz="2000" b="0" dirty="0" smtClean="0">
                <a:solidFill>
                  <a:schemeClr val="tx1"/>
                </a:solidFill>
                <a:latin typeface="+mn-lt"/>
                <a:cs typeface="Arial" pitchFamily="34" charset="0"/>
              </a:rPr>
              <a:t> </a:t>
            </a:r>
            <a:r>
              <a:rPr lang="es-ES" sz="2000" b="0" dirty="0">
                <a:solidFill>
                  <a:schemeClr val="tx1"/>
                </a:solidFill>
                <a:latin typeface="+mn-lt"/>
                <a:cs typeface="Arial" pitchFamily="34" charset="0"/>
              </a:rPr>
              <a:t>e</a:t>
            </a:r>
            <a:r>
              <a:rPr lang="es-ES" sz="2000" b="0" dirty="0" smtClean="0">
                <a:solidFill>
                  <a:schemeClr val="tx1"/>
                </a:solidFill>
                <a:latin typeface="+mn-lt"/>
                <a:cs typeface="Arial" pitchFamily="34" charset="0"/>
              </a:rPr>
              <a:t>s mostrar </a:t>
            </a:r>
            <a:r>
              <a:rPr lang="es-ES" sz="2000" b="0" dirty="0" smtClean="0">
                <a:solidFill>
                  <a:srgbClr val="0070C0"/>
                </a:solidFill>
                <a:latin typeface="+mn-lt"/>
                <a:cs typeface="Arial" pitchFamily="34" charset="0"/>
              </a:rPr>
              <a:t>corrección</a:t>
            </a:r>
            <a:r>
              <a:rPr lang="es-ES" sz="2000" b="0" dirty="0" smtClean="0">
                <a:solidFill>
                  <a:schemeClr val="tx1"/>
                </a:solidFill>
                <a:latin typeface="+mn-lt"/>
                <a:cs typeface="Arial" pitchFamily="34" charset="0"/>
              </a:rPr>
              <a:t>.</a:t>
            </a:r>
            <a:endParaRPr lang="es-ES" sz="2000" b="0" dirty="0" smtClean="0">
              <a:solidFill>
                <a:srgbClr val="FFFF00"/>
              </a:solidFill>
              <a:latin typeface="+mn-lt"/>
              <a:cs typeface="Arial" pitchFamily="34" charset="0"/>
            </a:endParaRPr>
          </a:p>
          <a:p>
            <a:pPr marL="285750" indent="-285750">
              <a:lnSpc>
                <a:spcPct val="90000"/>
              </a:lnSpc>
              <a:spcBef>
                <a:spcPct val="30000"/>
              </a:spcBef>
              <a:buFont typeface="Wingdings" pitchFamily="2" charset="2"/>
              <a:buChar char="§"/>
            </a:pPr>
            <a:endParaRPr lang="es-ES" sz="2000" b="0" dirty="0" smtClean="0">
              <a:solidFill>
                <a:srgbClr val="FFFF00"/>
              </a:solidFill>
              <a:latin typeface="+mn-lt"/>
              <a:cs typeface="Arial" pitchFamily="34" charset="0"/>
            </a:endParaRPr>
          </a:p>
          <a:p>
            <a:pPr>
              <a:lnSpc>
                <a:spcPct val="90000"/>
              </a:lnSpc>
              <a:spcBef>
                <a:spcPct val="30000"/>
              </a:spcBef>
            </a:pPr>
            <a:r>
              <a:rPr lang="es-ES" sz="2000" b="0" dirty="0">
                <a:solidFill>
                  <a:srgbClr val="502F14"/>
                </a:solidFill>
                <a:latin typeface="+mn-lt"/>
              </a:rPr>
              <a:t>Nivel 2</a:t>
            </a:r>
            <a:r>
              <a:rPr lang="es-ES" sz="2000" b="0" dirty="0" smtClean="0">
                <a:solidFill>
                  <a:schemeClr val="tx1"/>
                </a:solidFill>
                <a:latin typeface="+mn-lt"/>
                <a:cs typeface="Arial" pitchFamily="34" charset="0"/>
              </a:rPr>
              <a:t>: </a:t>
            </a:r>
            <a:r>
              <a:rPr lang="es-ES" sz="2000" b="0" dirty="0">
                <a:solidFill>
                  <a:schemeClr val="tx1"/>
                </a:solidFill>
                <a:latin typeface="+mn-lt"/>
                <a:cs typeface="Arial" pitchFamily="34" charset="0"/>
              </a:rPr>
              <a:t>El propósito de </a:t>
            </a:r>
            <a:r>
              <a:rPr lang="es-ES" sz="2000" b="0" dirty="0" err="1">
                <a:solidFill>
                  <a:schemeClr val="tx1"/>
                </a:solidFill>
                <a:latin typeface="+mn-lt"/>
                <a:cs typeface="Arial" pitchFamily="34" charset="0"/>
              </a:rPr>
              <a:t>testing</a:t>
            </a:r>
            <a:r>
              <a:rPr lang="es-ES" sz="2000" b="0" dirty="0">
                <a:solidFill>
                  <a:schemeClr val="tx1"/>
                </a:solidFill>
                <a:latin typeface="+mn-lt"/>
                <a:cs typeface="Arial" pitchFamily="34" charset="0"/>
              </a:rPr>
              <a:t> e</a:t>
            </a:r>
            <a:r>
              <a:rPr lang="es-ES" sz="2000" b="0" dirty="0" smtClean="0">
                <a:solidFill>
                  <a:schemeClr val="tx1"/>
                </a:solidFill>
                <a:latin typeface="+mn-lt"/>
                <a:cs typeface="Arial" pitchFamily="34" charset="0"/>
              </a:rPr>
              <a:t>s </a:t>
            </a:r>
            <a:r>
              <a:rPr lang="es-ES" sz="2000" b="0" dirty="0">
                <a:solidFill>
                  <a:schemeClr val="tx1"/>
                </a:solidFill>
                <a:latin typeface="+mn-lt"/>
                <a:cs typeface="Arial" pitchFamily="34" charset="0"/>
              </a:rPr>
              <a:t>mostrar </a:t>
            </a:r>
            <a:r>
              <a:rPr lang="es-ES" sz="2000" b="0" dirty="0" smtClean="0">
                <a:solidFill>
                  <a:schemeClr val="tx1"/>
                </a:solidFill>
                <a:latin typeface="+mn-lt"/>
                <a:cs typeface="Arial" pitchFamily="34" charset="0"/>
              </a:rPr>
              <a:t>que el </a:t>
            </a:r>
            <a:r>
              <a:rPr lang="es-ES" sz="2000" b="0" dirty="0" smtClean="0">
                <a:solidFill>
                  <a:srgbClr val="0070C0"/>
                </a:solidFill>
                <a:latin typeface="+mn-lt"/>
                <a:cs typeface="Arial" pitchFamily="34" charset="0"/>
              </a:rPr>
              <a:t>software no funciona</a:t>
            </a:r>
            <a:r>
              <a:rPr lang="es-ES" sz="2000" b="0" dirty="0" smtClean="0">
                <a:solidFill>
                  <a:schemeClr val="tx1"/>
                </a:solidFill>
                <a:latin typeface="+mn-lt"/>
                <a:cs typeface="Arial" pitchFamily="34" charset="0"/>
              </a:rPr>
              <a:t>.</a:t>
            </a:r>
            <a:endParaRPr lang="es-ES" sz="2000" b="0" dirty="0" smtClean="0">
              <a:solidFill>
                <a:srgbClr val="FFFF00"/>
              </a:solidFill>
              <a:latin typeface="+mn-lt"/>
              <a:cs typeface="Arial" pitchFamily="34" charset="0"/>
            </a:endParaRPr>
          </a:p>
          <a:p>
            <a:pPr marL="285750" indent="-285750">
              <a:lnSpc>
                <a:spcPct val="90000"/>
              </a:lnSpc>
              <a:spcBef>
                <a:spcPct val="30000"/>
              </a:spcBef>
              <a:buFont typeface="Wingdings" pitchFamily="2" charset="2"/>
              <a:buChar char="§"/>
            </a:pPr>
            <a:endParaRPr lang="es-ES" sz="2000" b="0" dirty="0" smtClean="0">
              <a:solidFill>
                <a:srgbClr val="FFFF00"/>
              </a:solidFill>
              <a:latin typeface="+mn-lt"/>
              <a:cs typeface="Arial" pitchFamily="34" charset="0"/>
            </a:endParaRPr>
          </a:p>
          <a:p>
            <a:pPr>
              <a:lnSpc>
                <a:spcPct val="90000"/>
              </a:lnSpc>
              <a:spcBef>
                <a:spcPct val="30000"/>
              </a:spcBef>
            </a:pPr>
            <a:r>
              <a:rPr lang="es-ES" sz="2000" b="0" dirty="0">
                <a:solidFill>
                  <a:srgbClr val="28491B"/>
                </a:solidFill>
                <a:latin typeface="+mn-lt"/>
              </a:rPr>
              <a:t>Nivel </a:t>
            </a:r>
            <a:r>
              <a:rPr lang="es-ES" sz="2000" b="0" dirty="0" smtClean="0">
                <a:solidFill>
                  <a:srgbClr val="28491B"/>
                </a:solidFill>
                <a:latin typeface="+mn-lt"/>
              </a:rPr>
              <a:t>3</a:t>
            </a:r>
            <a:r>
              <a:rPr lang="es-ES" sz="2000" b="0" dirty="0" smtClean="0">
                <a:solidFill>
                  <a:schemeClr val="tx1"/>
                </a:solidFill>
                <a:latin typeface="+mn-lt"/>
                <a:cs typeface="Arial" pitchFamily="34" charset="0"/>
              </a:rPr>
              <a:t>: </a:t>
            </a:r>
            <a:r>
              <a:rPr lang="es-ES" sz="2000" b="0" dirty="0">
                <a:solidFill>
                  <a:schemeClr val="tx1"/>
                </a:solidFill>
                <a:latin typeface="+mn-lt"/>
                <a:cs typeface="Arial" pitchFamily="34" charset="0"/>
              </a:rPr>
              <a:t>El propósito de </a:t>
            </a:r>
            <a:r>
              <a:rPr lang="es-ES" sz="2000" b="0" dirty="0" err="1">
                <a:solidFill>
                  <a:schemeClr val="tx1"/>
                </a:solidFill>
                <a:latin typeface="+mn-lt"/>
                <a:cs typeface="Arial" pitchFamily="34" charset="0"/>
              </a:rPr>
              <a:t>testing</a:t>
            </a:r>
            <a:r>
              <a:rPr lang="es-ES" sz="2000" b="0" dirty="0">
                <a:solidFill>
                  <a:schemeClr val="tx1"/>
                </a:solidFill>
                <a:latin typeface="+mn-lt"/>
                <a:cs typeface="Arial" pitchFamily="34" charset="0"/>
              </a:rPr>
              <a:t> </a:t>
            </a:r>
            <a:r>
              <a:rPr lang="es-ES" sz="2000" b="0" dirty="0" smtClean="0">
                <a:solidFill>
                  <a:schemeClr val="tx1"/>
                </a:solidFill>
                <a:latin typeface="+mn-lt"/>
                <a:cs typeface="Arial" pitchFamily="34" charset="0"/>
              </a:rPr>
              <a:t>no es probar nada específico, sino </a:t>
            </a:r>
            <a:r>
              <a:rPr lang="es-ES" sz="2000" b="0" dirty="0" smtClean="0">
                <a:solidFill>
                  <a:srgbClr val="0070C0"/>
                </a:solidFill>
                <a:latin typeface="+mn-lt"/>
                <a:cs typeface="Arial" pitchFamily="34" charset="0"/>
              </a:rPr>
              <a:t>reducir los riesgos </a:t>
            </a:r>
            <a:r>
              <a:rPr lang="es-ES" sz="2000" b="0" dirty="0" smtClean="0">
                <a:solidFill>
                  <a:schemeClr val="tx1"/>
                </a:solidFill>
                <a:latin typeface="+mn-lt"/>
                <a:cs typeface="Arial" pitchFamily="34" charset="0"/>
              </a:rPr>
              <a:t>asociados con la utilización del software.</a:t>
            </a:r>
          </a:p>
          <a:p>
            <a:pPr marL="285750" indent="-285750">
              <a:lnSpc>
                <a:spcPct val="90000"/>
              </a:lnSpc>
              <a:spcBef>
                <a:spcPct val="30000"/>
              </a:spcBef>
              <a:buFont typeface="Wingdings" pitchFamily="2" charset="2"/>
              <a:buChar char="§"/>
            </a:pPr>
            <a:endParaRPr lang="es-ES" sz="2000" b="0" dirty="0" smtClean="0">
              <a:solidFill>
                <a:schemeClr val="tx1"/>
              </a:solidFill>
              <a:latin typeface="+mn-lt"/>
              <a:cs typeface="Arial" pitchFamily="34" charset="0"/>
            </a:endParaRPr>
          </a:p>
          <a:p>
            <a:pPr>
              <a:lnSpc>
                <a:spcPct val="90000"/>
              </a:lnSpc>
              <a:spcBef>
                <a:spcPct val="30000"/>
              </a:spcBef>
            </a:pPr>
            <a:r>
              <a:rPr lang="es-ES" sz="2000" b="0" dirty="0">
                <a:solidFill>
                  <a:srgbClr val="92D050"/>
                </a:solidFill>
                <a:latin typeface="+mn-lt"/>
              </a:rPr>
              <a:t>Nivel </a:t>
            </a:r>
            <a:r>
              <a:rPr lang="es-ES" sz="2000" b="0" dirty="0" smtClean="0">
                <a:solidFill>
                  <a:srgbClr val="92D050"/>
                </a:solidFill>
                <a:latin typeface="+mn-lt"/>
              </a:rPr>
              <a:t>4</a:t>
            </a:r>
            <a:r>
              <a:rPr lang="es-ES" sz="2000" b="0" dirty="0" smtClean="0">
                <a:solidFill>
                  <a:srgbClr val="92D050"/>
                </a:solidFill>
                <a:latin typeface="+mn-lt"/>
                <a:cs typeface="Arial" pitchFamily="34" charset="0"/>
              </a:rPr>
              <a:t>:</a:t>
            </a:r>
            <a:r>
              <a:rPr lang="es-ES" sz="2000" b="0" dirty="0" smtClean="0">
                <a:solidFill>
                  <a:schemeClr val="tx1"/>
                </a:solidFill>
                <a:latin typeface="+mn-lt"/>
                <a:cs typeface="Arial" pitchFamily="34" charset="0"/>
              </a:rPr>
              <a:t> </a:t>
            </a:r>
            <a:r>
              <a:rPr lang="es-ES" sz="2000" b="0" dirty="0" err="1" smtClean="0">
                <a:solidFill>
                  <a:schemeClr val="tx1"/>
                </a:solidFill>
                <a:latin typeface="+mn-lt"/>
                <a:cs typeface="Arial" pitchFamily="34" charset="0"/>
              </a:rPr>
              <a:t>Testing</a:t>
            </a:r>
            <a:r>
              <a:rPr lang="es-ES" sz="2000" b="0" dirty="0" smtClean="0">
                <a:solidFill>
                  <a:schemeClr val="tx1"/>
                </a:solidFill>
                <a:latin typeface="+mn-lt"/>
                <a:cs typeface="Arial" pitchFamily="34" charset="0"/>
              </a:rPr>
              <a:t> es una </a:t>
            </a:r>
            <a:r>
              <a:rPr lang="es-ES" sz="2000" b="0" dirty="0" smtClean="0">
                <a:solidFill>
                  <a:srgbClr val="0070C0"/>
                </a:solidFill>
                <a:latin typeface="+mn-lt"/>
                <a:cs typeface="Arial" pitchFamily="34" charset="0"/>
              </a:rPr>
              <a:t>disciplina mental </a:t>
            </a:r>
            <a:r>
              <a:rPr lang="es-ES" sz="2000" b="0" dirty="0" smtClean="0">
                <a:solidFill>
                  <a:schemeClr val="tx1"/>
                </a:solidFill>
                <a:latin typeface="+mn-lt"/>
                <a:cs typeface="Arial" pitchFamily="34" charset="0"/>
              </a:rPr>
              <a:t>que ayuda a que los profesionales desarrollen software con más calidad.</a:t>
            </a:r>
            <a:endParaRPr lang="es-ES" sz="2000" b="0" dirty="0">
              <a:solidFill>
                <a:schemeClr val="tx1"/>
              </a:solidFill>
              <a:latin typeface="+mn-lt"/>
              <a:cs typeface="Arial" pitchFamily="34" charset="0"/>
            </a:endParaRPr>
          </a:p>
        </p:txBody>
      </p:sp>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3" name="Marcador de número de diapositiva 2"/>
          <p:cNvSpPr>
            <a:spLocks noGrp="1"/>
          </p:cNvSpPr>
          <p:nvPr>
            <p:ph type="sldNum" sz="quarter" idx="12"/>
          </p:nvPr>
        </p:nvSpPr>
        <p:spPr/>
        <p:txBody>
          <a:bodyPr/>
          <a:lstStyle/>
          <a:p>
            <a:fld id="{93ED3A91-18EE-4DC8-A17F-EFE35D22CA18}" type="slidenum">
              <a:rPr lang="es-ES" smtClean="0"/>
              <a:pPr/>
              <a:t>14</a:t>
            </a:fld>
            <a:endParaRPr lang="es-ES"/>
          </a:p>
        </p:txBody>
      </p:sp>
      <p:sp>
        <p:nvSpPr>
          <p:cNvPr id="8" name="Title 1"/>
          <p:cNvSpPr>
            <a:spLocks noGrp="1"/>
          </p:cNvSpPr>
          <p:nvPr>
            <p:ph type="title"/>
          </p:nvPr>
        </p:nvSpPr>
        <p:spPr>
          <a:xfrm>
            <a:off x="822960" y="286604"/>
            <a:ext cx="8069520" cy="1450757"/>
          </a:xfrm>
        </p:spPr>
        <p:txBody>
          <a:bodyPr/>
          <a:lstStyle/>
          <a:p>
            <a:r>
              <a:rPr lang="es-ES" dirty="0" smtClean="0"/>
              <a:t>Definición de </a:t>
            </a:r>
            <a:r>
              <a:rPr lang="es-ES" dirty="0" err="1"/>
              <a:t>t</a:t>
            </a:r>
            <a:r>
              <a:rPr lang="es-ES" dirty="0" err="1" smtClean="0"/>
              <a:t>esting</a:t>
            </a:r>
            <a:r>
              <a:rPr lang="es-ES" dirty="0" smtClean="0"/>
              <a:t> por niveles</a:t>
            </a:r>
            <a:endParaRPr lang="es-ES" dirty="0"/>
          </a:p>
        </p:txBody>
      </p:sp>
    </p:spTree>
    <p:extLst>
      <p:ext uri="{BB962C8B-B14F-4D97-AF65-F5344CB8AC3E}">
        <p14:creationId xmlns:p14="http://schemas.microsoft.com/office/powerpoint/2010/main" val="3573529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35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354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354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3540">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354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0"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Rectangle 3"/>
          <p:cNvSpPr>
            <a:spLocks noGrp="1" noChangeArrowheads="1"/>
          </p:cNvSpPr>
          <p:nvPr>
            <p:ph idx="1"/>
          </p:nvPr>
        </p:nvSpPr>
        <p:spPr>
          <a:xfrm>
            <a:off x="879568" y="2465157"/>
            <a:ext cx="8867775" cy="2178047"/>
          </a:xfrm>
        </p:spPr>
        <p:txBody>
          <a:bodyPr>
            <a:normAutofit/>
          </a:bodyPr>
          <a:lstStyle/>
          <a:p>
            <a:pPr marL="0" indent="0">
              <a:buNone/>
            </a:pPr>
            <a:r>
              <a:rPr lang="es-ES" sz="2000" b="0" dirty="0" err="1" smtClean="0">
                <a:solidFill>
                  <a:schemeClr val="tx1"/>
                </a:solidFill>
              </a:rPr>
              <a:t>Testing</a:t>
            </a:r>
            <a:r>
              <a:rPr lang="es-ES" sz="2000" b="0" dirty="0" smtClean="0">
                <a:solidFill>
                  <a:schemeClr val="tx1"/>
                </a:solidFill>
              </a:rPr>
              <a:t> </a:t>
            </a:r>
            <a:r>
              <a:rPr lang="es-ES" sz="2000" dirty="0" smtClean="0">
                <a:solidFill>
                  <a:schemeClr val="tx1"/>
                </a:solidFill>
              </a:rPr>
              <a:t>es lo mismo que </a:t>
            </a:r>
            <a:r>
              <a:rPr lang="es-ES" sz="2000" b="0" i="1" dirty="0" err="1" smtClean="0">
                <a:solidFill>
                  <a:schemeClr val="tx1"/>
                </a:solidFill>
              </a:rPr>
              <a:t>debugging</a:t>
            </a:r>
            <a:r>
              <a:rPr lang="es-ES" sz="2000" b="0" i="1" dirty="0" smtClean="0">
                <a:solidFill>
                  <a:schemeClr val="tx1"/>
                </a:solidFill>
              </a:rPr>
              <a:t>.</a:t>
            </a:r>
          </a:p>
          <a:p>
            <a:pPr lvl="1"/>
            <a:endParaRPr lang="es-ES" sz="2000" b="0" dirty="0" smtClean="0"/>
          </a:p>
          <a:p>
            <a:pPr marL="0" indent="0">
              <a:buNone/>
            </a:pPr>
            <a:r>
              <a:rPr lang="es-ES" sz="2000" b="1" dirty="0" smtClean="0"/>
              <a:t>No</a:t>
            </a:r>
            <a:r>
              <a:rPr lang="es-ES" sz="2000" b="0" dirty="0" smtClean="0"/>
              <a:t> </a:t>
            </a:r>
            <a:r>
              <a:rPr lang="es-ES" sz="2000" b="0" dirty="0" smtClean="0">
                <a:solidFill>
                  <a:schemeClr val="tx1"/>
                </a:solidFill>
              </a:rPr>
              <a:t>se distingue entre </a:t>
            </a:r>
            <a:r>
              <a:rPr lang="es-ES" sz="2000" b="0" dirty="0" smtClean="0">
                <a:solidFill>
                  <a:srgbClr val="0070C0"/>
                </a:solidFill>
              </a:rPr>
              <a:t>comportamiento incorrecto </a:t>
            </a:r>
            <a:r>
              <a:rPr lang="es-ES" sz="2000" b="0" dirty="0" smtClean="0"/>
              <a:t>y </a:t>
            </a:r>
            <a:r>
              <a:rPr lang="es-ES" sz="2000" b="0" dirty="0" smtClean="0">
                <a:solidFill>
                  <a:srgbClr val="0070C0"/>
                </a:solidFill>
              </a:rPr>
              <a:t>errores</a:t>
            </a:r>
            <a:r>
              <a:rPr lang="es-ES" sz="2000" b="0" dirty="0" smtClean="0"/>
              <a:t> </a:t>
            </a:r>
            <a:r>
              <a:rPr lang="es-ES" sz="2000" b="0" dirty="0" smtClean="0">
                <a:solidFill>
                  <a:schemeClr val="tx1"/>
                </a:solidFill>
              </a:rPr>
              <a:t>en el programa.</a:t>
            </a:r>
          </a:p>
          <a:p>
            <a:pPr lvl="1"/>
            <a:endParaRPr lang="es-ES" sz="2000" b="0" dirty="0" smtClean="0"/>
          </a:p>
          <a:p>
            <a:pPr marL="0" indent="0">
              <a:buNone/>
            </a:pPr>
            <a:r>
              <a:rPr lang="es-ES" sz="2000" b="1" dirty="0" smtClean="0"/>
              <a:t>No</a:t>
            </a:r>
            <a:r>
              <a:rPr lang="es-ES" sz="2000" b="0" dirty="0" smtClean="0"/>
              <a:t> </a:t>
            </a:r>
            <a:r>
              <a:rPr lang="es-ES" sz="2000" b="0" dirty="0" smtClean="0">
                <a:solidFill>
                  <a:schemeClr val="tx1"/>
                </a:solidFill>
              </a:rPr>
              <a:t>ayuda a desarrollar software</a:t>
            </a:r>
            <a:r>
              <a:rPr lang="es-ES" sz="2000" b="0" dirty="0" smtClean="0"/>
              <a:t> </a:t>
            </a:r>
            <a:r>
              <a:rPr lang="es-ES" sz="2000" b="0" dirty="0" smtClean="0">
                <a:solidFill>
                  <a:srgbClr val="0070C0"/>
                </a:solidFill>
              </a:rPr>
              <a:t>fiable</a:t>
            </a:r>
            <a:r>
              <a:rPr lang="es-ES" sz="2000" b="0" dirty="0" smtClean="0"/>
              <a:t> y/o </a:t>
            </a:r>
            <a:r>
              <a:rPr lang="es-ES" sz="2000" b="0" dirty="0" smtClean="0">
                <a:solidFill>
                  <a:srgbClr val="0070C0"/>
                </a:solidFill>
              </a:rPr>
              <a:t>seguro</a:t>
            </a:r>
            <a:r>
              <a:rPr lang="es-ES" sz="2000" b="0" dirty="0" smtClean="0"/>
              <a:t>.</a:t>
            </a:r>
            <a:endParaRPr lang="es-ES" sz="2000" b="0" dirty="0" smtClean="0">
              <a:solidFill>
                <a:srgbClr val="FFFF00"/>
              </a:solidFill>
            </a:endParaRPr>
          </a:p>
        </p:txBody>
      </p:sp>
      <p:sp>
        <p:nvSpPr>
          <p:cNvPr id="194564" name="Text Box 4"/>
          <p:cNvSpPr txBox="1">
            <a:spLocks noChangeArrowheads="1"/>
          </p:cNvSpPr>
          <p:nvPr/>
        </p:nvSpPr>
        <p:spPr bwMode="auto">
          <a:xfrm>
            <a:off x="373552" y="4643204"/>
            <a:ext cx="7924800" cy="1384995"/>
          </a:xfrm>
          <a:prstGeom prst="rect">
            <a:avLst/>
          </a:prstGeom>
          <a:solidFill>
            <a:srgbClr val="0000CC"/>
          </a:solidFill>
          <a:ln w="12700">
            <a:solidFill>
              <a:srgbClr val="000000"/>
            </a:solidFill>
            <a:miter lim="800000"/>
            <a:headEnd type="none" w="sm" len="sm"/>
            <a:tailEnd type="none" w="sm" len="sm"/>
          </a:ln>
          <a:effectLst/>
        </p:spPr>
        <p:txBody>
          <a:bodyPr>
            <a:spAutoFit/>
          </a:bodyPr>
          <a:lstStyle/>
          <a:p>
            <a:pPr algn="ctr">
              <a:spcBef>
                <a:spcPct val="50000"/>
              </a:spcBef>
              <a:defRPr/>
            </a:pPr>
            <a:r>
              <a:rPr lang="es-ES" sz="2800" b="0" dirty="0" smtClean="0">
                <a:solidFill>
                  <a:srgbClr val="FFFF00"/>
                </a:solidFill>
                <a:effectLst>
                  <a:outerShdw blurRad="38100" dist="38100" dir="2700000" algn="tl">
                    <a:srgbClr val="000000"/>
                  </a:outerShdw>
                </a:effectLst>
                <a:latin typeface="Gill Sans MT" pitchFamily="34" charset="0"/>
                <a:cs typeface="Arial" pitchFamily="34" charset="0"/>
              </a:rPr>
              <a:t>Esto es lo que se enseña, habitualmente, en grados de Informática que no tienen un curso específico de </a:t>
            </a:r>
            <a:r>
              <a:rPr lang="es-ES" sz="2800" b="0" dirty="0" err="1" smtClean="0">
                <a:solidFill>
                  <a:srgbClr val="FFFF00"/>
                </a:solidFill>
                <a:effectLst>
                  <a:outerShdw blurRad="38100" dist="38100" dir="2700000" algn="tl">
                    <a:srgbClr val="000000"/>
                  </a:outerShdw>
                </a:effectLst>
                <a:latin typeface="Gill Sans MT" pitchFamily="34" charset="0"/>
                <a:cs typeface="Arial" pitchFamily="34" charset="0"/>
              </a:rPr>
              <a:t>testing</a:t>
            </a:r>
            <a:r>
              <a:rPr lang="es-ES" sz="2800" b="0" dirty="0" smtClean="0">
                <a:solidFill>
                  <a:srgbClr val="FFFF00"/>
                </a:solidFill>
                <a:effectLst>
                  <a:outerShdw blurRad="38100" dist="38100" dir="2700000" algn="tl">
                    <a:srgbClr val="000000"/>
                  </a:outerShdw>
                </a:effectLst>
                <a:latin typeface="Gill Sans MT" pitchFamily="34" charset="0"/>
                <a:cs typeface="Arial" pitchFamily="34" charset="0"/>
              </a:rPr>
              <a:t>.</a:t>
            </a:r>
            <a:endParaRPr lang="es-ES" sz="2800" b="0" dirty="0">
              <a:solidFill>
                <a:srgbClr val="FFFF00"/>
              </a:solidFill>
              <a:effectLst>
                <a:outerShdw blurRad="38100" dist="38100" dir="2700000" algn="tl">
                  <a:srgbClr val="000000"/>
                </a:outerShdw>
              </a:effectLst>
              <a:latin typeface="Gill Sans MT" pitchFamily="34" charset="0"/>
              <a:cs typeface="Arial" pitchFamily="34" charset="0"/>
            </a:endParaRPr>
          </a:p>
        </p:txBody>
      </p:sp>
      <p:sp>
        <p:nvSpPr>
          <p:cNvPr id="3" name="CuadroTexto 2"/>
          <p:cNvSpPr txBox="1"/>
          <p:nvPr/>
        </p:nvSpPr>
        <p:spPr>
          <a:xfrm>
            <a:off x="822960" y="1818679"/>
            <a:ext cx="5811399" cy="830997"/>
          </a:xfrm>
          <a:prstGeom prst="rect">
            <a:avLst/>
          </a:prstGeom>
          <a:noFill/>
        </p:spPr>
        <p:txBody>
          <a:bodyPr wrap="none" rtlCol="0">
            <a:spAutoFit/>
          </a:bodyPr>
          <a:lstStyle/>
          <a:p>
            <a:r>
              <a:rPr lang="es-ES" sz="2400" b="1" dirty="0" smtClean="0">
                <a:solidFill>
                  <a:schemeClr val="tx1"/>
                </a:solidFill>
                <a:latin typeface="+mn-lt"/>
              </a:rPr>
              <a:t>No </a:t>
            </a:r>
            <a:r>
              <a:rPr lang="es-ES" sz="2400" b="1" dirty="0">
                <a:solidFill>
                  <a:schemeClr val="tx1"/>
                </a:solidFill>
                <a:latin typeface="+mn-lt"/>
              </a:rPr>
              <a:t>hay diferencia entre </a:t>
            </a:r>
            <a:r>
              <a:rPr lang="es-ES" sz="2400" b="1" dirty="0" err="1">
                <a:solidFill>
                  <a:srgbClr val="0070C0"/>
                </a:solidFill>
                <a:latin typeface="+mn-lt"/>
              </a:rPr>
              <a:t>testing</a:t>
            </a:r>
            <a:r>
              <a:rPr lang="es-ES" sz="2400" b="1" dirty="0">
                <a:solidFill>
                  <a:srgbClr val="000000"/>
                </a:solidFill>
                <a:latin typeface="+mn-lt"/>
              </a:rPr>
              <a:t> y </a:t>
            </a:r>
            <a:r>
              <a:rPr lang="es-ES" sz="2400" b="1" dirty="0" err="1">
                <a:solidFill>
                  <a:srgbClr val="0070C0"/>
                </a:solidFill>
                <a:latin typeface="+mn-lt"/>
              </a:rPr>
              <a:t>debugging</a:t>
            </a:r>
            <a:r>
              <a:rPr lang="es-ES" sz="2400" b="1" dirty="0" smtClean="0">
                <a:solidFill>
                  <a:schemeClr val="tx1"/>
                </a:solidFill>
                <a:latin typeface="+mn-lt"/>
              </a:rPr>
              <a:t>.</a:t>
            </a:r>
            <a:endParaRPr lang="es-ES" sz="2400" b="1" dirty="0">
              <a:latin typeface="+mn-lt"/>
            </a:endParaRPr>
          </a:p>
          <a:p>
            <a:endParaRPr lang="en-US" sz="2400" b="1" dirty="0">
              <a:latin typeface="+mn-lt"/>
            </a:endParaRPr>
          </a:p>
        </p:txBody>
      </p:sp>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4" name="Marcador de número de diapositiva 3"/>
          <p:cNvSpPr>
            <a:spLocks noGrp="1"/>
          </p:cNvSpPr>
          <p:nvPr>
            <p:ph type="sldNum" sz="quarter" idx="12"/>
          </p:nvPr>
        </p:nvSpPr>
        <p:spPr/>
        <p:txBody>
          <a:bodyPr/>
          <a:lstStyle/>
          <a:p>
            <a:fld id="{93ED3A91-18EE-4DC8-A17F-EFE35D22CA18}" type="slidenum">
              <a:rPr lang="es-ES" smtClean="0"/>
              <a:pPr/>
              <a:t>15</a:t>
            </a:fld>
            <a:endParaRPr lang="es-ES"/>
          </a:p>
        </p:txBody>
      </p:sp>
      <p:sp>
        <p:nvSpPr>
          <p:cNvPr id="8" name="Title 1"/>
          <p:cNvSpPr>
            <a:spLocks noGrp="1"/>
          </p:cNvSpPr>
          <p:nvPr>
            <p:ph type="title"/>
          </p:nvPr>
        </p:nvSpPr>
        <p:spPr>
          <a:xfrm>
            <a:off x="822960" y="286604"/>
            <a:ext cx="8069520" cy="1450757"/>
          </a:xfrm>
        </p:spPr>
        <p:txBody>
          <a:bodyPr>
            <a:normAutofit/>
          </a:bodyPr>
          <a:lstStyle/>
          <a:p>
            <a:r>
              <a:rPr lang="es-ES" dirty="0" smtClean="0"/>
              <a:t>Nivel </a:t>
            </a:r>
            <a:r>
              <a:rPr lang="es-ES" dirty="0" smtClean="0"/>
              <a:t>0 de pensamiento</a:t>
            </a:r>
            <a:endParaRPr lang="es-ES" dirty="0"/>
          </a:p>
        </p:txBody>
      </p:sp>
    </p:spTree>
    <p:extLst>
      <p:ext uri="{BB962C8B-B14F-4D97-AF65-F5344CB8AC3E}">
        <p14:creationId xmlns:p14="http://schemas.microsoft.com/office/powerpoint/2010/main" val="3146399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64"/>
                                        </p:tgtEl>
                                        <p:attrNameLst>
                                          <p:attrName>style.visibility</p:attrName>
                                        </p:attrNameLst>
                                      </p:cBhvr>
                                      <p:to>
                                        <p:strVal val="visible"/>
                                      </p:to>
                                    </p:set>
                                    <p:animEffect transition="in" filter="dissolve">
                                      <p:cBhvr>
                                        <p:cTn id="7" dur="1000"/>
                                        <p:tgtEl>
                                          <p:spTgt spid="194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Rectangle 3"/>
          <p:cNvSpPr>
            <a:spLocks noGrp="1" noChangeArrowheads="1"/>
          </p:cNvSpPr>
          <p:nvPr>
            <p:ph idx="1"/>
          </p:nvPr>
        </p:nvSpPr>
        <p:spPr>
          <a:xfrm>
            <a:off x="775889" y="2616587"/>
            <a:ext cx="7092280" cy="2178047"/>
          </a:xfrm>
        </p:spPr>
        <p:txBody>
          <a:bodyPr>
            <a:noAutofit/>
          </a:bodyPr>
          <a:lstStyle/>
          <a:p>
            <a:r>
              <a:rPr lang="es-ES" sz="2000" b="0" dirty="0" smtClean="0">
                <a:solidFill>
                  <a:schemeClr val="tx1"/>
                </a:solidFill>
              </a:rPr>
              <a:t>Desgraciadamente</a:t>
            </a:r>
            <a:r>
              <a:rPr lang="es-ES" sz="2000" b="0" dirty="0" smtClean="0">
                <a:solidFill>
                  <a:schemeClr val="tx1"/>
                </a:solidFill>
              </a:rPr>
              <a:t>, la corrección es</a:t>
            </a:r>
            <a:r>
              <a:rPr lang="es-ES" sz="2000" b="0" dirty="0" smtClean="0"/>
              <a:t> </a:t>
            </a:r>
            <a:r>
              <a:rPr lang="es-ES" sz="2000" b="0" dirty="0" smtClean="0">
                <a:solidFill>
                  <a:srgbClr val="0070C0"/>
                </a:solidFill>
              </a:rPr>
              <a:t>imposible </a:t>
            </a:r>
            <a:r>
              <a:rPr lang="es-ES" sz="2000" b="0" dirty="0" smtClean="0">
                <a:solidFill>
                  <a:schemeClr val="tx1"/>
                </a:solidFill>
              </a:rPr>
              <a:t>de conseguir. </a:t>
            </a:r>
          </a:p>
          <a:p>
            <a:endParaRPr lang="es-ES" sz="2000" b="0" dirty="0" smtClean="0"/>
          </a:p>
          <a:p>
            <a:r>
              <a:rPr lang="es-ES" sz="2000" b="0" dirty="0" smtClean="0">
                <a:solidFill>
                  <a:schemeClr val="tx1"/>
                </a:solidFill>
              </a:rPr>
              <a:t>Si no detectamos fallos, ¿tenemos buen software o malos </a:t>
            </a:r>
            <a:r>
              <a:rPr lang="es-ES" sz="2000" b="0" dirty="0" err="1" smtClean="0">
                <a:solidFill>
                  <a:schemeClr val="tx1"/>
                </a:solidFill>
              </a:rPr>
              <a:t>tests</a:t>
            </a:r>
            <a:r>
              <a:rPr lang="es-ES" sz="2000" b="0" dirty="0" smtClean="0">
                <a:solidFill>
                  <a:schemeClr val="tx1"/>
                </a:solidFill>
              </a:rPr>
              <a:t>?</a:t>
            </a:r>
          </a:p>
          <a:p>
            <a:endParaRPr lang="es-ES" sz="2000" b="0" dirty="0">
              <a:solidFill>
                <a:srgbClr val="FFFF00"/>
              </a:solidFill>
            </a:endParaRPr>
          </a:p>
        </p:txBody>
      </p:sp>
      <p:sp>
        <p:nvSpPr>
          <p:cNvPr id="194564" name="Text Box 4"/>
          <p:cNvSpPr txBox="1">
            <a:spLocks noChangeArrowheads="1"/>
          </p:cNvSpPr>
          <p:nvPr/>
        </p:nvSpPr>
        <p:spPr bwMode="auto">
          <a:xfrm>
            <a:off x="484563" y="5229200"/>
            <a:ext cx="7924800" cy="954107"/>
          </a:xfrm>
          <a:prstGeom prst="rect">
            <a:avLst/>
          </a:prstGeom>
          <a:solidFill>
            <a:srgbClr val="0000CC"/>
          </a:solidFill>
          <a:ln w="12700">
            <a:solidFill>
              <a:srgbClr val="000000"/>
            </a:solidFill>
            <a:miter lim="800000"/>
            <a:headEnd type="none" w="sm" len="sm"/>
            <a:tailEnd type="none" w="sm" len="sm"/>
          </a:ln>
          <a:effectLst/>
        </p:spPr>
        <p:txBody>
          <a:bodyPr>
            <a:spAutoFit/>
          </a:bodyPr>
          <a:lstStyle/>
          <a:p>
            <a:pPr algn="ctr">
              <a:spcBef>
                <a:spcPct val="50000"/>
              </a:spcBef>
              <a:defRPr/>
            </a:pPr>
            <a:r>
              <a:rPr lang="en-US" sz="2800" b="0" dirty="0" err="1" smtClean="0">
                <a:solidFill>
                  <a:srgbClr val="FFFF00"/>
                </a:solidFill>
                <a:effectLst>
                  <a:outerShdw blurRad="38100" dist="38100" dir="2700000" algn="tl">
                    <a:srgbClr val="000000"/>
                  </a:outerShdw>
                </a:effectLst>
                <a:latin typeface="Gill Sans MT" pitchFamily="34" charset="0"/>
                <a:cs typeface="Arial" pitchFamily="34" charset="0"/>
              </a:rPr>
              <a:t>Esto</a:t>
            </a:r>
            <a:r>
              <a:rPr lang="en-US" sz="2800" b="0" dirty="0" smtClean="0">
                <a:solidFill>
                  <a:srgbClr val="FFFF00"/>
                </a:solidFill>
                <a:effectLst>
                  <a:outerShdw blurRad="38100" dist="38100" dir="2700000" algn="tl">
                    <a:srgbClr val="000000"/>
                  </a:outerShdw>
                </a:effectLst>
                <a:latin typeface="Gill Sans MT" pitchFamily="34" charset="0"/>
                <a:cs typeface="Arial" pitchFamily="34" charset="0"/>
              </a:rPr>
              <a:t> </a:t>
            </a:r>
            <a:r>
              <a:rPr lang="en-US" sz="2800" b="0" dirty="0" err="1" smtClean="0">
                <a:solidFill>
                  <a:srgbClr val="FFFF00"/>
                </a:solidFill>
                <a:effectLst>
                  <a:outerShdw blurRad="38100" dist="38100" dir="2700000" algn="tl">
                    <a:srgbClr val="000000"/>
                  </a:outerShdw>
                </a:effectLst>
                <a:latin typeface="Gill Sans MT" pitchFamily="34" charset="0"/>
                <a:cs typeface="Arial" pitchFamily="34" charset="0"/>
              </a:rPr>
              <a:t>es</a:t>
            </a:r>
            <a:r>
              <a:rPr lang="en-US" sz="2800" b="0" dirty="0" smtClean="0">
                <a:solidFill>
                  <a:srgbClr val="FFFF00"/>
                </a:solidFill>
                <a:effectLst>
                  <a:outerShdw blurRad="38100" dist="38100" dir="2700000" algn="tl">
                    <a:srgbClr val="000000"/>
                  </a:outerShdw>
                </a:effectLst>
                <a:latin typeface="Gill Sans MT" pitchFamily="34" charset="0"/>
                <a:cs typeface="Arial" pitchFamily="34" charset="0"/>
              </a:rPr>
              <a:t> lo que, </a:t>
            </a:r>
            <a:r>
              <a:rPr lang="en-US" sz="2800" b="0" dirty="0" err="1" smtClean="0">
                <a:solidFill>
                  <a:srgbClr val="FFFF00"/>
                </a:solidFill>
                <a:effectLst>
                  <a:outerShdw blurRad="38100" dist="38100" dir="2700000" algn="tl">
                    <a:srgbClr val="000000"/>
                  </a:outerShdw>
                </a:effectLst>
                <a:latin typeface="Gill Sans MT" pitchFamily="34" charset="0"/>
                <a:cs typeface="Arial" pitchFamily="34" charset="0"/>
              </a:rPr>
              <a:t>habitualmente</a:t>
            </a:r>
            <a:r>
              <a:rPr lang="en-US" sz="2800" b="0" dirty="0" smtClean="0">
                <a:solidFill>
                  <a:srgbClr val="FFFF00"/>
                </a:solidFill>
                <a:effectLst>
                  <a:outerShdw blurRad="38100" dist="38100" dir="2700000" algn="tl">
                    <a:srgbClr val="000000"/>
                  </a:outerShdw>
                </a:effectLst>
                <a:latin typeface="Gill Sans MT" pitchFamily="34" charset="0"/>
                <a:cs typeface="Arial" pitchFamily="34" charset="0"/>
              </a:rPr>
              <a:t>, </a:t>
            </a:r>
            <a:r>
              <a:rPr lang="en-US" sz="2800" b="0" dirty="0" err="1" smtClean="0">
                <a:solidFill>
                  <a:srgbClr val="FFFF00"/>
                </a:solidFill>
                <a:effectLst>
                  <a:outerShdw blurRad="38100" dist="38100" dir="2700000" algn="tl">
                    <a:srgbClr val="000000"/>
                  </a:outerShdw>
                </a:effectLst>
                <a:latin typeface="Gill Sans MT" pitchFamily="34" charset="0"/>
                <a:cs typeface="Arial" pitchFamily="34" charset="0"/>
              </a:rPr>
              <a:t>esperan</a:t>
            </a:r>
            <a:r>
              <a:rPr lang="en-US" sz="2800" b="0" dirty="0" smtClean="0">
                <a:solidFill>
                  <a:srgbClr val="FFFF00"/>
                </a:solidFill>
                <a:effectLst>
                  <a:outerShdw blurRad="38100" dist="38100" dir="2700000" algn="tl">
                    <a:srgbClr val="000000"/>
                  </a:outerShdw>
                </a:effectLst>
                <a:latin typeface="Gill Sans MT" pitchFamily="34" charset="0"/>
                <a:cs typeface="Arial" pitchFamily="34" charset="0"/>
              </a:rPr>
              <a:t> </a:t>
            </a:r>
            <a:r>
              <a:rPr lang="en-US" sz="2800" b="0" dirty="0" err="1" smtClean="0">
                <a:solidFill>
                  <a:srgbClr val="FFFF00"/>
                </a:solidFill>
                <a:effectLst>
                  <a:outerShdw blurRad="38100" dist="38100" dir="2700000" algn="tl">
                    <a:srgbClr val="000000"/>
                  </a:outerShdw>
                </a:effectLst>
                <a:latin typeface="Gill Sans MT" pitchFamily="34" charset="0"/>
                <a:cs typeface="Arial" pitchFamily="34" charset="0"/>
              </a:rPr>
              <a:t>los</a:t>
            </a:r>
            <a:r>
              <a:rPr lang="en-US" sz="2800" b="0" dirty="0" smtClean="0">
                <a:solidFill>
                  <a:srgbClr val="FFFF00"/>
                </a:solidFill>
                <a:effectLst>
                  <a:outerShdw blurRad="38100" dist="38100" dir="2700000" algn="tl">
                    <a:srgbClr val="000000"/>
                  </a:outerShdw>
                </a:effectLst>
                <a:latin typeface="Gill Sans MT" pitchFamily="34" charset="0"/>
                <a:cs typeface="Arial" pitchFamily="34" charset="0"/>
              </a:rPr>
              <a:t> </a:t>
            </a:r>
            <a:r>
              <a:rPr lang="en-US" sz="2800" b="0" dirty="0" err="1" smtClean="0">
                <a:solidFill>
                  <a:srgbClr val="FFFF00"/>
                </a:solidFill>
                <a:effectLst>
                  <a:outerShdw blurRad="38100" dist="38100" dir="2700000" algn="tl">
                    <a:srgbClr val="000000"/>
                  </a:outerShdw>
                </a:effectLst>
                <a:latin typeface="Gill Sans MT" pitchFamily="34" charset="0"/>
                <a:cs typeface="Arial" pitchFamily="34" charset="0"/>
              </a:rPr>
              <a:t>ingenieros</a:t>
            </a:r>
            <a:r>
              <a:rPr lang="en-US" sz="2800" b="0" dirty="0" smtClean="0">
                <a:solidFill>
                  <a:srgbClr val="FFFF00"/>
                </a:solidFill>
                <a:effectLst>
                  <a:outerShdw blurRad="38100" dist="38100" dir="2700000" algn="tl">
                    <a:srgbClr val="000000"/>
                  </a:outerShdw>
                </a:effectLst>
                <a:latin typeface="Gill Sans MT" pitchFamily="34" charset="0"/>
                <a:cs typeface="Arial" pitchFamily="34" charset="0"/>
              </a:rPr>
              <a:t> que </a:t>
            </a:r>
            <a:r>
              <a:rPr lang="en-US" sz="2800" b="0" dirty="0" err="1" smtClean="0">
                <a:solidFill>
                  <a:srgbClr val="FFFF00"/>
                </a:solidFill>
                <a:effectLst>
                  <a:outerShdw blurRad="38100" dist="38100" dir="2700000" algn="tl">
                    <a:srgbClr val="000000"/>
                  </a:outerShdw>
                </a:effectLst>
                <a:latin typeface="Gill Sans MT" pitchFamily="34" charset="0"/>
                <a:cs typeface="Arial" pitchFamily="34" charset="0"/>
              </a:rPr>
              <a:t>diseñan</a:t>
            </a:r>
            <a:r>
              <a:rPr lang="en-US" sz="2800" b="0" dirty="0" smtClean="0">
                <a:solidFill>
                  <a:srgbClr val="FFFF00"/>
                </a:solidFill>
                <a:effectLst>
                  <a:outerShdw blurRad="38100" dist="38100" dir="2700000" algn="tl">
                    <a:srgbClr val="000000"/>
                  </a:outerShdw>
                </a:effectLst>
                <a:latin typeface="Gill Sans MT" pitchFamily="34" charset="0"/>
                <a:cs typeface="Arial" pitchFamily="34" charset="0"/>
              </a:rPr>
              <a:t> hardware.</a:t>
            </a:r>
            <a:endParaRPr lang="en-US" sz="2800" b="0" dirty="0">
              <a:solidFill>
                <a:srgbClr val="FFFF00"/>
              </a:solidFill>
              <a:effectLst>
                <a:outerShdw blurRad="38100" dist="38100" dir="2700000" algn="tl">
                  <a:srgbClr val="000000"/>
                </a:outerShdw>
              </a:effectLst>
              <a:latin typeface="Gill Sans MT" pitchFamily="34" charset="0"/>
              <a:cs typeface="Arial" pitchFamily="34" charset="0"/>
            </a:endParaRPr>
          </a:p>
        </p:txBody>
      </p:sp>
      <p:sp>
        <p:nvSpPr>
          <p:cNvPr id="3" name="CuadroTexto 2"/>
          <p:cNvSpPr txBox="1"/>
          <p:nvPr/>
        </p:nvSpPr>
        <p:spPr>
          <a:xfrm>
            <a:off x="795640" y="1788258"/>
            <a:ext cx="5942332" cy="830997"/>
          </a:xfrm>
          <a:prstGeom prst="rect">
            <a:avLst/>
          </a:prstGeom>
          <a:noFill/>
        </p:spPr>
        <p:txBody>
          <a:bodyPr wrap="none" rtlCol="0">
            <a:spAutoFit/>
          </a:bodyPr>
          <a:lstStyle/>
          <a:p>
            <a:r>
              <a:rPr lang="es-ES" sz="2400" b="1" dirty="0" smtClean="0">
                <a:solidFill>
                  <a:schemeClr val="tx1"/>
                </a:solidFill>
                <a:latin typeface="+mn-lt"/>
                <a:cs typeface="Arial" pitchFamily="34" charset="0"/>
              </a:rPr>
              <a:t>El </a:t>
            </a:r>
            <a:r>
              <a:rPr lang="es-ES" sz="2400" b="1" dirty="0">
                <a:solidFill>
                  <a:schemeClr val="tx1"/>
                </a:solidFill>
                <a:latin typeface="+mn-lt"/>
                <a:cs typeface="Arial" pitchFamily="34" charset="0"/>
              </a:rPr>
              <a:t>propósito de </a:t>
            </a:r>
            <a:r>
              <a:rPr lang="es-ES" sz="2400" b="1" dirty="0" err="1">
                <a:solidFill>
                  <a:schemeClr val="tx1"/>
                </a:solidFill>
                <a:latin typeface="+mn-lt"/>
                <a:cs typeface="Arial" pitchFamily="34" charset="0"/>
              </a:rPr>
              <a:t>testing</a:t>
            </a:r>
            <a:r>
              <a:rPr lang="es-ES" sz="2400" b="1" dirty="0">
                <a:solidFill>
                  <a:schemeClr val="tx1"/>
                </a:solidFill>
                <a:latin typeface="+mn-lt"/>
                <a:cs typeface="Arial" pitchFamily="34" charset="0"/>
              </a:rPr>
              <a:t> es mostrar </a:t>
            </a:r>
            <a:r>
              <a:rPr lang="es-ES" sz="2400" b="1" dirty="0" smtClean="0">
                <a:solidFill>
                  <a:srgbClr val="0070C0"/>
                </a:solidFill>
                <a:latin typeface="+mn-lt"/>
                <a:cs typeface="Arial" pitchFamily="34" charset="0"/>
              </a:rPr>
              <a:t>corrección</a:t>
            </a:r>
            <a:r>
              <a:rPr lang="es-ES" sz="2400" b="1" dirty="0" smtClean="0">
                <a:solidFill>
                  <a:schemeClr val="tx1"/>
                </a:solidFill>
                <a:latin typeface="+mn-lt"/>
              </a:rPr>
              <a:t>.</a:t>
            </a:r>
            <a:endParaRPr lang="es-ES" sz="2400" b="1" dirty="0">
              <a:latin typeface="+mn-lt"/>
            </a:endParaRPr>
          </a:p>
          <a:p>
            <a:endParaRPr lang="en-US" sz="2400" b="1" dirty="0">
              <a:latin typeface="+mn-lt"/>
            </a:endParaRPr>
          </a:p>
        </p:txBody>
      </p:sp>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4" name="Marcador de número de diapositiva 3"/>
          <p:cNvSpPr>
            <a:spLocks noGrp="1"/>
          </p:cNvSpPr>
          <p:nvPr>
            <p:ph type="sldNum" sz="quarter" idx="12"/>
          </p:nvPr>
        </p:nvSpPr>
        <p:spPr/>
        <p:txBody>
          <a:bodyPr/>
          <a:lstStyle/>
          <a:p>
            <a:fld id="{93ED3A91-18EE-4DC8-A17F-EFE35D22CA18}" type="slidenum">
              <a:rPr lang="es-ES" smtClean="0"/>
              <a:pPr/>
              <a:t>16</a:t>
            </a:fld>
            <a:endParaRPr lang="es-ES"/>
          </a:p>
        </p:txBody>
      </p:sp>
      <p:sp>
        <p:nvSpPr>
          <p:cNvPr id="10" name="Title 1"/>
          <p:cNvSpPr>
            <a:spLocks noGrp="1"/>
          </p:cNvSpPr>
          <p:nvPr>
            <p:ph type="title"/>
          </p:nvPr>
        </p:nvSpPr>
        <p:spPr>
          <a:xfrm>
            <a:off x="822960" y="286604"/>
            <a:ext cx="8069520" cy="1450757"/>
          </a:xfrm>
        </p:spPr>
        <p:txBody>
          <a:bodyPr>
            <a:normAutofit/>
          </a:bodyPr>
          <a:lstStyle/>
          <a:p>
            <a:r>
              <a:rPr lang="es-ES" dirty="0" smtClean="0"/>
              <a:t>Nivel </a:t>
            </a:r>
            <a:r>
              <a:rPr lang="es-ES" dirty="0"/>
              <a:t>1</a:t>
            </a:r>
            <a:r>
              <a:rPr lang="es-ES" dirty="0" smtClean="0"/>
              <a:t> de pensamiento</a:t>
            </a:r>
            <a:endParaRPr lang="es-ES" dirty="0"/>
          </a:p>
        </p:txBody>
      </p:sp>
    </p:spTree>
    <p:extLst>
      <p:ext uri="{BB962C8B-B14F-4D97-AF65-F5344CB8AC3E}">
        <p14:creationId xmlns:p14="http://schemas.microsoft.com/office/powerpoint/2010/main" val="1515274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64"/>
                                        </p:tgtEl>
                                        <p:attrNameLst>
                                          <p:attrName>style.visibility</p:attrName>
                                        </p:attrNameLst>
                                      </p:cBhvr>
                                      <p:to>
                                        <p:strVal val="visible"/>
                                      </p:to>
                                    </p:set>
                                    <p:animEffect transition="in" filter="dissolve">
                                      <p:cBhvr>
                                        <p:cTn id="7" dur="1000"/>
                                        <p:tgtEl>
                                          <p:spTgt spid="194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Rectangle 3"/>
          <p:cNvSpPr>
            <a:spLocks noGrp="1" noChangeArrowheads="1"/>
          </p:cNvSpPr>
          <p:nvPr>
            <p:ph idx="1"/>
          </p:nvPr>
        </p:nvSpPr>
        <p:spPr>
          <a:xfrm>
            <a:off x="803490" y="2465157"/>
            <a:ext cx="7344816" cy="2178047"/>
          </a:xfrm>
        </p:spPr>
        <p:txBody>
          <a:bodyPr>
            <a:noAutofit/>
          </a:bodyPr>
          <a:lstStyle/>
          <a:p>
            <a:pPr marL="0" indent="0">
              <a:buNone/>
            </a:pPr>
            <a:r>
              <a:rPr lang="es-ES" sz="2000" b="0" dirty="0" smtClean="0">
                <a:solidFill>
                  <a:schemeClr val="tx1"/>
                </a:solidFill>
              </a:rPr>
              <a:t>El propósito es mostrar </a:t>
            </a:r>
            <a:r>
              <a:rPr lang="es-ES" sz="2000" b="0" dirty="0" smtClean="0">
                <a:solidFill>
                  <a:srgbClr val="0070C0"/>
                </a:solidFill>
              </a:rPr>
              <a:t>fallos</a:t>
            </a:r>
            <a:r>
              <a:rPr lang="es-ES" sz="2000" b="0" dirty="0" smtClean="0"/>
              <a:t>.</a:t>
            </a:r>
            <a:endParaRPr lang="es-ES" dirty="0">
              <a:solidFill>
                <a:srgbClr val="FFFF00"/>
              </a:solidFill>
            </a:endParaRPr>
          </a:p>
          <a:p>
            <a:pPr marL="0" indent="0">
              <a:buNone/>
            </a:pPr>
            <a:r>
              <a:rPr lang="es-ES" sz="2000" b="0" dirty="0" smtClean="0">
                <a:solidFill>
                  <a:schemeClr val="tx1"/>
                </a:solidFill>
              </a:rPr>
              <a:t>Buscar fallos es una actividad con </a:t>
            </a:r>
            <a:r>
              <a:rPr lang="es-ES" sz="2000" b="0" dirty="0" smtClean="0">
                <a:solidFill>
                  <a:srgbClr val="0070C0"/>
                </a:solidFill>
              </a:rPr>
              <a:t>negatividad</a:t>
            </a:r>
            <a:r>
              <a:rPr lang="es-ES" sz="2000" b="0" dirty="0" smtClean="0"/>
              <a:t>. </a:t>
            </a:r>
          </a:p>
          <a:p>
            <a:pPr marL="0" indent="0">
              <a:buNone/>
            </a:pPr>
            <a:r>
              <a:rPr lang="es-ES" sz="2000" b="0" dirty="0" smtClean="0">
                <a:solidFill>
                  <a:schemeClr val="tx1"/>
                </a:solidFill>
              </a:rPr>
              <a:t>Enfrenta a los </a:t>
            </a:r>
            <a:r>
              <a:rPr lang="es-ES" sz="2000" b="0" dirty="0" err="1" smtClean="0">
                <a:solidFill>
                  <a:schemeClr val="tx1"/>
                </a:solidFill>
              </a:rPr>
              <a:t>testeadores</a:t>
            </a:r>
            <a:r>
              <a:rPr lang="es-ES" sz="2000" b="0" dirty="0" smtClean="0">
                <a:solidFill>
                  <a:schemeClr val="tx1"/>
                </a:solidFill>
              </a:rPr>
              <a:t> con los desarrolladores.</a:t>
            </a:r>
            <a:endParaRPr lang="es-ES" sz="2000" dirty="0">
              <a:solidFill>
                <a:schemeClr val="tx1"/>
              </a:solidFill>
            </a:endParaRPr>
          </a:p>
          <a:p>
            <a:pPr marL="0" indent="0">
              <a:buNone/>
            </a:pPr>
            <a:r>
              <a:rPr lang="es-ES" sz="2000" b="0" dirty="0" smtClean="0">
                <a:solidFill>
                  <a:schemeClr val="tx1"/>
                </a:solidFill>
              </a:rPr>
              <a:t>¿Qué ocurre si no hay fallos?</a:t>
            </a:r>
          </a:p>
          <a:p>
            <a:endParaRPr lang="es-ES" sz="2000" b="0" dirty="0">
              <a:solidFill>
                <a:schemeClr val="tx1"/>
              </a:solidFill>
            </a:endParaRPr>
          </a:p>
        </p:txBody>
      </p:sp>
      <p:sp>
        <p:nvSpPr>
          <p:cNvPr id="194564" name="Text Box 4"/>
          <p:cNvSpPr txBox="1">
            <a:spLocks noChangeArrowheads="1"/>
          </p:cNvSpPr>
          <p:nvPr/>
        </p:nvSpPr>
        <p:spPr bwMode="auto">
          <a:xfrm>
            <a:off x="373552" y="4643204"/>
            <a:ext cx="7924800" cy="1600438"/>
          </a:xfrm>
          <a:prstGeom prst="rect">
            <a:avLst/>
          </a:prstGeom>
          <a:solidFill>
            <a:srgbClr val="0000CC"/>
          </a:solidFill>
          <a:ln w="12700">
            <a:solidFill>
              <a:srgbClr val="000000"/>
            </a:solidFill>
            <a:miter lim="800000"/>
            <a:headEnd type="none" w="sm" len="sm"/>
            <a:tailEnd type="none" w="sm" len="sm"/>
          </a:ln>
          <a:effectLst/>
        </p:spPr>
        <p:txBody>
          <a:bodyPr>
            <a:spAutoFit/>
          </a:bodyPr>
          <a:lstStyle/>
          <a:p>
            <a:pPr algn="ctr">
              <a:spcBef>
                <a:spcPct val="50000"/>
              </a:spcBef>
              <a:defRPr/>
            </a:pPr>
            <a:r>
              <a:rPr lang="es-ES" sz="2800" b="0" dirty="0" smtClean="0">
                <a:solidFill>
                  <a:srgbClr val="FFFF00"/>
                </a:solidFill>
                <a:effectLst>
                  <a:outerShdw blurRad="38100" dist="38100" dir="2700000" algn="tl">
                    <a:srgbClr val="000000"/>
                  </a:outerShdw>
                </a:effectLst>
                <a:latin typeface="Gill Sans MT" pitchFamily="34" charset="0"/>
                <a:cs typeface="Arial" pitchFamily="34" charset="0"/>
              </a:rPr>
              <a:t>Esto es lo que describe a la mayoría de las compañías de software. </a:t>
            </a:r>
          </a:p>
          <a:p>
            <a:pPr algn="ctr">
              <a:spcBef>
                <a:spcPct val="50000"/>
              </a:spcBef>
              <a:defRPr/>
            </a:pPr>
            <a:r>
              <a:rPr lang="es-ES" sz="2800" b="0" dirty="0" smtClean="0">
                <a:solidFill>
                  <a:srgbClr val="FFFF00"/>
                </a:solidFill>
                <a:effectLst>
                  <a:outerShdw blurRad="38100" dist="38100" dir="2700000" algn="tl">
                    <a:srgbClr val="000000"/>
                  </a:outerShdw>
                </a:effectLst>
                <a:latin typeface="Gill Sans MT" pitchFamily="34" charset="0"/>
                <a:cs typeface="Arial" pitchFamily="34" charset="0"/>
              </a:rPr>
              <a:t>¿Podemos pasar a una visión</a:t>
            </a:r>
            <a:r>
              <a:rPr lang="en-US" sz="2800" dirty="0" smtClean="0">
                <a:solidFill>
                  <a:srgbClr val="FFFF00"/>
                </a:solidFill>
                <a:effectLst>
                  <a:outerShdw blurRad="38100" dist="38100" dir="2700000" algn="tl">
                    <a:srgbClr val="000000"/>
                  </a:outerShdw>
                </a:effectLst>
                <a:latin typeface="Gill Sans MT" pitchFamily="34" charset="0"/>
                <a:cs typeface="Arial" pitchFamily="34" charset="0"/>
              </a:rPr>
              <a:t> </a:t>
            </a:r>
            <a:r>
              <a:rPr lang="en-US" sz="2800" b="0" dirty="0" smtClean="0">
                <a:solidFill>
                  <a:srgbClr val="FFFF00"/>
                </a:solidFill>
                <a:effectLst>
                  <a:outerShdw blurRad="38100" dist="38100" dir="2700000" algn="tl">
                    <a:srgbClr val="000000"/>
                  </a:outerShdw>
                </a:effectLst>
                <a:latin typeface="Gill Sans MT" pitchFamily="34" charset="0"/>
                <a:cs typeface="Arial" pitchFamily="34" charset="0"/>
              </a:rPr>
              <a:t>de </a:t>
            </a:r>
            <a:r>
              <a:rPr lang="es-ES" sz="2800" b="0" dirty="0" smtClean="0">
                <a:solidFill>
                  <a:srgbClr val="FFFF00"/>
                </a:solidFill>
                <a:effectLst>
                  <a:outerShdw blurRad="38100" dist="38100" dir="2700000" algn="tl">
                    <a:srgbClr val="000000"/>
                  </a:outerShdw>
                </a:effectLst>
                <a:latin typeface="Gill Sans MT" pitchFamily="34" charset="0"/>
                <a:cs typeface="Arial" pitchFamily="34" charset="0"/>
              </a:rPr>
              <a:t>equipo?</a:t>
            </a:r>
          </a:p>
        </p:txBody>
      </p:sp>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4" name="Marcador de número de diapositiva 3"/>
          <p:cNvSpPr>
            <a:spLocks noGrp="1"/>
          </p:cNvSpPr>
          <p:nvPr>
            <p:ph type="sldNum" sz="quarter" idx="12"/>
          </p:nvPr>
        </p:nvSpPr>
        <p:spPr/>
        <p:txBody>
          <a:bodyPr/>
          <a:lstStyle/>
          <a:p>
            <a:fld id="{93ED3A91-18EE-4DC8-A17F-EFE35D22CA18}" type="slidenum">
              <a:rPr lang="es-ES" smtClean="0"/>
              <a:pPr/>
              <a:t>17</a:t>
            </a:fld>
            <a:endParaRPr lang="es-ES"/>
          </a:p>
        </p:txBody>
      </p:sp>
      <p:sp>
        <p:nvSpPr>
          <p:cNvPr id="8" name="CuadroTexto 7"/>
          <p:cNvSpPr txBox="1"/>
          <p:nvPr/>
        </p:nvSpPr>
        <p:spPr>
          <a:xfrm>
            <a:off x="714207" y="1833514"/>
            <a:ext cx="8187882" cy="830997"/>
          </a:xfrm>
          <a:prstGeom prst="rect">
            <a:avLst/>
          </a:prstGeom>
          <a:noFill/>
        </p:spPr>
        <p:txBody>
          <a:bodyPr wrap="none" rtlCol="0">
            <a:spAutoFit/>
          </a:bodyPr>
          <a:lstStyle/>
          <a:p>
            <a:r>
              <a:rPr lang="es-ES" sz="2400" b="1" dirty="0">
                <a:cs typeface="Arial" pitchFamily="34" charset="0"/>
              </a:rPr>
              <a:t>El propósito de </a:t>
            </a:r>
            <a:r>
              <a:rPr lang="es-ES" sz="2400" b="1" dirty="0" err="1">
                <a:cs typeface="Arial" pitchFamily="34" charset="0"/>
              </a:rPr>
              <a:t>testing</a:t>
            </a:r>
            <a:r>
              <a:rPr lang="es-ES" sz="2400" b="1" dirty="0">
                <a:cs typeface="Arial" pitchFamily="34" charset="0"/>
              </a:rPr>
              <a:t> es mostrar que el </a:t>
            </a:r>
            <a:r>
              <a:rPr lang="es-ES" sz="2400" b="1" dirty="0">
                <a:solidFill>
                  <a:srgbClr val="0070C0"/>
                </a:solidFill>
                <a:cs typeface="Arial" pitchFamily="34" charset="0"/>
              </a:rPr>
              <a:t>software no </a:t>
            </a:r>
            <a:r>
              <a:rPr lang="es-ES" sz="2400" b="1" dirty="0" smtClean="0">
                <a:solidFill>
                  <a:srgbClr val="0070C0"/>
                </a:solidFill>
                <a:cs typeface="Arial" pitchFamily="34" charset="0"/>
              </a:rPr>
              <a:t>funciona</a:t>
            </a:r>
            <a:r>
              <a:rPr lang="es-ES" sz="2400" b="1" dirty="0" smtClean="0">
                <a:solidFill>
                  <a:schemeClr val="tx1"/>
                </a:solidFill>
              </a:rPr>
              <a:t>.</a:t>
            </a:r>
            <a:endParaRPr lang="es-ES" sz="2400" b="1" dirty="0"/>
          </a:p>
          <a:p>
            <a:endParaRPr lang="en-US" sz="2400" dirty="0">
              <a:latin typeface="+mn-lt"/>
            </a:endParaRPr>
          </a:p>
        </p:txBody>
      </p:sp>
      <p:sp>
        <p:nvSpPr>
          <p:cNvPr id="10" name="Title 1"/>
          <p:cNvSpPr>
            <a:spLocks noGrp="1"/>
          </p:cNvSpPr>
          <p:nvPr>
            <p:ph type="title"/>
          </p:nvPr>
        </p:nvSpPr>
        <p:spPr>
          <a:xfrm>
            <a:off x="822960" y="286604"/>
            <a:ext cx="8069520" cy="1450757"/>
          </a:xfrm>
        </p:spPr>
        <p:txBody>
          <a:bodyPr>
            <a:normAutofit/>
          </a:bodyPr>
          <a:lstStyle/>
          <a:p>
            <a:r>
              <a:rPr lang="es-ES" dirty="0" smtClean="0"/>
              <a:t>Nivel </a:t>
            </a:r>
            <a:r>
              <a:rPr lang="es-ES" dirty="0" smtClean="0"/>
              <a:t>2 de pensamiento</a:t>
            </a:r>
            <a:endParaRPr lang="es-ES" dirty="0"/>
          </a:p>
        </p:txBody>
      </p:sp>
    </p:spTree>
    <p:extLst>
      <p:ext uri="{BB962C8B-B14F-4D97-AF65-F5344CB8AC3E}">
        <p14:creationId xmlns:p14="http://schemas.microsoft.com/office/powerpoint/2010/main" val="3733898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64"/>
                                        </p:tgtEl>
                                        <p:attrNameLst>
                                          <p:attrName>style.visibility</p:attrName>
                                        </p:attrNameLst>
                                      </p:cBhvr>
                                      <p:to>
                                        <p:strVal val="visible"/>
                                      </p:to>
                                    </p:set>
                                    <p:animEffect transition="in" filter="dissolve">
                                      <p:cBhvr>
                                        <p:cTn id="7" dur="1000"/>
                                        <p:tgtEl>
                                          <p:spTgt spid="194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Rectangle 3"/>
          <p:cNvSpPr>
            <a:spLocks noGrp="1" noChangeArrowheads="1"/>
          </p:cNvSpPr>
          <p:nvPr>
            <p:ph idx="1"/>
          </p:nvPr>
        </p:nvSpPr>
        <p:spPr>
          <a:xfrm>
            <a:off x="931637" y="2680059"/>
            <a:ext cx="7614784" cy="2574613"/>
          </a:xfrm>
        </p:spPr>
        <p:txBody>
          <a:bodyPr>
            <a:noAutofit/>
          </a:bodyPr>
          <a:lstStyle/>
          <a:p>
            <a:pPr marL="0" indent="0">
              <a:buNone/>
            </a:pPr>
            <a:r>
              <a:rPr lang="es-ES" sz="2000" b="0" dirty="0" smtClean="0">
                <a:solidFill>
                  <a:schemeClr val="tx1"/>
                </a:solidFill>
              </a:rPr>
              <a:t>El </a:t>
            </a:r>
            <a:r>
              <a:rPr lang="es-ES" sz="2000" b="0" dirty="0" err="1" smtClean="0">
                <a:solidFill>
                  <a:schemeClr val="tx1"/>
                </a:solidFill>
              </a:rPr>
              <a:t>testing</a:t>
            </a:r>
            <a:r>
              <a:rPr lang="es-ES" sz="2000" b="0" dirty="0" smtClean="0">
                <a:solidFill>
                  <a:schemeClr val="tx1"/>
                </a:solidFill>
              </a:rPr>
              <a:t> solo puede mostrar la </a:t>
            </a:r>
            <a:r>
              <a:rPr lang="es-ES" sz="2000" b="0" dirty="0" smtClean="0">
                <a:solidFill>
                  <a:srgbClr val="0070C0"/>
                </a:solidFill>
              </a:rPr>
              <a:t>presencia de fallos</a:t>
            </a:r>
            <a:r>
              <a:rPr lang="es-ES" sz="2000" b="0" dirty="0" smtClean="0"/>
              <a:t>.</a:t>
            </a:r>
            <a:endParaRPr lang="es-ES" sz="2000" b="0" dirty="0" smtClean="0">
              <a:solidFill>
                <a:srgbClr val="FFFF00"/>
              </a:solidFill>
            </a:endParaRPr>
          </a:p>
          <a:p>
            <a:pPr marL="0" indent="0">
              <a:buNone/>
            </a:pPr>
            <a:r>
              <a:rPr lang="es-ES" sz="2000" dirty="0" smtClean="0">
                <a:solidFill>
                  <a:schemeClr val="tx1"/>
                </a:solidFill>
              </a:rPr>
              <a:t>Siempre que usamos un software debemos asumir un cierto </a:t>
            </a:r>
            <a:r>
              <a:rPr lang="es-ES" sz="2000" dirty="0" smtClean="0">
                <a:solidFill>
                  <a:srgbClr val="0070C0"/>
                </a:solidFill>
              </a:rPr>
              <a:t>riesgo</a:t>
            </a:r>
            <a:r>
              <a:rPr lang="es-ES" sz="2000" dirty="0" smtClean="0"/>
              <a:t>.</a:t>
            </a:r>
            <a:endParaRPr lang="es-ES" sz="2000" b="0" dirty="0" smtClean="0"/>
          </a:p>
          <a:p>
            <a:pPr marL="0" indent="0">
              <a:buNone/>
            </a:pPr>
            <a:r>
              <a:rPr lang="es-ES" sz="2000" b="0" dirty="0" smtClean="0">
                <a:solidFill>
                  <a:schemeClr val="tx1"/>
                </a:solidFill>
              </a:rPr>
              <a:t>Este riesgo puede ser </a:t>
            </a:r>
            <a:r>
              <a:rPr lang="es-ES" sz="2000" b="0" dirty="0" smtClean="0">
                <a:solidFill>
                  <a:srgbClr val="0070C0"/>
                </a:solidFill>
              </a:rPr>
              <a:t>pequeño</a:t>
            </a:r>
            <a:r>
              <a:rPr lang="es-ES" sz="2000" b="0" dirty="0" smtClean="0"/>
              <a:t> </a:t>
            </a:r>
            <a:r>
              <a:rPr lang="es-ES" sz="2000" dirty="0" smtClean="0">
                <a:solidFill>
                  <a:schemeClr val="tx1"/>
                </a:solidFill>
              </a:rPr>
              <a:t>y sus consecuencias irrelevantes. </a:t>
            </a:r>
          </a:p>
          <a:p>
            <a:pPr marL="0" indent="0">
              <a:buNone/>
            </a:pPr>
            <a:r>
              <a:rPr lang="es-ES" sz="2000" dirty="0" smtClean="0">
                <a:solidFill>
                  <a:schemeClr val="tx1"/>
                </a:solidFill>
              </a:rPr>
              <a:t>Sin embargo, este riesgo también puede ser grande y tener consecuencias catastróficas.</a:t>
            </a:r>
          </a:p>
          <a:p>
            <a:pPr marL="0" indent="0">
              <a:buNone/>
            </a:pPr>
            <a:r>
              <a:rPr lang="es-ES" sz="2000" b="0" dirty="0" err="1" smtClean="0">
                <a:solidFill>
                  <a:schemeClr val="tx1"/>
                </a:solidFill>
              </a:rPr>
              <a:t>Testeadores</a:t>
            </a:r>
            <a:r>
              <a:rPr lang="es-ES" sz="2000" b="0" dirty="0" smtClean="0">
                <a:solidFill>
                  <a:schemeClr val="tx1"/>
                </a:solidFill>
              </a:rPr>
              <a:t> y desarrolladores deben cooperar para</a:t>
            </a:r>
            <a:r>
              <a:rPr lang="es-ES" sz="2000" b="0" dirty="0" smtClean="0"/>
              <a:t> </a:t>
            </a:r>
            <a:r>
              <a:rPr lang="es-ES" sz="2000" b="0" dirty="0" smtClean="0">
                <a:solidFill>
                  <a:srgbClr val="0070C0"/>
                </a:solidFill>
              </a:rPr>
              <a:t>reducir riesgos</a:t>
            </a:r>
            <a:r>
              <a:rPr lang="es-ES" sz="2000" b="0" dirty="0" smtClean="0"/>
              <a:t>.</a:t>
            </a:r>
          </a:p>
          <a:p>
            <a:endParaRPr lang="es-ES" sz="2000" b="0" dirty="0">
              <a:solidFill>
                <a:srgbClr val="FFFF00"/>
              </a:solidFill>
            </a:endParaRPr>
          </a:p>
        </p:txBody>
      </p:sp>
      <p:sp>
        <p:nvSpPr>
          <p:cNvPr id="194564" name="Text Box 4"/>
          <p:cNvSpPr txBox="1">
            <a:spLocks noChangeArrowheads="1"/>
          </p:cNvSpPr>
          <p:nvPr/>
        </p:nvSpPr>
        <p:spPr bwMode="auto">
          <a:xfrm>
            <a:off x="484563" y="5338341"/>
            <a:ext cx="7924800" cy="954107"/>
          </a:xfrm>
          <a:prstGeom prst="rect">
            <a:avLst/>
          </a:prstGeom>
          <a:solidFill>
            <a:srgbClr val="0000CC"/>
          </a:solidFill>
          <a:ln w="12700">
            <a:solidFill>
              <a:srgbClr val="000000"/>
            </a:solidFill>
            <a:miter lim="800000"/>
            <a:headEnd type="none" w="sm" len="sm"/>
            <a:tailEnd type="none" w="sm" len="sm"/>
          </a:ln>
          <a:effectLst/>
        </p:spPr>
        <p:txBody>
          <a:bodyPr>
            <a:spAutoFit/>
          </a:bodyPr>
          <a:lstStyle/>
          <a:p>
            <a:pPr algn="ctr">
              <a:spcBef>
                <a:spcPct val="50000"/>
              </a:spcBef>
              <a:defRPr/>
            </a:pPr>
            <a:r>
              <a:rPr lang="en-US" sz="2800" b="0" dirty="0" err="1" smtClean="0">
                <a:solidFill>
                  <a:srgbClr val="FFFF00"/>
                </a:solidFill>
                <a:effectLst>
                  <a:outerShdw blurRad="38100" dist="38100" dir="2700000" algn="tl">
                    <a:srgbClr val="000000"/>
                  </a:outerShdw>
                </a:effectLst>
                <a:latin typeface="Gill Sans MT" pitchFamily="34" charset="0"/>
                <a:cs typeface="Arial" pitchFamily="34" charset="0"/>
              </a:rPr>
              <a:t>Esto</a:t>
            </a:r>
            <a:r>
              <a:rPr lang="en-US" sz="2800" b="0" dirty="0" smtClean="0">
                <a:solidFill>
                  <a:srgbClr val="FFFF00"/>
                </a:solidFill>
                <a:effectLst>
                  <a:outerShdw blurRad="38100" dist="38100" dir="2700000" algn="tl">
                    <a:srgbClr val="000000"/>
                  </a:outerShdw>
                </a:effectLst>
                <a:latin typeface="Gill Sans MT" pitchFamily="34" charset="0"/>
                <a:cs typeface="Arial" pitchFamily="34" charset="0"/>
              </a:rPr>
              <a:t> </a:t>
            </a:r>
            <a:r>
              <a:rPr lang="en-US" sz="2800" b="0" dirty="0" err="1" smtClean="0">
                <a:solidFill>
                  <a:srgbClr val="FFFF00"/>
                </a:solidFill>
                <a:effectLst>
                  <a:outerShdw blurRad="38100" dist="38100" dir="2700000" algn="tl">
                    <a:srgbClr val="000000"/>
                  </a:outerShdw>
                </a:effectLst>
                <a:latin typeface="Gill Sans MT" pitchFamily="34" charset="0"/>
                <a:cs typeface="Arial" pitchFamily="34" charset="0"/>
              </a:rPr>
              <a:t>es</a:t>
            </a:r>
            <a:r>
              <a:rPr lang="en-US" sz="2800" b="0" dirty="0" smtClean="0">
                <a:solidFill>
                  <a:srgbClr val="FFFF00"/>
                </a:solidFill>
                <a:effectLst>
                  <a:outerShdw blurRad="38100" dist="38100" dir="2700000" algn="tl">
                    <a:srgbClr val="000000"/>
                  </a:outerShdw>
                </a:effectLst>
                <a:latin typeface="Gill Sans MT" pitchFamily="34" charset="0"/>
                <a:cs typeface="Arial" pitchFamily="34" charset="0"/>
              </a:rPr>
              <a:t> lo que describe a </a:t>
            </a:r>
            <a:r>
              <a:rPr lang="en-US" sz="2800" b="0" dirty="0" err="1" smtClean="0">
                <a:solidFill>
                  <a:srgbClr val="FFFF00"/>
                </a:solidFill>
                <a:effectLst>
                  <a:outerShdw blurRad="38100" dist="38100" dir="2700000" algn="tl">
                    <a:srgbClr val="000000"/>
                  </a:outerShdw>
                </a:effectLst>
                <a:latin typeface="Gill Sans MT" pitchFamily="34" charset="0"/>
                <a:cs typeface="Arial" pitchFamily="34" charset="0"/>
              </a:rPr>
              <a:t>unas</a:t>
            </a:r>
            <a:r>
              <a:rPr lang="en-US" sz="2800" b="0" dirty="0" smtClean="0">
                <a:solidFill>
                  <a:srgbClr val="FFFF00"/>
                </a:solidFill>
                <a:effectLst>
                  <a:outerShdw blurRad="38100" dist="38100" dir="2700000" algn="tl">
                    <a:srgbClr val="000000"/>
                  </a:outerShdw>
                </a:effectLst>
                <a:latin typeface="Gill Sans MT" pitchFamily="34" charset="0"/>
                <a:cs typeface="Arial" pitchFamily="34" charset="0"/>
              </a:rPr>
              <a:t> </a:t>
            </a:r>
            <a:r>
              <a:rPr lang="en-US" sz="2800" b="0" dirty="0" err="1" smtClean="0">
                <a:solidFill>
                  <a:srgbClr val="FFFF00"/>
                </a:solidFill>
                <a:effectLst>
                  <a:outerShdw blurRad="38100" dist="38100" dir="2700000" algn="tl">
                    <a:srgbClr val="000000"/>
                  </a:outerShdw>
                </a:effectLst>
                <a:latin typeface="Gill Sans MT" pitchFamily="34" charset="0"/>
                <a:cs typeface="Arial" pitchFamily="34" charset="0"/>
              </a:rPr>
              <a:t>pocas</a:t>
            </a:r>
            <a:r>
              <a:rPr lang="en-US" sz="2800" b="0" dirty="0" smtClean="0">
                <a:solidFill>
                  <a:srgbClr val="FFFF00"/>
                </a:solidFill>
                <a:effectLst>
                  <a:outerShdw blurRad="38100" dist="38100" dir="2700000" algn="tl">
                    <a:srgbClr val="000000"/>
                  </a:outerShdw>
                </a:effectLst>
                <a:latin typeface="Gill Sans MT" pitchFamily="34" charset="0"/>
                <a:cs typeface="Arial" pitchFamily="34" charset="0"/>
              </a:rPr>
              <a:t> </a:t>
            </a:r>
            <a:r>
              <a:rPr lang="en-US" sz="2800" b="0" dirty="0" err="1" smtClean="0">
                <a:solidFill>
                  <a:srgbClr val="FFFF00"/>
                </a:solidFill>
                <a:effectLst>
                  <a:outerShdw blurRad="38100" dist="38100" dir="2700000" algn="tl">
                    <a:srgbClr val="000000"/>
                  </a:outerShdw>
                </a:effectLst>
                <a:latin typeface="Gill Sans MT" pitchFamily="34" charset="0"/>
                <a:cs typeface="Arial" pitchFamily="34" charset="0"/>
              </a:rPr>
              <a:t>compañías</a:t>
            </a:r>
            <a:r>
              <a:rPr lang="en-US" sz="2800" b="0" dirty="0" smtClean="0">
                <a:solidFill>
                  <a:srgbClr val="FFFF00"/>
                </a:solidFill>
                <a:effectLst>
                  <a:outerShdw blurRad="38100" dist="38100" dir="2700000" algn="tl">
                    <a:srgbClr val="000000"/>
                  </a:outerShdw>
                </a:effectLst>
                <a:latin typeface="Gill Sans MT" pitchFamily="34" charset="0"/>
                <a:cs typeface="Arial" pitchFamily="34" charset="0"/>
              </a:rPr>
              <a:t> “</a:t>
            </a:r>
            <a:r>
              <a:rPr lang="en-US" sz="2800" b="0" dirty="0" err="1" smtClean="0">
                <a:solidFill>
                  <a:srgbClr val="FFFF00"/>
                </a:solidFill>
                <a:effectLst>
                  <a:outerShdw blurRad="38100" dist="38100" dir="2700000" algn="tl">
                    <a:srgbClr val="000000"/>
                  </a:outerShdw>
                </a:effectLst>
                <a:latin typeface="Gill Sans MT" pitchFamily="34" charset="0"/>
                <a:cs typeface="Arial" pitchFamily="34" charset="0"/>
              </a:rPr>
              <a:t>avanzadas</a:t>
            </a:r>
            <a:r>
              <a:rPr lang="en-US" sz="2800" b="0" dirty="0" smtClean="0">
                <a:solidFill>
                  <a:srgbClr val="FFFF00"/>
                </a:solidFill>
                <a:effectLst>
                  <a:outerShdw blurRad="38100" dist="38100" dir="2700000" algn="tl">
                    <a:srgbClr val="000000"/>
                  </a:outerShdw>
                </a:effectLst>
                <a:latin typeface="Gill Sans MT" pitchFamily="34" charset="0"/>
                <a:cs typeface="Arial" pitchFamily="34" charset="0"/>
              </a:rPr>
              <a:t>”. </a:t>
            </a:r>
          </a:p>
        </p:txBody>
      </p:sp>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4" name="Marcador de número de diapositiva 3"/>
          <p:cNvSpPr>
            <a:spLocks noGrp="1"/>
          </p:cNvSpPr>
          <p:nvPr>
            <p:ph type="sldNum" sz="quarter" idx="12"/>
          </p:nvPr>
        </p:nvSpPr>
        <p:spPr/>
        <p:txBody>
          <a:bodyPr/>
          <a:lstStyle/>
          <a:p>
            <a:fld id="{93ED3A91-18EE-4DC8-A17F-EFE35D22CA18}" type="slidenum">
              <a:rPr lang="es-ES" smtClean="0"/>
              <a:pPr/>
              <a:t>18</a:t>
            </a:fld>
            <a:endParaRPr lang="es-ES"/>
          </a:p>
        </p:txBody>
      </p:sp>
      <p:sp>
        <p:nvSpPr>
          <p:cNvPr id="8" name="CuadroTexto 7"/>
          <p:cNvSpPr txBox="1"/>
          <p:nvPr/>
        </p:nvSpPr>
        <p:spPr>
          <a:xfrm>
            <a:off x="821349" y="1765393"/>
            <a:ext cx="7874853" cy="830997"/>
          </a:xfrm>
          <a:prstGeom prst="rect">
            <a:avLst/>
          </a:prstGeom>
          <a:noFill/>
        </p:spPr>
        <p:txBody>
          <a:bodyPr wrap="square" rtlCol="0">
            <a:spAutoFit/>
          </a:bodyPr>
          <a:lstStyle/>
          <a:p>
            <a:r>
              <a:rPr lang="es-ES" sz="2400" b="1" dirty="0">
                <a:cs typeface="Arial" pitchFamily="34" charset="0"/>
              </a:rPr>
              <a:t>El propósito de </a:t>
            </a:r>
            <a:r>
              <a:rPr lang="es-ES" sz="2400" b="1" dirty="0" err="1">
                <a:cs typeface="Arial" pitchFamily="34" charset="0"/>
              </a:rPr>
              <a:t>testing</a:t>
            </a:r>
            <a:r>
              <a:rPr lang="es-ES" sz="2400" b="1" dirty="0">
                <a:cs typeface="Arial" pitchFamily="34" charset="0"/>
              </a:rPr>
              <a:t> no es probar nada específico, sino </a:t>
            </a:r>
            <a:r>
              <a:rPr lang="es-ES" sz="2400" b="1" dirty="0">
                <a:solidFill>
                  <a:srgbClr val="0070C0"/>
                </a:solidFill>
                <a:cs typeface="Arial" pitchFamily="34" charset="0"/>
              </a:rPr>
              <a:t>reducir los riesgos </a:t>
            </a:r>
            <a:r>
              <a:rPr lang="es-ES" sz="2400" b="1" dirty="0">
                <a:cs typeface="Arial" pitchFamily="34" charset="0"/>
              </a:rPr>
              <a:t>asociados con la utilización del software</a:t>
            </a:r>
            <a:r>
              <a:rPr lang="es-ES" sz="2400" b="1" dirty="0" smtClean="0">
                <a:solidFill>
                  <a:schemeClr val="tx1"/>
                </a:solidFill>
              </a:rPr>
              <a:t>.</a:t>
            </a:r>
            <a:endParaRPr lang="es-ES" sz="2400" b="1" dirty="0"/>
          </a:p>
        </p:txBody>
      </p:sp>
      <p:sp>
        <p:nvSpPr>
          <p:cNvPr id="10" name="Title 1"/>
          <p:cNvSpPr>
            <a:spLocks noGrp="1"/>
          </p:cNvSpPr>
          <p:nvPr>
            <p:ph type="title"/>
          </p:nvPr>
        </p:nvSpPr>
        <p:spPr>
          <a:xfrm>
            <a:off x="822960" y="286604"/>
            <a:ext cx="8069520" cy="1450757"/>
          </a:xfrm>
        </p:spPr>
        <p:txBody>
          <a:bodyPr>
            <a:normAutofit/>
          </a:bodyPr>
          <a:lstStyle/>
          <a:p>
            <a:r>
              <a:rPr lang="es-ES" dirty="0" smtClean="0"/>
              <a:t>Nivel </a:t>
            </a:r>
            <a:r>
              <a:rPr lang="es-ES" dirty="0" smtClean="0"/>
              <a:t>3 de pensamiento</a:t>
            </a:r>
            <a:endParaRPr lang="es-ES" dirty="0"/>
          </a:p>
        </p:txBody>
      </p:sp>
    </p:spTree>
    <p:extLst>
      <p:ext uri="{BB962C8B-B14F-4D97-AF65-F5344CB8AC3E}">
        <p14:creationId xmlns:p14="http://schemas.microsoft.com/office/powerpoint/2010/main" val="1326413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64"/>
                                        </p:tgtEl>
                                        <p:attrNameLst>
                                          <p:attrName>style.visibility</p:attrName>
                                        </p:attrNameLst>
                                      </p:cBhvr>
                                      <p:to>
                                        <p:strVal val="visible"/>
                                      </p:to>
                                    </p:set>
                                    <p:animEffect transition="in" filter="dissolve">
                                      <p:cBhvr>
                                        <p:cTn id="7" dur="1000"/>
                                        <p:tgtEl>
                                          <p:spTgt spid="194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Rectangle 3"/>
          <p:cNvSpPr>
            <a:spLocks noGrp="1" noChangeArrowheads="1"/>
          </p:cNvSpPr>
          <p:nvPr>
            <p:ph idx="1"/>
          </p:nvPr>
        </p:nvSpPr>
        <p:spPr>
          <a:xfrm>
            <a:off x="811026" y="2975871"/>
            <a:ext cx="7524328" cy="2178047"/>
          </a:xfrm>
        </p:spPr>
        <p:txBody>
          <a:bodyPr>
            <a:noAutofit/>
          </a:bodyPr>
          <a:lstStyle/>
          <a:p>
            <a:r>
              <a:rPr lang="es-ES" sz="2000" b="0" dirty="0" smtClean="0">
                <a:solidFill>
                  <a:schemeClr val="tx1"/>
                </a:solidFill>
              </a:rPr>
              <a:t>El </a:t>
            </a:r>
            <a:r>
              <a:rPr lang="es-ES" sz="2000" b="0" dirty="0" err="1" smtClean="0">
                <a:solidFill>
                  <a:schemeClr val="tx1"/>
                </a:solidFill>
              </a:rPr>
              <a:t>testing</a:t>
            </a:r>
            <a:r>
              <a:rPr lang="es-ES" sz="2000" b="0" dirty="0" smtClean="0">
                <a:solidFill>
                  <a:schemeClr val="tx1"/>
                </a:solidFill>
              </a:rPr>
              <a:t> es solo un método para aumentar la calidad.</a:t>
            </a:r>
          </a:p>
          <a:p>
            <a:r>
              <a:rPr lang="es-ES" sz="2000" dirty="0" smtClean="0">
                <a:solidFill>
                  <a:schemeClr val="tx1"/>
                </a:solidFill>
              </a:rPr>
              <a:t>Los ingenieros </a:t>
            </a:r>
            <a:r>
              <a:rPr lang="es-ES" sz="2000" dirty="0" err="1" smtClean="0">
                <a:solidFill>
                  <a:schemeClr val="tx1"/>
                </a:solidFill>
              </a:rPr>
              <a:t>testeadores</a:t>
            </a:r>
            <a:r>
              <a:rPr lang="es-ES" sz="2000" dirty="0" smtClean="0">
                <a:solidFill>
                  <a:schemeClr val="tx1"/>
                </a:solidFill>
              </a:rPr>
              <a:t> pueden llegar a </a:t>
            </a:r>
            <a:r>
              <a:rPr lang="es-ES" sz="2000" dirty="0" smtClean="0">
                <a:solidFill>
                  <a:srgbClr val="0070C0"/>
                </a:solidFill>
              </a:rPr>
              <a:t>liderar proyectos</a:t>
            </a:r>
            <a:r>
              <a:rPr lang="es-ES" sz="2000" dirty="0" smtClean="0"/>
              <a:t>.</a:t>
            </a:r>
          </a:p>
          <a:p>
            <a:r>
              <a:rPr lang="es-ES" sz="2000" dirty="0" smtClean="0">
                <a:solidFill>
                  <a:schemeClr val="tx1"/>
                </a:solidFill>
              </a:rPr>
              <a:t>La principal responsabilidad es </a:t>
            </a:r>
            <a:r>
              <a:rPr lang="es-ES" sz="2000" dirty="0" smtClean="0">
                <a:solidFill>
                  <a:srgbClr val="0070C0"/>
                </a:solidFill>
              </a:rPr>
              <a:t>medir y mejorar </a:t>
            </a:r>
            <a:r>
              <a:rPr lang="es-ES" sz="2000" dirty="0" smtClean="0">
                <a:solidFill>
                  <a:schemeClr val="tx1"/>
                </a:solidFill>
              </a:rPr>
              <a:t>la calidad del software. </a:t>
            </a:r>
          </a:p>
          <a:p>
            <a:r>
              <a:rPr lang="es-ES" sz="2000" dirty="0" smtClean="0">
                <a:solidFill>
                  <a:schemeClr val="tx1"/>
                </a:solidFill>
              </a:rPr>
              <a:t>Su experiencia debería </a:t>
            </a:r>
            <a:r>
              <a:rPr lang="es-ES" sz="2000" dirty="0" smtClean="0">
                <a:solidFill>
                  <a:srgbClr val="0070C0"/>
                </a:solidFill>
              </a:rPr>
              <a:t>ayudar a los desarrolladores</a:t>
            </a:r>
            <a:r>
              <a:rPr lang="es-ES" sz="2000" dirty="0" smtClean="0"/>
              <a:t>.</a:t>
            </a:r>
            <a:endParaRPr lang="es-ES" sz="2000" b="0" dirty="0" smtClean="0"/>
          </a:p>
          <a:p>
            <a:endParaRPr lang="es-ES" sz="2000" b="0" dirty="0">
              <a:solidFill>
                <a:srgbClr val="FFFF00"/>
              </a:solidFill>
            </a:endParaRPr>
          </a:p>
        </p:txBody>
      </p:sp>
      <p:sp>
        <p:nvSpPr>
          <p:cNvPr id="194564" name="Text Box 4"/>
          <p:cNvSpPr txBox="1">
            <a:spLocks noChangeArrowheads="1"/>
          </p:cNvSpPr>
          <p:nvPr/>
        </p:nvSpPr>
        <p:spPr bwMode="auto">
          <a:xfrm>
            <a:off x="373552" y="5502877"/>
            <a:ext cx="8260782" cy="523220"/>
          </a:xfrm>
          <a:prstGeom prst="rect">
            <a:avLst/>
          </a:prstGeom>
          <a:solidFill>
            <a:srgbClr val="0000CC"/>
          </a:solidFill>
          <a:ln w="12700">
            <a:solidFill>
              <a:srgbClr val="000000"/>
            </a:solidFill>
            <a:miter lim="800000"/>
            <a:headEnd type="none" w="sm" len="sm"/>
            <a:tailEnd type="none" w="sm" len="sm"/>
          </a:ln>
          <a:effectLst/>
        </p:spPr>
        <p:txBody>
          <a:bodyPr wrap="square">
            <a:spAutoFit/>
          </a:bodyPr>
          <a:lstStyle/>
          <a:p>
            <a:pPr algn="ctr">
              <a:spcBef>
                <a:spcPct val="50000"/>
              </a:spcBef>
              <a:defRPr/>
            </a:pPr>
            <a:r>
              <a:rPr lang="en-US" sz="2800" b="0" dirty="0" err="1" smtClean="0">
                <a:solidFill>
                  <a:srgbClr val="FFFF00"/>
                </a:solidFill>
                <a:effectLst>
                  <a:outerShdw blurRad="38100" dist="38100" dir="2700000" algn="tl">
                    <a:srgbClr val="000000"/>
                  </a:outerShdw>
                </a:effectLst>
                <a:latin typeface="Gill Sans MT" pitchFamily="34" charset="0"/>
                <a:cs typeface="Arial" pitchFamily="34" charset="0"/>
              </a:rPr>
              <a:t>Esta</a:t>
            </a:r>
            <a:r>
              <a:rPr lang="en-US" sz="2800" b="0" dirty="0" smtClean="0">
                <a:solidFill>
                  <a:srgbClr val="FFFF00"/>
                </a:solidFill>
                <a:effectLst>
                  <a:outerShdw blurRad="38100" dist="38100" dir="2700000" algn="tl">
                    <a:srgbClr val="000000"/>
                  </a:outerShdw>
                </a:effectLst>
                <a:latin typeface="Gill Sans MT" pitchFamily="34" charset="0"/>
                <a:cs typeface="Arial" pitchFamily="34" charset="0"/>
              </a:rPr>
              <a:t> </a:t>
            </a:r>
            <a:r>
              <a:rPr lang="en-US" sz="2800" b="0" dirty="0" err="1" smtClean="0">
                <a:solidFill>
                  <a:srgbClr val="FFFF00"/>
                </a:solidFill>
                <a:effectLst>
                  <a:outerShdw blurRad="38100" dist="38100" dir="2700000" algn="tl">
                    <a:srgbClr val="000000"/>
                  </a:outerShdw>
                </a:effectLst>
                <a:latin typeface="Gill Sans MT" pitchFamily="34" charset="0"/>
                <a:cs typeface="Arial" pitchFamily="34" charset="0"/>
              </a:rPr>
              <a:t>es</a:t>
            </a:r>
            <a:r>
              <a:rPr lang="en-US" sz="2800" b="0" dirty="0" smtClean="0">
                <a:solidFill>
                  <a:srgbClr val="FFFF00"/>
                </a:solidFill>
                <a:effectLst>
                  <a:outerShdw blurRad="38100" dist="38100" dir="2700000" algn="tl">
                    <a:srgbClr val="000000"/>
                  </a:outerShdw>
                </a:effectLst>
                <a:latin typeface="Gill Sans MT" pitchFamily="34" charset="0"/>
                <a:cs typeface="Arial" pitchFamily="34" charset="0"/>
              </a:rPr>
              <a:t> la forma “</a:t>
            </a:r>
            <a:r>
              <a:rPr lang="en-US" sz="2800" b="0" dirty="0" err="1" smtClean="0">
                <a:solidFill>
                  <a:srgbClr val="FFFF00"/>
                </a:solidFill>
                <a:effectLst>
                  <a:outerShdw blurRad="38100" dist="38100" dir="2700000" algn="tl">
                    <a:srgbClr val="000000"/>
                  </a:outerShdw>
                </a:effectLst>
                <a:latin typeface="Gill Sans MT" pitchFamily="34" charset="0"/>
                <a:cs typeface="Arial" pitchFamily="34" charset="0"/>
              </a:rPr>
              <a:t>tradicional</a:t>
            </a:r>
            <a:r>
              <a:rPr lang="en-US" sz="2800" b="0" dirty="0" smtClean="0">
                <a:solidFill>
                  <a:srgbClr val="FFFF00"/>
                </a:solidFill>
                <a:effectLst>
                  <a:outerShdw blurRad="38100" dist="38100" dir="2700000" algn="tl">
                    <a:srgbClr val="000000"/>
                  </a:outerShdw>
                </a:effectLst>
                <a:latin typeface="Gill Sans MT" pitchFamily="34" charset="0"/>
                <a:cs typeface="Arial" pitchFamily="34" charset="0"/>
              </a:rPr>
              <a:t>” </a:t>
            </a:r>
            <a:r>
              <a:rPr lang="en-US" sz="2800" b="0" dirty="0" err="1" smtClean="0">
                <a:solidFill>
                  <a:srgbClr val="FFFF00"/>
                </a:solidFill>
                <a:effectLst>
                  <a:outerShdw blurRad="38100" dist="38100" dir="2700000" algn="tl">
                    <a:srgbClr val="000000"/>
                  </a:outerShdw>
                </a:effectLst>
                <a:latin typeface="Gill Sans MT" pitchFamily="34" charset="0"/>
                <a:cs typeface="Arial" pitchFamily="34" charset="0"/>
              </a:rPr>
              <a:t>en</a:t>
            </a:r>
            <a:r>
              <a:rPr lang="en-US" sz="2800" b="0" dirty="0" smtClean="0">
                <a:solidFill>
                  <a:srgbClr val="FFFF00"/>
                </a:solidFill>
                <a:effectLst>
                  <a:outerShdw blurRad="38100" dist="38100" dir="2700000" algn="tl">
                    <a:srgbClr val="000000"/>
                  </a:outerShdw>
                </a:effectLst>
                <a:latin typeface="Gill Sans MT" pitchFamily="34" charset="0"/>
                <a:cs typeface="Arial" pitchFamily="34" charset="0"/>
              </a:rPr>
              <a:t> </a:t>
            </a:r>
            <a:r>
              <a:rPr lang="en-US" sz="2800" b="0" dirty="0" err="1" smtClean="0">
                <a:solidFill>
                  <a:srgbClr val="FFFF00"/>
                </a:solidFill>
                <a:effectLst>
                  <a:outerShdw blurRad="38100" dist="38100" dir="2700000" algn="tl">
                    <a:srgbClr val="000000"/>
                  </a:outerShdw>
                </a:effectLst>
                <a:latin typeface="Gill Sans MT" pitchFamily="34" charset="0"/>
                <a:cs typeface="Arial" pitchFamily="34" charset="0"/>
              </a:rPr>
              <a:t>otras</a:t>
            </a:r>
            <a:r>
              <a:rPr lang="en-US" sz="2800" b="0" dirty="0" smtClean="0">
                <a:solidFill>
                  <a:srgbClr val="FFFF00"/>
                </a:solidFill>
                <a:effectLst>
                  <a:outerShdw blurRad="38100" dist="38100" dir="2700000" algn="tl">
                    <a:srgbClr val="000000"/>
                  </a:outerShdw>
                </a:effectLst>
                <a:latin typeface="Gill Sans MT" pitchFamily="34" charset="0"/>
                <a:cs typeface="Arial" pitchFamily="34" charset="0"/>
              </a:rPr>
              <a:t> </a:t>
            </a:r>
            <a:r>
              <a:rPr lang="en-US" sz="2800" b="0" dirty="0" err="1" smtClean="0">
                <a:solidFill>
                  <a:srgbClr val="FFFF00"/>
                </a:solidFill>
                <a:effectLst>
                  <a:outerShdw blurRad="38100" dist="38100" dir="2700000" algn="tl">
                    <a:srgbClr val="000000"/>
                  </a:outerShdw>
                </a:effectLst>
                <a:latin typeface="Gill Sans MT" pitchFamily="34" charset="0"/>
                <a:cs typeface="Arial" pitchFamily="34" charset="0"/>
              </a:rPr>
              <a:t>ingenierías</a:t>
            </a:r>
            <a:r>
              <a:rPr lang="en-US" sz="2800" b="0" dirty="0" smtClean="0">
                <a:solidFill>
                  <a:srgbClr val="FFFF00"/>
                </a:solidFill>
                <a:effectLst>
                  <a:outerShdw blurRad="38100" dist="38100" dir="2700000" algn="tl">
                    <a:srgbClr val="000000"/>
                  </a:outerShdw>
                </a:effectLst>
                <a:latin typeface="Gill Sans MT" pitchFamily="34" charset="0"/>
                <a:cs typeface="Arial" pitchFamily="34" charset="0"/>
              </a:rPr>
              <a:t>.</a:t>
            </a:r>
          </a:p>
        </p:txBody>
      </p:sp>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4" name="Marcador de número de diapositiva 3"/>
          <p:cNvSpPr>
            <a:spLocks noGrp="1"/>
          </p:cNvSpPr>
          <p:nvPr>
            <p:ph type="sldNum" sz="quarter" idx="12"/>
          </p:nvPr>
        </p:nvSpPr>
        <p:spPr/>
        <p:txBody>
          <a:bodyPr/>
          <a:lstStyle/>
          <a:p>
            <a:fld id="{93ED3A91-18EE-4DC8-A17F-EFE35D22CA18}" type="slidenum">
              <a:rPr lang="es-ES" smtClean="0"/>
              <a:pPr/>
              <a:t>19</a:t>
            </a:fld>
            <a:endParaRPr lang="es-ES"/>
          </a:p>
        </p:txBody>
      </p:sp>
      <p:sp>
        <p:nvSpPr>
          <p:cNvPr id="8" name="CuadroTexto 7"/>
          <p:cNvSpPr txBox="1"/>
          <p:nvPr/>
        </p:nvSpPr>
        <p:spPr>
          <a:xfrm>
            <a:off x="797779" y="1711185"/>
            <a:ext cx="7874853" cy="830997"/>
          </a:xfrm>
          <a:prstGeom prst="rect">
            <a:avLst/>
          </a:prstGeom>
          <a:noFill/>
        </p:spPr>
        <p:txBody>
          <a:bodyPr wrap="square" rtlCol="0">
            <a:spAutoFit/>
          </a:bodyPr>
          <a:lstStyle/>
          <a:p>
            <a:r>
              <a:rPr lang="es-ES" sz="2400" b="1" dirty="0" err="1">
                <a:cs typeface="Arial" pitchFamily="34" charset="0"/>
              </a:rPr>
              <a:t>Testing</a:t>
            </a:r>
            <a:r>
              <a:rPr lang="es-ES" sz="2400" b="1" dirty="0">
                <a:cs typeface="Arial" pitchFamily="34" charset="0"/>
              </a:rPr>
              <a:t> es una </a:t>
            </a:r>
            <a:r>
              <a:rPr lang="es-ES" sz="2400" b="1" dirty="0">
                <a:solidFill>
                  <a:srgbClr val="0070C0"/>
                </a:solidFill>
                <a:cs typeface="Arial" pitchFamily="34" charset="0"/>
              </a:rPr>
              <a:t>disciplina mental </a:t>
            </a:r>
            <a:r>
              <a:rPr lang="es-ES" sz="2400" b="1" dirty="0">
                <a:cs typeface="Arial" pitchFamily="34" charset="0"/>
              </a:rPr>
              <a:t>que ayuda a que los profesionales desarrollen software con más calidad</a:t>
            </a:r>
            <a:r>
              <a:rPr lang="es-ES" sz="2400" b="1" dirty="0" smtClean="0">
                <a:solidFill>
                  <a:schemeClr val="tx1"/>
                </a:solidFill>
              </a:rPr>
              <a:t>.</a:t>
            </a:r>
            <a:endParaRPr lang="es-ES" sz="2400" b="1" dirty="0"/>
          </a:p>
        </p:txBody>
      </p:sp>
      <p:sp>
        <p:nvSpPr>
          <p:cNvPr id="10" name="Title 1"/>
          <p:cNvSpPr>
            <a:spLocks noGrp="1"/>
          </p:cNvSpPr>
          <p:nvPr>
            <p:ph type="title"/>
          </p:nvPr>
        </p:nvSpPr>
        <p:spPr>
          <a:xfrm>
            <a:off x="822960" y="286604"/>
            <a:ext cx="8069520" cy="1450757"/>
          </a:xfrm>
        </p:spPr>
        <p:txBody>
          <a:bodyPr>
            <a:normAutofit/>
          </a:bodyPr>
          <a:lstStyle/>
          <a:p>
            <a:r>
              <a:rPr lang="es-ES" dirty="0" smtClean="0"/>
              <a:t>Nivel </a:t>
            </a:r>
            <a:r>
              <a:rPr lang="es-ES" dirty="0" smtClean="0"/>
              <a:t>4 de pensamiento</a:t>
            </a:r>
            <a:endParaRPr lang="es-ES" dirty="0"/>
          </a:p>
        </p:txBody>
      </p:sp>
    </p:spTree>
    <p:extLst>
      <p:ext uri="{BB962C8B-B14F-4D97-AF65-F5344CB8AC3E}">
        <p14:creationId xmlns:p14="http://schemas.microsoft.com/office/powerpoint/2010/main" val="1336020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64"/>
                                        </p:tgtEl>
                                        <p:attrNameLst>
                                          <p:attrName>style.visibility</p:attrName>
                                        </p:attrNameLst>
                                      </p:cBhvr>
                                      <p:to>
                                        <p:strVal val="visible"/>
                                      </p:to>
                                    </p:set>
                                    <p:animEffect transition="in" filter="dissolve">
                                      <p:cBhvr>
                                        <p:cTn id="7" dur="1000"/>
                                        <p:tgtEl>
                                          <p:spTgt spid="194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Rot="1" noChangeArrowheads="1"/>
          </p:cNvSpPr>
          <p:nvPr/>
        </p:nvSpPr>
        <p:spPr>
          <a:xfrm>
            <a:off x="611560" y="1844824"/>
            <a:ext cx="7560840" cy="2952328"/>
          </a:xfrm>
          <a:prstGeom prst="rect">
            <a:avLst/>
          </a:prstGeom>
        </p:spPr>
        <p:txBody>
          <a:bodyPr vert="horz">
            <a:noAutofit/>
          </a:bodyPr>
          <a:lstStyle/>
          <a:p>
            <a:pPr lvl="0">
              <a:spcBef>
                <a:spcPts val="700"/>
              </a:spcBef>
              <a:buClr>
                <a:schemeClr val="accent2"/>
              </a:buClr>
              <a:buSzPct val="60000"/>
            </a:pPr>
            <a:r>
              <a:rPr lang="es-ES" sz="2000" dirty="0" smtClean="0"/>
              <a:t>Escribe</a:t>
            </a:r>
            <a:r>
              <a:rPr lang="en-US" sz="2000" dirty="0" smtClean="0"/>
              <a:t> un </a:t>
            </a:r>
            <a:r>
              <a:rPr lang="en-US" sz="2000" dirty="0" err="1" smtClean="0"/>
              <a:t>conjunto</a:t>
            </a:r>
            <a:r>
              <a:rPr lang="en-US" sz="2000" dirty="0" smtClean="0"/>
              <a:t> de tests para </a:t>
            </a:r>
            <a:r>
              <a:rPr lang="en-US" sz="2000" dirty="0" err="1" smtClean="0"/>
              <a:t>testear</a:t>
            </a:r>
            <a:r>
              <a:rPr lang="en-US" sz="2000" dirty="0" smtClean="0"/>
              <a:t>, de forma </a:t>
            </a:r>
            <a:r>
              <a:rPr lang="en-US" sz="2000" dirty="0" err="1" smtClean="0"/>
              <a:t>apropiada</a:t>
            </a:r>
            <a:r>
              <a:rPr lang="en-US" sz="2000" dirty="0" smtClean="0"/>
              <a:t>, un </a:t>
            </a:r>
            <a:r>
              <a:rPr lang="en-US" sz="2000" dirty="0" err="1" smtClean="0"/>
              <a:t>programa</a:t>
            </a:r>
            <a:r>
              <a:rPr lang="en-US" sz="2000" dirty="0" smtClean="0"/>
              <a:t> </a:t>
            </a:r>
            <a:r>
              <a:rPr lang="en-US" sz="2000" dirty="0" err="1" smtClean="0"/>
              <a:t>tal</a:t>
            </a:r>
            <a:r>
              <a:rPr lang="en-US" sz="2000" dirty="0" smtClean="0"/>
              <a:t> que:</a:t>
            </a:r>
            <a:endParaRPr lang="en-US" sz="2000" dirty="0"/>
          </a:p>
          <a:p>
            <a:pPr lvl="0">
              <a:spcBef>
                <a:spcPts val="700"/>
              </a:spcBef>
              <a:buClr>
                <a:schemeClr val="accent2"/>
              </a:buClr>
              <a:buSzPct val="60000"/>
            </a:pPr>
            <a:endParaRPr lang="es-ES" sz="2000" i="1" dirty="0" smtClean="0">
              <a:solidFill>
                <a:schemeClr val="tx2"/>
              </a:solidFill>
            </a:endParaRPr>
          </a:p>
          <a:p>
            <a:pPr lvl="0">
              <a:spcBef>
                <a:spcPts val="700"/>
              </a:spcBef>
              <a:buClr>
                <a:schemeClr val="accent2"/>
              </a:buClr>
              <a:buSzPct val="60000"/>
            </a:pPr>
            <a:r>
              <a:rPr lang="en-US" sz="2000" i="1" dirty="0" smtClean="0">
                <a:solidFill>
                  <a:schemeClr val="tx2"/>
                </a:solidFill>
              </a:rPr>
              <a:t>Dados 3 </a:t>
            </a:r>
            <a:r>
              <a:rPr lang="en-US" sz="2000" i="1" dirty="0" err="1" smtClean="0">
                <a:solidFill>
                  <a:schemeClr val="tx2"/>
                </a:solidFill>
              </a:rPr>
              <a:t>valores</a:t>
            </a:r>
            <a:r>
              <a:rPr lang="en-US" sz="2000" i="1" dirty="0" smtClean="0">
                <a:solidFill>
                  <a:schemeClr val="tx2"/>
                </a:solidFill>
              </a:rPr>
              <a:t> </a:t>
            </a:r>
            <a:r>
              <a:rPr lang="en-US" sz="2000" i="1" dirty="0" err="1" smtClean="0">
                <a:solidFill>
                  <a:schemeClr val="tx2"/>
                </a:solidFill>
              </a:rPr>
              <a:t>enteros</a:t>
            </a:r>
            <a:r>
              <a:rPr lang="en-US" sz="2000" i="1" dirty="0" smtClean="0">
                <a:solidFill>
                  <a:schemeClr val="tx2"/>
                </a:solidFill>
              </a:rPr>
              <a:t>, que </a:t>
            </a:r>
            <a:r>
              <a:rPr lang="en-US" sz="2000" i="1" dirty="0" err="1" smtClean="0">
                <a:solidFill>
                  <a:schemeClr val="tx2"/>
                </a:solidFill>
              </a:rPr>
              <a:t>representan</a:t>
            </a:r>
            <a:r>
              <a:rPr lang="en-US" sz="2000" i="1" dirty="0" smtClean="0">
                <a:solidFill>
                  <a:schemeClr val="tx2"/>
                </a:solidFill>
              </a:rPr>
              <a:t> la </a:t>
            </a:r>
            <a:r>
              <a:rPr lang="en-US" sz="2000" i="1" dirty="0" err="1" smtClean="0">
                <a:solidFill>
                  <a:schemeClr val="tx2"/>
                </a:solidFill>
              </a:rPr>
              <a:t>longitud</a:t>
            </a:r>
            <a:r>
              <a:rPr lang="en-US" sz="2000" i="1" dirty="0" smtClean="0">
                <a:solidFill>
                  <a:schemeClr val="tx2"/>
                </a:solidFill>
              </a:rPr>
              <a:t> de </a:t>
            </a:r>
            <a:r>
              <a:rPr lang="en-US" sz="2000" i="1" dirty="0" err="1" smtClean="0">
                <a:solidFill>
                  <a:schemeClr val="tx2"/>
                </a:solidFill>
              </a:rPr>
              <a:t>los</a:t>
            </a:r>
            <a:r>
              <a:rPr lang="en-US" sz="2000" i="1" dirty="0" smtClean="0">
                <a:solidFill>
                  <a:schemeClr val="tx2"/>
                </a:solidFill>
              </a:rPr>
              <a:t> </a:t>
            </a:r>
            <a:r>
              <a:rPr lang="en-US" sz="2000" i="1" dirty="0" err="1" smtClean="0">
                <a:solidFill>
                  <a:schemeClr val="tx2"/>
                </a:solidFill>
              </a:rPr>
              <a:t>lados</a:t>
            </a:r>
            <a:r>
              <a:rPr lang="en-US" sz="2000" i="1" dirty="0" smtClean="0">
                <a:solidFill>
                  <a:schemeClr val="tx2"/>
                </a:solidFill>
              </a:rPr>
              <a:t> de un </a:t>
            </a:r>
            <a:r>
              <a:rPr lang="en-US" sz="2000" i="1" dirty="0" err="1" smtClean="0">
                <a:solidFill>
                  <a:schemeClr val="tx2"/>
                </a:solidFill>
              </a:rPr>
              <a:t>triángulo</a:t>
            </a:r>
            <a:r>
              <a:rPr lang="en-US" sz="2000" i="1" dirty="0" smtClean="0">
                <a:solidFill>
                  <a:schemeClr val="tx2"/>
                </a:solidFill>
              </a:rPr>
              <a:t>, determine </a:t>
            </a:r>
            <a:r>
              <a:rPr lang="en-US" sz="2000" i="1" dirty="0" err="1" smtClean="0">
                <a:solidFill>
                  <a:schemeClr val="tx2"/>
                </a:solidFill>
              </a:rPr>
              <a:t>si</a:t>
            </a:r>
            <a:r>
              <a:rPr lang="en-US" sz="2000" i="1" dirty="0" smtClean="0">
                <a:solidFill>
                  <a:schemeClr val="tx2"/>
                </a:solidFill>
              </a:rPr>
              <a:t> el </a:t>
            </a:r>
            <a:r>
              <a:rPr lang="en-US" sz="2000" i="1" dirty="0" err="1" smtClean="0">
                <a:solidFill>
                  <a:schemeClr val="tx2"/>
                </a:solidFill>
              </a:rPr>
              <a:t>triángulo</a:t>
            </a:r>
            <a:r>
              <a:rPr lang="en-US" sz="2000" i="1" dirty="0" smtClean="0">
                <a:solidFill>
                  <a:schemeClr val="tx2"/>
                </a:solidFill>
              </a:rPr>
              <a:t> </a:t>
            </a:r>
            <a:r>
              <a:rPr lang="en-US" sz="2000" i="1" dirty="0" err="1" smtClean="0">
                <a:solidFill>
                  <a:schemeClr val="tx2"/>
                </a:solidFill>
              </a:rPr>
              <a:t>es</a:t>
            </a:r>
            <a:r>
              <a:rPr lang="en-US" sz="2000" i="1" dirty="0" smtClean="0">
                <a:solidFill>
                  <a:schemeClr val="tx2"/>
                </a:solidFill>
              </a:rPr>
              <a:t> </a:t>
            </a:r>
            <a:r>
              <a:rPr lang="en-US" sz="2000" i="1" dirty="0" err="1" smtClean="0">
                <a:solidFill>
                  <a:schemeClr val="tx2"/>
                </a:solidFill>
              </a:rPr>
              <a:t>escaleno</a:t>
            </a:r>
            <a:r>
              <a:rPr lang="en-US" sz="2000" i="1" dirty="0" smtClean="0">
                <a:solidFill>
                  <a:schemeClr val="tx2"/>
                </a:solidFill>
              </a:rPr>
              <a:t>, </a:t>
            </a:r>
            <a:r>
              <a:rPr lang="en-US" sz="2000" i="1" dirty="0" err="1" smtClean="0">
                <a:solidFill>
                  <a:schemeClr val="tx2"/>
                </a:solidFill>
              </a:rPr>
              <a:t>isósceles</a:t>
            </a:r>
            <a:r>
              <a:rPr lang="en-US" sz="2000" i="1" dirty="0" smtClean="0">
                <a:solidFill>
                  <a:schemeClr val="tx2"/>
                </a:solidFill>
              </a:rPr>
              <a:t> o </a:t>
            </a:r>
            <a:r>
              <a:rPr lang="en-US" sz="2000" i="1" dirty="0" err="1" smtClean="0">
                <a:solidFill>
                  <a:schemeClr val="tx2"/>
                </a:solidFill>
              </a:rPr>
              <a:t>equilátero</a:t>
            </a:r>
            <a:endParaRPr lang="en-US" sz="2000" i="1" dirty="0" smtClean="0">
              <a:solidFill>
                <a:schemeClr val="tx2"/>
              </a:solidFill>
            </a:endParaRPr>
          </a:p>
          <a:p>
            <a:pPr lvl="0">
              <a:spcBef>
                <a:spcPts val="700"/>
              </a:spcBef>
              <a:buClr>
                <a:schemeClr val="accent2"/>
              </a:buClr>
              <a:buSzPct val="60000"/>
            </a:pPr>
            <a:endParaRPr lang="en-US" sz="2000" i="1" dirty="0">
              <a:solidFill>
                <a:schemeClr val="tx2"/>
              </a:solidFill>
            </a:endParaRPr>
          </a:p>
          <a:p>
            <a:pPr>
              <a:spcBef>
                <a:spcPts val="700"/>
              </a:spcBef>
              <a:buClr>
                <a:schemeClr val="accent2"/>
              </a:buClr>
              <a:buSzPct val="60000"/>
            </a:pPr>
            <a:r>
              <a:rPr lang="en-US" sz="2000" dirty="0" err="1" smtClean="0"/>
              <a:t>Recordatorio</a:t>
            </a:r>
            <a:r>
              <a:rPr lang="en-US" sz="2000" dirty="0" smtClean="0"/>
              <a:t>: </a:t>
            </a:r>
            <a:r>
              <a:rPr lang="en-US" sz="2000" dirty="0" err="1" smtClean="0"/>
              <a:t>equilátero</a:t>
            </a:r>
            <a:r>
              <a:rPr lang="en-US" sz="2000" dirty="0" smtClean="0"/>
              <a:t> (3 </a:t>
            </a:r>
            <a:r>
              <a:rPr lang="en-US" sz="2000" dirty="0" err="1" smtClean="0"/>
              <a:t>lados</a:t>
            </a:r>
            <a:r>
              <a:rPr lang="en-US" sz="2000" dirty="0" smtClean="0"/>
              <a:t> </a:t>
            </a:r>
            <a:r>
              <a:rPr lang="en-US" sz="2000" dirty="0" err="1" smtClean="0"/>
              <a:t>iguales</a:t>
            </a:r>
            <a:r>
              <a:rPr lang="en-US" sz="2000" dirty="0" smtClean="0"/>
              <a:t>), isosceles (2 </a:t>
            </a:r>
            <a:r>
              <a:rPr lang="en-US" sz="2000" dirty="0" err="1" smtClean="0"/>
              <a:t>lados</a:t>
            </a:r>
            <a:r>
              <a:rPr lang="en-US" sz="2000" dirty="0" smtClean="0"/>
              <a:t> </a:t>
            </a:r>
            <a:r>
              <a:rPr lang="en-US" sz="2000" dirty="0" err="1" smtClean="0"/>
              <a:t>iguales</a:t>
            </a:r>
            <a:r>
              <a:rPr lang="en-US" sz="2000" dirty="0" smtClean="0"/>
              <a:t>) y </a:t>
            </a:r>
            <a:r>
              <a:rPr lang="en-US" sz="2000" dirty="0" err="1" smtClean="0"/>
              <a:t>escaleno</a:t>
            </a:r>
            <a:r>
              <a:rPr lang="en-US" sz="2000" dirty="0" smtClean="0"/>
              <a:t> (</a:t>
            </a:r>
            <a:r>
              <a:rPr lang="en-US" sz="2000" dirty="0" err="1" smtClean="0"/>
              <a:t>todos</a:t>
            </a:r>
            <a:r>
              <a:rPr lang="en-US" sz="2000" dirty="0" smtClean="0"/>
              <a:t> </a:t>
            </a:r>
            <a:r>
              <a:rPr lang="en-US" sz="2000" dirty="0" err="1" smtClean="0"/>
              <a:t>los</a:t>
            </a:r>
            <a:r>
              <a:rPr lang="en-US" sz="2000" dirty="0" smtClean="0"/>
              <a:t> </a:t>
            </a:r>
            <a:r>
              <a:rPr lang="en-US" sz="2000" dirty="0" err="1" smtClean="0"/>
              <a:t>lados</a:t>
            </a:r>
            <a:r>
              <a:rPr lang="en-US" sz="2000" dirty="0" smtClean="0"/>
              <a:t> son </a:t>
            </a:r>
            <a:r>
              <a:rPr lang="en-US" sz="2000" dirty="0" err="1" smtClean="0"/>
              <a:t>distintos</a:t>
            </a:r>
            <a:r>
              <a:rPr lang="en-US" sz="2000" dirty="0" smtClean="0"/>
              <a:t>).</a:t>
            </a:r>
          </a:p>
          <a:p>
            <a:pPr>
              <a:spcBef>
                <a:spcPts val="700"/>
              </a:spcBef>
              <a:buClr>
                <a:schemeClr val="accent2"/>
              </a:buClr>
              <a:buSzPct val="60000"/>
            </a:pPr>
            <a:endParaRPr lang="en-US" sz="2000" dirty="0"/>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s-ES" sz="2000" b="0" i="0" u="none" strike="noStrike" kern="1200" cap="none" spc="0" normalizeH="0" baseline="0" noProof="0" dirty="0" smtClean="0">
              <a:ln>
                <a:noFill/>
              </a:ln>
              <a:solidFill>
                <a:schemeClr val="tx1"/>
              </a:solidFill>
              <a:effectLst/>
              <a:uLnTx/>
              <a:uFillTx/>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s-ES" sz="2000" b="0" i="0" u="none" strike="noStrike" kern="1200" cap="none" spc="0" normalizeH="0" baseline="0" noProof="0" dirty="0" smtClean="0">
              <a:ln>
                <a:noFill/>
              </a:ln>
              <a:solidFill>
                <a:schemeClr val="tx1"/>
              </a:solidFill>
              <a:effectLst/>
              <a:uLnTx/>
              <a:uFillTx/>
            </a:endParaRPr>
          </a:p>
        </p:txBody>
      </p:sp>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3" name="Marcador de número de diapositiva 2"/>
          <p:cNvSpPr>
            <a:spLocks noGrp="1"/>
          </p:cNvSpPr>
          <p:nvPr>
            <p:ph type="sldNum" sz="quarter" idx="12"/>
          </p:nvPr>
        </p:nvSpPr>
        <p:spPr/>
        <p:txBody>
          <a:bodyPr/>
          <a:lstStyle/>
          <a:p>
            <a:fld id="{93ED3A91-18EE-4DC8-A17F-EFE35D22CA18}" type="slidenum">
              <a:rPr lang="es-ES" smtClean="0"/>
              <a:pPr/>
              <a:t>2</a:t>
            </a:fld>
            <a:endParaRPr lang="es-ES"/>
          </a:p>
        </p:txBody>
      </p:sp>
      <p:sp>
        <p:nvSpPr>
          <p:cNvPr id="8" name="CuadroTexto 7"/>
          <p:cNvSpPr txBox="1"/>
          <p:nvPr/>
        </p:nvSpPr>
        <p:spPr>
          <a:xfrm>
            <a:off x="467544" y="4797152"/>
            <a:ext cx="4176464" cy="769441"/>
          </a:xfrm>
          <a:prstGeom prst="rect">
            <a:avLst/>
          </a:prstGeom>
          <a:noFill/>
        </p:spPr>
        <p:txBody>
          <a:bodyPr wrap="square" rtlCol="0">
            <a:spAutoFit/>
          </a:bodyPr>
          <a:lstStyle/>
          <a:p>
            <a:r>
              <a:rPr lang="es-ES" sz="4400" dirty="0" smtClean="0">
                <a:solidFill>
                  <a:srgbClr val="FF0000"/>
                </a:solidFill>
              </a:rPr>
              <a:t>¿Qué es un test?</a:t>
            </a:r>
            <a:endParaRPr lang="es-ES" sz="4400" dirty="0">
              <a:solidFill>
                <a:srgbClr val="FF0000"/>
              </a:solidFill>
            </a:endParaRPr>
          </a:p>
        </p:txBody>
      </p:sp>
      <p:sp>
        <p:nvSpPr>
          <p:cNvPr id="9" name="CuadroTexto 8"/>
          <p:cNvSpPr txBox="1"/>
          <p:nvPr/>
        </p:nvSpPr>
        <p:spPr>
          <a:xfrm>
            <a:off x="4932040" y="4581128"/>
            <a:ext cx="3801749" cy="1631216"/>
          </a:xfrm>
          <a:prstGeom prst="rect">
            <a:avLst/>
          </a:prstGeom>
          <a:noFill/>
        </p:spPr>
        <p:txBody>
          <a:bodyPr wrap="square" rtlCol="0">
            <a:spAutoFit/>
          </a:bodyPr>
          <a:lstStyle/>
          <a:p>
            <a:r>
              <a:rPr lang="es-ES" sz="2000" dirty="0" smtClean="0">
                <a:solidFill>
                  <a:schemeClr val="accent2">
                    <a:lumMod val="50000"/>
                  </a:schemeClr>
                </a:solidFill>
              </a:rPr>
              <a:t>Por ahora, supondremos que un test es una </a:t>
            </a:r>
            <a:r>
              <a:rPr lang="es-ES" sz="2000" dirty="0" err="1" smtClean="0">
                <a:solidFill>
                  <a:schemeClr val="accent2">
                    <a:lumMod val="50000"/>
                  </a:schemeClr>
                </a:solidFill>
              </a:rPr>
              <a:t>tupla</a:t>
            </a:r>
            <a:r>
              <a:rPr lang="es-ES" sz="2000" dirty="0" smtClean="0">
                <a:solidFill>
                  <a:schemeClr val="accent2">
                    <a:lumMod val="50000"/>
                  </a:schemeClr>
                </a:solidFill>
              </a:rPr>
              <a:t> de valores (uno para cada parámetro) y el valor esperado. Por ejemplo, in=(7, 4, 8) &amp; </a:t>
            </a:r>
            <a:r>
              <a:rPr lang="es-ES" sz="2000" dirty="0" err="1" smtClean="0">
                <a:solidFill>
                  <a:schemeClr val="accent2">
                    <a:lumMod val="50000"/>
                  </a:schemeClr>
                </a:solidFill>
              </a:rPr>
              <a:t>out</a:t>
            </a:r>
            <a:r>
              <a:rPr lang="es-ES" sz="2000" dirty="0" smtClean="0">
                <a:solidFill>
                  <a:schemeClr val="accent2">
                    <a:lumMod val="50000"/>
                  </a:schemeClr>
                </a:solidFill>
              </a:rPr>
              <a:t>= “escaleno”.</a:t>
            </a:r>
            <a:endParaRPr lang="es-ES" sz="2000" dirty="0">
              <a:solidFill>
                <a:schemeClr val="accent2">
                  <a:lumMod val="50000"/>
                </a:schemeClr>
              </a:solidFill>
            </a:endParaRPr>
          </a:p>
        </p:txBody>
      </p:sp>
      <p:sp>
        <p:nvSpPr>
          <p:cNvPr id="10" name="CuadroTexto 9"/>
          <p:cNvSpPr txBox="1"/>
          <p:nvPr/>
        </p:nvSpPr>
        <p:spPr>
          <a:xfrm>
            <a:off x="611560" y="5704409"/>
            <a:ext cx="2712281" cy="400110"/>
          </a:xfrm>
          <a:prstGeom prst="rect">
            <a:avLst/>
          </a:prstGeom>
          <a:noFill/>
        </p:spPr>
        <p:txBody>
          <a:bodyPr wrap="none" rtlCol="0">
            <a:spAutoFit/>
          </a:bodyPr>
          <a:lstStyle/>
          <a:p>
            <a:r>
              <a:rPr lang="es-ES" sz="2000" b="1" dirty="0" smtClean="0">
                <a:solidFill>
                  <a:srgbClr val="FF0000"/>
                </a:solidFill>
              </a:rPr>
              <a:t>Tenéis cinco minutos…..</a:t>
            </a:r>
            <a:endParaRPr lang="es-ES" sz="2000" b="1" dirty="0">
              <a:solidFill>
                <a:srgbClr val="FF0000"/>
              </a:solidFill>
            </a:endParaRPr>
          </a:p>
        </p:txBody>
      </p:sp>
      <p:sp>
        <p:nvSpPr>
          <p:cNvPr id="11" name="Title 1"/>
          <p:cNvSpPr>
            <a:spLocks noGrp="1"/>
          </p:cNvSpPr>
          <p:nvPr>
            <p:ph type="title"/>
          </p:nvPr>
        </p:nvSpPr>
        <p:spPr>
          <a:xfrm>
            <a:off x="822960" y="286604"/>
            <a:ext cx="7543800" cy="1450757"/>
          </a:xfrm>
        </p:spPr>
        <p:txBody>
          <a:bodyPr/>
          <a:lstStyle/>
          <a:p>
            <a:r>
              <a:rPr lang="es-ES" dirty="0" smtClean="0"/>
              <a:t>Un pequeño ejercicio</a:t>
            </a:r>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2959" y="1845734"/>
            <a:ext cx="7543801" cy="4463586"/>
          </a:xfrm>
        </p:spPr>
        <p:txBody>
          <a:bodyPr>
            <a:noAutofit/>
          </a:bodyPr>
          <a:lstStyle/>
          <a:p>
            <a:pPr marL="457200" indent="-457200"/>
            <a:r>
              <a:rPr lang="es-ES" i="1" dirty="0" smtClean="0">
                <a:solidFill>
                  <a:schemeClr val="accent3"/>
                </a:solidFill>
              </a:rPr>
              <a:t>Una parte necesaria a la hora de definir un test consiste en proporcionar el resultado esperado.</a:t>
            </a:r>
          </a:p>
          <a:p>
            <a:pPr marL="0">
              <a:buNone/>
            </a:pPr>
            <a:r>
              <a:rPr lang="es-ES" dirty="0" smtClean="0">
                <a:solidFill>
                  <a:schemeClr val="tx1"/>
                </a:solidFill>
              </a:rPr>
              <a:t>Por tanto, cada test debe tener dos componentes (más adelante veremos que es un poco más complejo):</a:t>
            </a:r>
          </a:p>
          <a:p>
            <a:pPr lvl="3"/>
            <a:r>
              <a:rPr lang="es-ES" sz="2000" dirty="0" smtClean="0">
                <a:solidFill>
                  <a:schemeClr val="tx1"/>
                </a:solidFill>
              </a:rPr>
              <a:t>Una enumeración de los valores de los </a:t>
            </a:r>
            <a:r>
              <a:rPr lang="es-ES" sz="2000" dirty="0" smtClean="0">
                <a:solidFill>
                  <a:schemeClr val="accent2"/>
                </a:solidFill>
              </a:rPr>
              <a:t>inputs </a:t>
            </a:r>
            <a:r>
              <a:rPr lang="es-ES" sz="2000" dirty="0" smtClean="0">
                <a:solidFill>
                  <a:schemeClr val="tx1"/>
                </a:solidFill>
              </a:rPr>
              <a:t>del programa. </a:t>
            </a:r>
          </a:p>
          <a:p>
            <a:pPr lvl="3"/>
            <a:r>
              <a:rPr lang="es-ES" sz="2000" dirty="0" smtClean="0">
                <a:solidFill>
                  <a:schemeClr val="tx1"/>
                </a:solidFill>
              </a:rPr>
              <a:t>Una definición precisa del </a:t>
            </a:r>
            <a:r>
              <a:rPr lang="es-ES" sz="2000" dirty="0" smtClean="0">
                <a:solidFill>
                  <a:schemeClr val="accent2"/>
                </a:solidFill>
              </a:rPr>
              <a:t>output</a:t>
            </a:r>
            <a:r>
              <a:rPr lang="es-ES" sz="2000" dirty="0" smtClean="0"/>
              <a:t> </a:t>
            </a:r>
            <a:r>
              <a:rPr lang="es-ES" sz="2000" dirty="0" smtClean="0">
                <a:solidFill>
                  <a:schemeClr val="accent2"/>
                </a:solidFill>
              </a:rPr>
              <a:t>correcto </a:t>
            </a:r>
            <a:r>
              <a:rPr lang="es-ES" sz="2000" dirty="0" smtClean="0">
                <a:solidFill>
                  <a:schemeClr val="tx1"/>
                </a:solidFill>
              </a:rPr>
              <a:t>para esos valores de los inputs. </a:t>
            </a:r>
            <a:endParaRPr lang="es-ES" sz="2000" i="1" dirty="0" smtClean="0">
              <a:solidFill>
                <a:schemeClr val="tx1"/>
              </a:solidFill>
            </a:endParaRPr>
          </a:p>
          <a:p>
            <a:pPr marL="457200" indent="-457200"/>
            <a:r>
              <a:rPr lang="es-ES" i="1" dirty="0" smtClean="0">
                <a:solidFill>
                  <a:schemeClr val="accent3"/>
                </a:solidFill>
              </a:rPr>
              <a:t>Un programador debería evitar testear sus propios programas.</a:t>
            </a:r>
          </a:p>
          <a:p>
            <a:pPr marL="0" indent="-457200">
              <a:buNone/>
            </a:pPr>
            <a:r>
              <a:rPr lang="es-ES" dirty="0" smtClean="0">
                <a:solidFill>
                  <a:schemeClr val="tx1"/>
                </a:solidFill>
              </a:rPr>
              <a:t>Normalmente no estamos preparados (psicológicamente) para buscar errores en nuestro propio trabajo.</a:t>
            </a:r>
          </a:p>
          <a:p>
            <a:pPr marL="0" indent="-457200">
              <a:buNone/>
            </a:pPr>
            <a:r>
              <a:rPr lang="es-ES" dirty="0" smtClean="0">
                <a:solidFill>
                  <a:schemeClr val="tx1"/>
                </a:solidFill>
              </a:rPr>
              <a:t>En particular, el programa puede tener errores debido a que el programador no ha comprendido el enunciado del problema o su especificación</a:t>
            </a:r>
            <a:r>
              <a:rPr lang="en-US" dirty="0" smtClean="0">
                <a:solidFill>
                  <a:schemeClr val="tx1"/>
                </a:solidFill>
              </a:rPr>
              <a:t>. </a:t>
            </a:r>
          </a:p>
        </p:txBody>
      </p:sp>
      <p:sp>
        <p:nvSpPr>
          <p:cNvPr id="4" name="Marcador de pie de página 3"/>
          <p:cNvSpPr>
            <a:spLocks noGrp="1"/>
          </p:cNvSpPr>
          <p:nvPr>
            <p:ph type="ftr" sz="quarter" idx="11"/>
          </p:nvPr>
        </p:nvSpPr>
        <p:spPr/>
        <p:txBody>
          <a:bodyPr/>
          <a:lstStyle/>
          <a:p>
            <a:r>
              <a:rPr lang="es-ES" smtClean="0"/>
              <a:t>Especificación, Validación y Testing (M. G. Merayo y M. Núñez)</a:t>
            </a:r>
            <a:endParaRPr lang="es-ES"/>
          </a:p>
        </p:txBody>
      </p:sp>
      <p:sp>
        <p:nvSpPr>
          <p:cNvPr id="5" name="Marcador de número de diapositiva 4"/>
          <p:cNvSpPr>
            <a:spLocks noGrp="1"/>
          </p:cNvSpPr>
          <p:nvPr>
            <p:ph type="sldNum" sz="quarter" idx="12"/>
          </p:nvPr>
        </p:nvSpPr>
        <p:spPr/>
        <p:txBody>
          <a:bodyPr/>
          <a:lstStyle/>
          <a:p>
            <a:fld id="{93ED3A91-18EE-4DC8-A17F-EFE35D22CA18}" type="slidenum">
              <a:rPr lang="es-ES" smtClean="0"/>
              <a:pPr/>
              <a:t>20</a:t>
            </a:fld>
            <a:endParaRPr lang="es-ES"/>
          </a:p>
        </p:txBody>
      </p:sp>
      <p:sp>
        <p:nvSpPr>
          <p:cNvPr id="7" name="Elipse 6"/>
          <p:cNvSpPr/>
          <p:nvPr/>
        </p:nvSpPr>
        <p:spPr>
          <a:xfrm>
            <a:off x="1475656" y="4631940"/>
            <a:ext cx="5373624" cy="144016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¡¡Warning!! </a:t>
            </a:r>
            <a:r>
              <a:rPr lang="en-US" sz="2400" dirty="0" err="1">
                <a:solidFill>
                  <a:schemeClr val="bg1"/>
                </a:solidFill>
              </a:rPr>
              <a:t>Esto</a:t>
            </a:r>
            <a:r>
              <a:rPr lang="en-US" sz="2400" dirty="0">
                <a:solidFill>
                  <a:schemeClr val="bg1"/>
                </a:solidFill>
              </a:rPr>
              <a:t> </a:t>
            </a:r>
            <a:r>
              <a:rPr lang="en-US" sz="2400" dirty="0" err="1">
                <a:solidFill>
                  <a:schemeClr val="bg1"/>
                </a:solidFill>
              </a:rPr>
              <a:t>está</a:t>
            </a:r>
            <a:r>
              <a:rPr lang="en-US" sz="2400" dirty="0">
                <a:solidFill>
                  <a:schemeClr val="bg1"/>
                </a:solidFill>
              </a:rPr>
              <a:t> </a:t>
            </a:r>
            <a:r>
              <a:rPr lang="en-US" sz="2400" dirty="0" err="1">
                <a:solidFill>
                  <a:schemeClr val="bg1"/>
                </a:solidFill>
              </a:rPr>
              <a:t>cambiando</a:t>
            </a:r>
            <a:r>
              <a:rPr lang="en-US" sz="2400" dirty="0">
                <a:solidFill>
                  <a:schemeClr val="bg1"/>
                </a:solidFill>
              </a:rPr>
              <a:t> con la </a:t>
            </a:r>
            <a:r>
              <a:rPr lang="en-US" sz="2400" dirty="0" err="1">
                <a:solidFill>
                  <a:schemeClr val="bg1"/>
                </a:solidFill>
              </a:rPr>
              <a:t>aparición</a:t>
            </a:r>
            <a:r>
              <a:rPr lang="en-US" sz="2400" dirty="0">
                <a:solidFill>
                  <a:schemeClr val="bg1"/>
                </a:solidFill>
              </a:rPr>
              <a:t> de las </a:t>
            </a:r>
            <a:r>
              <a:rPr lang="en-US" sz="2400" dirty="0" err="1">
                <a:solidFill>
                  <a:schemeClr val="bg1"/>
                </a:solidFill>
              </a:rPr>
              <a:t>metodologías</a:t>
            </a:r>
            <a:r>
              <a:rPr lang="en-US" sz="2400" dirty="0">
                <a:solidFill>
                  <a:schemeClr val="bg1"/>
                </a:solidFill>
              </a:rPr>
              <a:t> </a:t>
            </a:r>
            <a:r>
              <a:rPr lang="en-US" sz="2400" dirty="0" err="1">
                <a:solidFill>
                  <a:schemeClr val="bg1"/>
                </a:solidFill>
              </a:rPr>
              <a:t>ágiles</a:t>
            </a:r>
            <a:r>
              <a:rPr lang="en-US" sz="2400" dirty="0">
                <a:solidFill>
                  <a:schemeClr val="bg1"/>
                </a:solidFill>
              </a:rPr>
              <a:t>.</a:t>
            </a:r>
          </a:p>
        </p:txBody>
      </p:sp>
      <p:sp>
        <p:nvSpPr>
          <p:cNvPr id="8" name="Title 1"/>
          <p:cNvSpPr>
            <a:spLocks noGrp="1"/>
          </p:cNvSpPr>
          <p:nvPr>
            <p:ph type="title"/>
          </p:nvPr>
        </p:nvSpPr>
        <p:spPr>
          <a:xfrm>
            <a:off x="822960" y="286604"/>
            <a:ext cx="8069520" cy="1450757"/>
          </a:xfrm>
        </p:spPr>
        <p:txBody>
          <a:bodyPr>
            <a:normAutofit/>
          </a:bodyPr>
          <a:lstStyle/>
          <a:p>
            <a:r>
              <a:rPr lang="es-ES" dirty="0" smtClean="0"/>
              <a:t>Nociones a tener en cuenta a la hora de testear</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2959" y="1845734"/>
            <a:ext cx="7543801" cy="4463586"/>
          </a:xfrm>
        </p:spPr>
        <p:txBody>
          <a:bodyPr>
            <a:noAutofit/>
          </a:bodyPr>
          <a:lstStyle/>
          <a:p>
            <a:pPr marL="457200" indent="-457200"/>
            <a:r>
              <a:rPr lang="es-ES" i="1" dirty="0" smtClean="0">
                <a:solidFill>
                  <a:schemeClr val="accent3"/>
                </a:solidFill>
              </a:rPr>
              <a:t>La organización que desarrolla un programa no debería testear sus propios programas.</a:t>
            </a:r>
          </a:p>
          <a:p>
            <a:pPr marL="0">
              <a:buNone/>
            </a:pPr>
            <a:r>
              <a:rPr lang="es-ES" dirty="0" smtClean="0">
                <a:solidFill>
                  <a:schemeClr val="tx1"/>
                </a:solidFill>
              </a:rPr>
              <a:t>El argumento es similar al anterior.</a:t>
            </a:r>
          </a:p>
          <a:p>
            <a:pPr marL="0">
              <a:buNone/>
            </a:pPr>
            <a:r>
              <a:rPr lang="es-ES" dirty="0" smtClean="0">
                <a:solidFill>
                  <a:schemeClr val="tx1"/>
                </a:solidFill>
              </a:rPr>
              <a:t>Además, el proceso de </a:t>
            </a:r>
            <a:r>
              <a:rPr lang="es-ES" dirty="0" err="1" smtClean="0">
                <a:solidFill>
                  <a:srgbClr val="0070C0"/>
                </a:solidFill>
              </a:rPr>
              <a:t>testing</a:t>
            </a:r>
            <a:r>
              <a:rPr lang="es-ES" dirty="0" smtClean="0">
                <a:solidFill>
                  <a:schemeClr val="tx1"/>
                </a:solidFill>
              </a:rPr>
              <a:t> se puede llegar a ver como responsable de </a:t>
            </a:r>
            <a:r>
              <a:rPr lang="es-ES" dirty="0" smtClean="0">
                <a:solidFill>
                  <a:srgbClr val="0070C0"/>
                </a:solidFill>
              </a:rPr>
              <a:t>no completar </a:t>
            </a:r>
            <a:r>
              <a:rPr lang="es-ES" dirty="0" smtClean="0">
                <a:solidFill>
                  <a:schemeClr val="tx1"/>
                </a:solidFill>
              </a:rPr>
              <a:t>el producto </a:t>
            </a:r>
            <a:r>
              <a:rPr lang="es-ES" dirty="0" smtClean="0">
                <a:solidFill>
                  <a:srgbClr val="0070C0"/>
                </a:solidFill>
              </a:rPr>
              <a:t>a tiempo </a:t>
            </a:r>
            <a:r>
              <a:rPr lang="es-ES" dirty="0" smtClean="0">
                <a:solidFill>
                  <a:schemeClr val="tx1"/>
                </a:solidFill>
              </a:rPr>
              <a:t>y </a:t>
            </a:r>
            <a:r>
              <a:rPr lang="es-ES" dirty="0" smtClean="0">
                <a:solidFill>
                  <a:srgbClr val="0070C0"/>
                </a:solidFill>
              </a:rPr>
              <a:t>aumentar </a:t>
            </a:r>
            <a:r>
              <a:rPr lang="es-ES" dirty="0" smtClean="0">
                <a:solidFill>
                  <a:schemeClr val="tx1"/>
                </a:solidFill>
              </a:rPr>
              <a:t>su </a:t>
            </a:r>
            <a:r>
              <a:rPr lang="es-ES" dirty="0" smtClean="0">
                <a:solidFill>
                  <a:srgbClr val="0070C0"/>
                </a:solidFill>
              </a:rPr>
              <a:t>coste</a:t>
            </a:r>
            <a:r>
              <a:rPr lang="es-ES" dirty="0" smtClean="0">
                <a:solidFill>
                  <a:schemeClr val="tx1"/>
                </a:solidFill>
              </a:rPr>
              <a:t>.</a:t>
            </a:r>
            <a:endParaRPr lang="es-ES" i="1" dirty="0" smtClean="0">
              <a:solidFill>
                <a:schemeClr val="accent3"/>
              </a:solidFill>
            </a:endParaRPr>
          </a:p>
          <a:p>
            <a:pPr marL="457200" indent="-457200"/>
            <a:r>
              <a:rPr lang="es-ES" i="1" dirty="0" smtClean="0">
                <a:solidFill>
                  <a:schemeClr val="accent3"/>
                </a:solidFill>
              </a:rPr>
              <a:t>Estudia detalladamente los resultados de cada test.</a:t>
            </a:r>
          </a:p>
          <a:p>
            <a:pPr marL="0" indent="-457200">
              <a:buNone/>
            </a:pPr>
            <a:r>
              <a:rPr lang="es-ES" dirty="0" smtClean="0">
                <a:solidFill>
                  <a:schemeClr val="tx1"/>
                </a:solidFill>
              </a:rPr>
              <a:t>Hay errores que aparecen en </a:t>
            </a:r>
            <a:r>
              <a:rPr lang="es-ES" dirty="0" err="1" smtClean="0">
                <a:solidFill>
                  <a:schemeClr val="tx1"/>
                </a:solidFill>
              </a:rPr>
              <a:t>tests</a:t>
            </a:r>
            <a:r>
              <a:rPr lang="es-ES" dirty="0" smtClean="0">
                <a:solidFill>
                  <a:schemeClr val="tx1"/>
                </a:solidFill>
              </a:rPr>
              <a:t> </a:t>
            </a:r>
            <a:r>
              <a:rPr lang="es-ES" dirty="0" smtClean="0">
                <a:solidFill>
                  <a:schemeClr val="tx1"/>
                </a:solidFill>
              </a:rPr>
              <a:t>que no se percibieron en </a:t>
            </a:r>
            <a:r>
              <a:rPr lang="es-ES" dirty="0" err="1" smtClean="0">
                <a:solidFill>
                  <a:schemeClr val="tx1"/>
                </a:solidFill>
              </a:rPr>
              <a:t>tests</a:t>
            </a:r>
            <a:r>
              <a:rPr lang="es-ES" dirty="0" smtClean="0">
                <a:solidFill>
                  <a:schemeClr val="tx1"/>
                </a:solidFill>
              </a:rPr>
              <a:t> que se habían aplicado con anterioridad.</a:t>
            </a:r>
          </a:p>
          <a:p>
            <a:pPr marL="457200" indent="-457200"/>
            <a:r>
              <a:rPr lang="es-ES" i="1" dirty="0" smtClean="0">
                <a:solidFill>
                  <a:schemeClr val="accent3"/>
                </a:solidFill>
              </a:rPr>
              <a:t>Los test se deben diseñar tanto para cubrir inputs válidos y esperados como para llevar valores inválidos o inesperados.</a:t>
            </a:r>
            <a:endParaRPr lang="es-ES" i="1" dirty="0">
              <a:solidFill>
                <a:schemeClr val="accent3"/>
              </a:solidFill>
            </a:endParaRPr>
          </a:p>
        </p:txBody>
      </p:sp>
      <p:sp>
        <p:nvSpPr>
          <p:cNvPr id="4" name="Marcador de pie de página 3"/>
          <p:cNvSpPr>
            <a:spLocks noGrp="1"/>
          </p:cNvSpPr>
          <p:nvPr>
            <p:ph type="ftr" sz="quarter" idx="11"/>
          </p:nvPr>
        </p:nvSpPr>
        <p:spPr/>
        <p:txBody>
          <a:bodyPr/>
          <a:lstStyle/>
          <a:p>
            <a:r>
              <a:rPr lang="es-ES" smtClean="0"/>
              <a:t>Especificación, Validación y Testing (M. G. Merayo y M. Núñez)</a:t>
            </a:r>
            <a:endParaRPr lang="es-ES"/>
          </a:p>
        </p:txBody>
      </p:sp>
      <p:sp>
        <p:nvSpPr>
          <p:cNvPr id="5" name="Marcador de número de diapositiva 4"/>
          <p:cNvSpPr>
            <a:spLocks noGrp="1"/>
          </p:cNvSpPr>
          <p:nvPr>
            <p:ph type="sldNum" sz="quarter" idx="12"/>
          </p:nvPr>
        </p:nvSpPr>
        <p:spPr/>
        <p:txBody>
          <a:bodyPr/>
          <a:lstStyle/>
          <a:p>
            <a:fld id="{93ED3A91-18EE-4DC8-A17F-EFE35D22CA18}" type="slidenum">
              <a:rPr lang="es-ES" smtClean="0"/>
              <a:pPr/>
              <a:t>21</a:t>
            </a:fld>
            <a:endParaRPr lang="es-ES"/>
          </a:p>
        </p:txBody>
      </p:sp>
      <p:sp>
        <p:nvSpPr>
          <p:cNvPr id="7" name="Title 1"/>
          <p:cNvSpPr>
            <a:spLocks noGrp="1"/>
          </p:cNvSpPr>
          <p:nvPr>
            <p:ph type="title"/>
          </p:nvPr>
        </p:nvSpPr>
        <p:spPr>
          <a:xfrm>
            <a:off x="822960" y="286604"/>
            <a:ext cx="8069520" cy="1450757"/>
          </a:xfrm>
        </p:spPr>
        <p:txBody>
          <a:bodyPr>
            <a:normAutofit/>
          </a:bodyPr>
          <a:lstStyle/>
          <a:p>
            <a:r>
              <a:rPr lang="es-ES" dirty="0" smtClean="0"/>
              <a:t>Nociones a tener en cuenta a la hora de testear</a:t>
            </a:r>
            <a:endParaRPr lang="es-ES" dirty="0"/>
          </a:p>
        </p:txBody>
      </p:sp>
    </p:spTree>
    <p:extLst>
      <p:ext uri="{BB962C8B-B14F-4D97-AF65-F5344CB8AC3E}">
        <p14:creationId xmlns:p14="http://schemas.microsoft.com/office/powerpoint/2010/main" val="385316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2959" y="1845734"/>
            <a:ext cx="7543801" cy="4463586"/>
          </a:xfrm>
        </p:spPr>
        <p:txBody>
          <a:bodyPr>
            <a:noAutofit/>
          </a:bodyPr>
          <a:lstStyle/>
          <a:p>
            <a:pPr marL="457200" indent="-457200"/>
            <a:r>
              <a:rPr lang="es-ES" i="1" dirty="0" smtClean="0">
                <a:solidFill>
                  <a:schemeClr val="accent3"/>
                </a:solidFill>
              </a:rPr>
              <a:t>Testear un programa para ver si no hace lo que se supone que debe hacer es solo la mitad del proceso; la otra mitad consiste en ver si el programa hace algo que no debería hacer.</a:t>
            </a:r>
          </a:p>
          <a:p>
            <a:pPr marL="0">
              <a:buNone/>
            </a:pPr>
            <a:r>
              <a:rPr lang="es-ES" dirty="0" smtClean="0">
                <a:solidFill>
                  <a:schemeClr val="tx1"/>
                </a:solidFill>
              </a:rPr>
              <a:t>Por ejemplo, en el problema del triángulo, al recibir (1,2,5) debería decir que son valores inválidos para un triángulo.</a:t>
            </a:r>
          </a:p>
          <a:p>
            <a:pPr marL="457200" indent="-457200"/>
            <a:r>
              <a:rPr lang="es-ES" i="1" dirty="0" smtClean="0">
                <a:solidFill>
                  <a:schemeClr val="accent3"/>
                </a:solidFill>
              </a:rPr>
              <a:t>Evita utilizar </a:t>
            </a:r>
            <a:r>
              <a:rPr lang="es-ES" i="1" dirty="0" err="1" smtClean="0">
                <a:solidFill>
                  <a:schemeClr val="accent3"/>
                </a:solidFill>
              </a:rPr>
              <a:t>tests</a:t>
            </a:r>
            <a:r>
              <a:rPr lang="es-ES" i="1" dirty="0" smtClean="0">
                <a:solidFill>
                  <a:schemeClr val="accent3"/>
                </a:solidFill>
              </a:rPr>
              <a:t> desechables.</a:t>
            </a:r>
          </a:p>
          <a:p>
            <a:pPr marL="0" indent="-457200">
              <a:buNone/>
            </a:pPr>
            <a:r>
              <a:rPr lang="es-ES" dirty="0" smtClean="0">
                <a:solidFill>
                  <a:schemeClr val="tx1"/>
                </a:solidFill>
              </a:rPr>
              <a:t>Si tenemos que testear el programa de nuevo entonces tenemos que reinventar los </a:t>
            </a:r>
            <a:r>
              <a:rPr lang="es-ES" dirty="0" err="1" smtClean="0">
                <a:solidFill>
                  <a:schemeClr val="tx1"/>
                </a:solidFill>
              </a:rPr>
              <a:t>tests</a:t>
            </a:r>
            <a:r>
              <a:rPr lang="es-ES" dirty="0" smtClean="0">
                <a:solidFill>
                  <a:schemeClr val="tx1"/>
                </a:solidFill>
              </a:rPr>
              <a:t>.</a:t>
            </a:r>
          </a:p>
          <a:p>
            <a:pPr marL="0" indent="-457200">
              <a:buNone/>
            </a:pPr>
            <a:r>
              <a:rPr lang="es-ES" dirty="0" smtClean="0">
                <a:solidFill>
                  <a:schemeClr val="tx1"/>
                </a:solidFill>
              </a:rPr>
              <a:t>El </a:t>
            </a:r>
            <a:r>
              <a:rPr lang="es-ES" i="1" dirty="0" err="1" smtClean="0">
                <a:solidFill>
                  <a:schemeClr val="tx1"/>
                </a:solidFill>
              </a:rPr>
              <a:t>retesting</a:t>
            </a:r>
            <a:r>
              <a:rPr lang="es-ES" dirty="0" smtClean="0">
                <a:solidFill>
                  <a:schemeClr val="tx1"/>
                </a:solidFill>
              </a:rPr>
              <a:t> de un programa no suele ser tan riguroso como la primera vez de forma que si una modificación causa un error en una funcionalidad anterior del programa, es fácil que el error no se detecte.</a:t>
            </a:r>
          </a:p>
          <a:p>
            <a:pPr marL="0" indent="-457200">
              <a:buNone/>
            </a:pPr>
            <a:r>
              <a:rPr lang="es-ES" dirty="0" smtClean="0">
                <a:solidFill>
                  <a:schemeClr val="tx1"/>
                </a:solidFill>
              </a:rPr>
              <a:t>Guardar </a:t>
            </a:r>
            <a:r>
              <a:rPr lang="es-ES" dirty="0" err="1" smtClean="0">
                <a:solidFill>
                  <a:schemeClr val="tx1"/>
                </a:solidFill>
              </a:rPr>
              <a:t>tests</a:t>
            </a:r>
            <a:r>
              <a:rPr lang="es-ES" dirty="0" smtClean="0">
                <a:solidFill>
                  <a:schemeClr val="tx1"/>
                </a:solidFill>
              </a:rPr>
              <a:t> y ejecutarlos tras cambios en otras componentes del programa se conoce como </a:t>
            </a:r>
            <a:r>
              <a:rPr lang="es-ES" dirty="0" err="1" smtClean="0">
                <a:solidFill>
                  <a:srgbClr val="0070C0"/>
                </a:solidFill>
              </a:rPr>
              <a:t>regression</a:t>
            </a:r>
            <a:r>
              <a:rPr lang="es-ES" dirty="0" smtClean="0">
                <a:solidFill>
                  <a:srgbClr val="0070C0"/>
                </a:solidFill>
              </a:rPr>
              <a:t> </a:t>
            </a:r>
            <a:r>
              <a:rPr lang="es-ES" dirty="0" err="1" smtClean="0">
                <a:solidFill>
                  <a:srgbClr val="0070C0"/>
                </a:solidFill>
              </a:rPr>
              <a:t>testing</a:t>
            </a:r>
            <a:r>
              <a:rPr lang="es-ES" dirty="0" smtClean="0">
                <a:solidFill>
                  <a:schemeClr val="tx1"/>
                </a:solidFill>
              </a:rPr>
              <a:t>.</a:t>
            </a:r>
          </a:p>
        </p:txBody>
      </p:sp>
      <p:sp>
        <p:nvSpPr>
          <p:cNvPr id="4" name="Marcador de pie de página 3"/>
          <p:cNvSpPr>
            <a:spLocks noGrp="1"/>
          </p:cNvSpPr>
          <p:nvPr>
            <p:ph type="ftr" sz="quarter" idx="11"/>
          </p:nvPr>
        </p:nvSpPr>
        <p:spPr/>
        <p:txBody>
          <a:bodyPr/>
          <a:lstStyle/>
          <a:p>
            <a:r>
              <a:rPr lang="es-ES" smtClean="0"/>
              <a:t>Especificación, Validación y Testing (M. G. Merayo y M. Núñez)</a:t>
            </a:r>
            <a:endParaRPr lang="es-ES"/>
          </a:p>
        </p:txBody>
      </p:sp>
      <p:sp>
        <p:nvSpPr>
          <p:cNvPr id="5" name="Marcador de número de diapositiva 4"/>
          <p:cNvSpPr>
            <a:spLocks noGrp="1"/>
          </p:cNvSpPr>
          <p:nvPr>
            <p:ph type="sldNum" sz="quarter" idx="12"/>
          </p:nvPr>
        </p:nvSpPr>
        <p:spPr/>
        <p:txBody>
          <a:bodyPr/>
          <a:lstStyle/>
          <a:p>
            <a:fld id="{93ED3A91-18EE-4DC8-A17F-EFE35D22CA18}" type="slidenum">
              <a:rPr lang="es-ES" smtClean="0"/>
              <a:pPr/>
              <a:t>22</a:t>
            </a:fld>
            <a:endParaRPr lang="es-ES"/>
          </a:p>
        </p:txBody>
      </p:sp>
      <p:sp>
        <p:nvSpPr>
          <p:cNvPr id="7" name="Title 1"/>
          <p:cNvSpPr>
            <a:spLocks noGrp="1"/>
          </p:cNvSpPr>
          <p:nvPr>
            <p:ph type="title"/>
          </p:nvPr>
        </p:nvSpPr>
        <p:spPr>
          <a:xfrm>
            <a:off x="822960" y="286604"/>
            <a:ext cx="8069520" cy="1450757"/>
          </a:xfrm>
        </p:spPr>
        <p:txBody>
          <a:bodyPr>
            <a:normAutofit/>
          </a:bodyPr>
          <a:lstStyle/>
          <a:p>
            <a:r>
              <a:rPr lang="es-ES" dirty="0" smtClean="0"/>
              <a:t>Nociones a tener en cuenta a la hora de testear</a:t>
            </a:r>
            <a:endParaRPr lang="es-ES" dirty="0"/>
          </a:p>
        </p:txBody>
      </p:sp>
    </p:spTree>
    <p:extLst>
      <p:ext uri="{BB962C8B-B14F-4D97-AF65-F5344CB8AC3E}">
        <p14:creationId xmlns:p14="http://schemas.microsoft.com/office/powerpoint/2010/main" val="238425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2959" y="1845734"/>
            <a:ext cx="7543801" cy="2303346"/>
          </a:xfrm>
        </p:spPr>
        <p:txBody>
          <a:bodyPr>
            <a:noAutofit/>
          </a:bodyPr>
          <a:lstStyle/>
          <a:p>
            <a:pPr marL="457200" indent="-457200"/>
            <a:r>
              <a:rPr lang="es-ES" i="1" dirty="0" smtClean="0">
                <a:solidFill>
                  <a:schemeClr val="accent3"/>
                </a:solidFill>
              </a:rPr>
              <a:t>No planees un proceso de </a:t>
            </a:r>
            <a:r>
              <a:rPr lang="es-ES" i="1" dirty="0" err="1" smtClean="0">
                <a:solidFill>
                  <a:schemeClr val="accent3"/>
                </a:solidFill>
              </a:rPr>
              <a:t>testing</a:t>
            </a:r>
            <a:r>
              <a:rPr lang="es-ES" i="1" dirty="0" smtClean="0">
                <a:solidFill>
                  <a:schemeClr val="accent3"/>
                </a:solidFill>
              </a:rPr>
              <a:t> asumiendo que no encontrarás errores. </a:t>
            </a:r>
            <a:endParaRPr lang="es-ES" dirty="0" smtClean="0">
              <a:solidFill>
                <a:schemeClr val="tx1"/>
              </a:solidFill>
            </a:endParaRPr>
          </a:p>
          <a:p>
            <a:pPr marL="457200" indent="-457200"/>
            <a:endParaRPr lang="es-ES" i="1" dirty="0" smtClean="0">
              <a:solidFill>
                <a:schemeClr val="accent3"/>
              </a:solidFill>
            </a:endParaRPr>
          </a:p>
          <a:p>
            <a:pPr marL="457200" indent="-457200"/>
            <a:r>
              <a:rPr lang="es-ES" i="1" dirty="0" smtClean="0">
                <a:solidFill>
                  <a:schemeClr val="accent3"/>
                </a:solidFill>
              </a:rPr>
              <a:t>La probabilidad de encontrar más errores en una componente es proporcional al número de errores que ya se han encontrado en esa componente.</a:t>
            </a:r>
            <a:endParaRPr lang="es-ES" dirty="0" smtClean="0">
              <a:solidFill>
                <a:schemeClr val="tx1"/>
              </a:solidFill>
            </a:endParaRPr>
          </a:p>
        </p:txBody>
      </p:sp>
      <p:sp>
        <p:nvSpPr>
          <p:cNvPr id="4" name="Marcador de pie de página 3"/>
          <p:cNvSpPr>
            <a:spLocks noGrp="1"/>
          </p:cNvSpPr>
          <p:nvPr>
            <p:ph type="ftr" sz="quarter" idx="11"/>
          </p:nvPr>
        </p:nvSpPr>
        <p:spPr/>
        <p:txBody>
          <a:bodyPr/>
          <a:lstStyle/>
          <a:p>
            <a:r>
              <a:rPr lang="es-ES" smtClean="0"/>
              <a:t>Especificación, Validación y Testing (M. G. Merayo y M. Núñez)</a:t>
            </a:r>
            <a:endParaRPr lang="es-ES"/>
          </a:p>
        </p:txBody>
      </p:sp>
      <p:sp>
        <p:nvSpPr>
          <p:cNvPr id="5" name="Marcador de número de diapositiva 4"/>
          <p:cNvSpPr>
            <a:spLocks noGrp="1"/>
          </p:cNvSpPr>
          <p:nvPr>
            <p:ph type="sldNum" sz="quarter" idx="12"/>
          </p:nvPr>
        </p:nvSpPr>
        <p:spPr/>
        <p:txBody>
          <a:bodyPr/>
          <a:lstStyle/>
          <a:p>
            <a:fld id="{93ED3A91-18EE-4DC8-A17F-EFE35D22CA18}" type="slidenum">
              <a:rPr lang="es-ES" smtClean="0"/>
              <a:pPr/>
              <a:t>23</a:t>
            </a:fld>
            <a:endParaRPr lang="es-ES"/>
          </a:p>
        </p:txBody>
      </p:sp>
      <p:sp>
        <p:nvSpPr>
          <p:cNvPr id="7" name="Title 1"/>
          <p:cNvSpPr>
            <a:spLocks noGrp="1"/>
          </p:cNvSpPr>
          <p:nvPr>
            <p:ph type="title"/>
          </p:nvPr>
        </p:nvSpPr>
        <p:spPr>
          <a:xfrm>
            <a:off x="822960" y="286604"/>
            <a:ext cx="8069520" cy="1450757"/>
          </a:xfrm>
        </p:spPr>
        <p:txBody>
          <a:bodyPr>
            <a:normAutofit/>
          </a:bodyPr>
          <a:lstStyle/>
          <a:p>
            <a:r>
              <a:rPr lang="es-ES" dirty="0" smtClean="0"/>
              <a:t>Nociones a tener en cuenta a la hora de testear</a:t>
            </a:r>
            <a:endParaRPr lang="es-ES" dirty="0"/>
          </a:p>
        </p:txBody>
      </p:sp>
    </p:spTree>
    <p:extLst>
      <p:ext uri="{BB962C8B-B14F-4D97-AF65-F5344CB8AC3E}">
        <p14:creationId xmlns:p14="http://schemas.microsoft.com/office/powerpoint/2010/main" val="72277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50850" y="239120"/>
            <a:ext cx="8229600" cy="2870200"/>
          </a:xfrm>
        </p:spPr>
        <p:txBody>
          <a:bodyPr>
            <a:normAutofit/>
          </a:bodyPr>
          <a:lstStyle/>
          <a:p>
            <a:r>
              <a:rPr lang="es-ES" sz="6600" dirty="0" smtClean="0"/>
              <a:t>¿Por qué testeamos el software?</a:t>
            </a:r>
          </a:p>
        </p:txBody>
      </p:sp>
      <p:sp>
        <p:nvSpPr>
          <p:cNvPr id="6" name="Rectangle 7"/>
          <p:cNvSpPr txBox="1">
            <a:spLocks noChangeArrowheads="1"/>
          </p:cNvSpPr>
          <p:nvPr/>
        </p:nvSpPr>
        <p:spPr>
          <a:xfrm>
            <a:off x="977438" y="4608021"/>
            <a:ext cx="7543800" cy="1143000"/>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fontAlgn="auto">
              <a:defRPr/>
            </a:pPr>
            <a:r>
              <a:rPr kumimoji="1" lang="es-ES" sz="3600" b="0" dirty="0" smtClean="0"/>
              <a:t>Manuel Núñez</a:t>
            </a:r>
            <a:br>
              <a:rPr kumimoji="1" lang="es-ES" sz="3600" b="0" dirty="0" smtClean="0"/>
            </a:br>
            <a:r>
              <a:rPr kumimoji="1" lang="es-ES" sz="3600" b="0" dirty="0" smtClean="0"/>
              <a:t>Especificación, Validación y </a:t>
            </a:r>
            <a:r>
              <a:rPr kumimoji="1" lang="es-ES" sz="3600" b="0" dirty="0" err="1" smtClean="0"/>
              <a:t>Testing</a:t>
            </a:r>
            <a:endParaRPr kumimoji="1" lang="es-ES" sz="3600" b="0" dirty="0" smtClean="0"/>
          </a:p>
        </p:txBody>
      </p:sp>
    </p:spTree>
    <p:extLst>
      <p:ext uri="{BB962C8B-B14F-4D97-AF65-F5344CB8AC3E}">
        <p14:creationId xmlns:p14="http://schemas.microsoft.com/office/powerpoint/2010/main" val="1911524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683568" y="1709350"/>
            <a:ext cx="4896544" cy="3811107"/>
          </a:xfrm>
        </p:spPr>
        <p:txBody>
          <a:bodyPr>
            <a:normAutofit/>
          </a:bodyPr>
          <a:lstStyle/>
          <a:p>
            <a:r>
              <a:rPr lang="es-ES" sz="2000" b="0" dirty="0" smtClean="0">
                <a:solidFill>
                  <a:schemeClr val="tx1"/>
                </a:solidFill>
              </a:rPr>
              <a:t>El mercado del software actual es:</a:t>
            </a:r>
          </a:p>
          <a:p>
            <a:pPr lvl="1"/>
            <a:r>
              <a:rPr lang="es-ES" sz="2000" b="0" dirty="0" smtClean="0">
                <a:solidFill>
                  <a:schemeClr val="tx1"/>
                </a:solidFill>
              </a:rPr>
              <a:t>Much</a:t>
            </a:r>
            <a:r>
              <a:rPr lang="es-ES" sz="2000" dirty="0" smtClean="0">
                <a:solidFill>
                  <a:schemeClr val="tx1"/>
                </a:solidFill>
              </a:rPr>
              <a:t>o más grande.</a:t>
            </a:r>
            <a:endParaRPr lang="es-ES" sz="2000" b="0" dirty="0" smtClean="0">
              <a:solidFill>
                <a:schemeClr val="tx1"/>
              </a:solidFill>
            </a:endParaRPr>
          </a:p>
          <a:p>
            <a:pPr lvl="1"/>
            <a:r>
              <a:rPr lang="es-ES" sz="2000" b="0" dirty="0" smtClean="0">
                <a:solidFill>
                  <a:schemeClr val="tx1"/>
                </a:solidFill>
              </a:rPr>
              <a:t>Más competitivo.</a:t>
            </a:r>
          </a:p>
          <a:p>
            <a:pPr lvl="1"/>
            <a:r>
              <a:rPr lang="es-ES" sz="2000" b="0" dirty="0" smtClean="0">
                <a:solidFill>
                  <a:schemeClr val="tx1"/>
                </a:solidFill>
              </a:rPr>
              <a:t>Tiene más usuarios.</a:t>
            </a:r>
          </a:p>
          <a:p>
            <a:r>
              <a:rPr lang="es-ES" sz="2000" b="0" dirty="0" smtClean="0">
                <a:solidFill>
                  <a:schemeClr val="tx1"/>
                </a:solidFill>
              </a:rPr>
              <a:t>Tenemos </a:t>
            </a:r>
            <a:r>
              <a:rPr lang="es-ES" sz="2000" b="0" dirty="0" smtClean="0">
                <a:solidFill>
                  <a:srgbClr val="0070C0"/>
                </a:solidFill>
              </a:rPr>
              <a:t>software </a:t>
            </a:r>
            <a:r>
              <a:rPr lang="es-ES" sz="2000" b="0" i="1" dirty="0" smtClean="0">
                <a:solidFill>
                  <a:srgbClr val="0070C0"/>
                </a:solidFill>
              </a:rPr>
              <a:t>empotrado</a:t>
            </a:r>
            <a:r>
              <a:rPr lang="es-ES" sz="2000" b="0" dirty="0" smtClean="0">
                <a:solidFill>
                  <a:srgbClr val="0070C0"/>
                </a:solidFill>
              </a:rPr>
              <a:t> </a:t>
            </a:r>
            <a:r>
              <a:rPr lang="es-ES" sz="2000" b="0" dirty="0" smtClean="0">
                <a:solidFill>
                  <a:schemeClr val="tx1"/>
                </a:solidFill>
              </a:rPr>
              <a:t>para controlar:</a:t>
            </a:r>
          </a:p>
          <a:p>
            <a:pPr lvl="1"/>
            <a:r>
              <a:rPr lang="es-ES" sz="2000" b="0" dirty="0" smtClean="0">
                <a:solidFill>
                  <a:schemeClr val="tx1"/>
                </a:solidFill>
              </a:rPr>
              <a:t>Aviones.</a:t>
            </a:r>
          </a:p>
          <a:p>
            <a:pPr lvl="1"/>
            <a:r>
              <a:rPr lang="es-ES" sz="2000" b="0" dirty="0" smtClean="0">
                <a:solidFill>
                  <a:schemeClr val="tx1"/>
                </a:solidFill>
              </a:rPr>
              <a:t>Sistemas de control de tráfico aéreo.</a:t>
            </a:r>
          </a:p>
          <a:p>
            <a:pPr lvl="1"/>
            <a:r>
              <a:rPr lang="es-ES" sz="2000" dirty="0" smtClean="0">
                <a:solidFill>
                  <a:schemeClr val="tx1"/>
                </a:solidFill>
              </a:rPr>
              <a:t>Naves espaciales.</a:t>
            </a:r>
            <a:endParaRPr lang="es-ES" sz="2000" b="0" dirty="0" smtClean="0">
              <a:solidFill>
                <a:schemeClr val="tx1"/>
              </a:solidFill>
            </a:endParaRPr>
          </a:p>
          <a:p>
            <a:pPr lvl="1"/>
            <a:r>
              <a:rPr lang="es-ES" sz="2000" b="0" dirty="0" smtClean="0">
                <a:solidFill>
                  <a:schemeClr val="tx1"/>
                </a:solidFill>
              </a:rPr>
              <a:t>Relojes.</a:t>
            </a:r>
          </a:p>
          <a:p>
            <a:pPr lvl="1"/>
            <a:r>
              <a:rPr lang="es-ES" sz="2000" b="0" dirty="0" smtClean="0">
                <a:solidFill>
                  <a:schemeClr val="tx1"/>
                </a:solidFill>
              </a:rPr>
              <a:t>Hornos.</a:t>
            </a:r>
          </a:p>
          <a:p>
            <a:pPr lvl="1"/>
            <a:endParaRPr lang="es-ES" sz="2000" b="0" dirty="0" smtClean="0"/>
          </a:p>
        </p:txBody>
      </p:sp>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3" name="Marcador de número de diapositiva 2"/>
          <p:cNvSpPr>
            <a:spLocks noGrp="1"/>
          </p:cNvSpPr>
          <p:nvPr>
            <p:ph type="sldNum" sz="quarter" idx="12"/>
          </p:nvPr>
        </p:nvSpPr>
        <p:spPr/>
        <p:txBody>
          <a:bodyPr/>
          <a:lstStyle/>
          <a:p>
            <a:fld id="{93ED3A91-18EE-4DC8-A17F-EFE35D22CA18}" type="slidenum">
              <a:rPr lang="es-ES" smtClean="0"/>
              <a:pPr/>
              <a:t>25</a:t>
            </a:fld>
            <a:endParaRPr lang="es-ES"/>
          </a:p>
        </p:txBody>
      </p:sp>
      <p:sp>
        <p:nvSpPr>
          <p:cNvPr id="4" name="CuadroTexto 3"/>
          <p:cNvSpPr txBox="1"/>
          <p:nvPr/>
        </p:nvSpPr>
        <p:spPr>
          <a:xfrm>
            <a:off x="5004048" y="3614903"/>
            <a:ext cx="3054554" cy="1759456"/>
          </a:xfrm>
          <a:prstGeom prst="rect">
            <a:avLst/>
          </a:prstGeom>
          <a:noFill/>
        </p:spPr>
        <p:txBody>
          <a:bodyPr wrap="none" rtlCol="0">
            <a:spAutoFit/>
          </a:bodyPr>
          <a:lstStyle/>
          <a:p>
            <a:pPr marL="384048" lvl="1" indent="-182880">
              <a:lnSpc>
                <a:spcPct val="90000"/>
              </a:lnSpc>
              <a:spcBef>
                <a:spcPts val="200"/>
              </a:spcBef>
              <a:spcAft>
                <a:spcPts val="400"/>
              </a:spcAft>
              <a:buClr>
                <a:schemeClr val="accent1"/>
              </a:buClr>
              <a:buFont typeface="Calibri" pitchFamily="34" charset="0"/>
              <a:buChar char="◦"/>
            </a:pPr>
            <a:r>
              <a:rPr lang="es-ES" sz="2000" dirty="0"/>
              <a:t>Mandos a distancia.</a:t>
            </a:r>
          </a:p>
          <a:p>
            <a:pPr marL="384048" lvl="1" indent="-182880">
              <a:lnSpc>
                <a:spcPct val="90000"/>
              </a:lnSpc>
              <a:spcBef>
                <a:spcPts val="200"/>
              </a:spcBef>
              <a:spcAft>
                <a:spcPts val="400"/>
              </a:spcAft>
              <a:buClr>
                <a:schemeClr val="accent1"/>
              </a:buClr>
              <a:buFont typeface="Calibri" pitchFamily="34" charset="0"/>
              <a:buChar char="◦"/>
            </a:pPr>
            <a:r>
              <a:rPr lang="en-US" sz="2000" dirty="0" err="1"/>
              <a:t>Reproductores</a:t>
            </a:r>
            <a:r>
              <a:rPr lang="en-US" sz="2000" dirty="0"/>
              <a:t> de DVD. </a:t>
            </a:r>
          </a:p>
          <a:p>
            <a:pPr marL="384048" lvl="1" indent="-182880">
              <a:lnSpc>
                <a:spcPct val="90000"/>
              </a:lnSpc>
              <a:spcBef>
                <a:spcPts val="200"/>
              </a:spcBef>
              <a:spcAft>
                <a:spcPts val="400"/>
              </a:spcAft>
              <a:buClr>
                <a:schemeClr val="accent1"/>
              </a:buClr>
              <a:buFont typeface="Calibri" pitchFamily="34" charset="0"/>
              <a:buChar char="◦"/>
            </a:pPr>
            <a:r>
              <a:rPr lang="en-US" sz="2000" dirty="0" err="1"/>
              <a:t>Mandos</a:t>
            </a:r>
            <a:r>
              <a:rPr lang="en-US" sz="2000" dirty="0"/>
              <a:t> de garage.</a:t>
            </a:r>
          </a:p>
          <a:p>
            <a:pPr marL="384048" lvl="1" indent="-182880">
              <a:lnSpc>
                <a:spcPct val="90000"/>
              </a:lnSpc>
              <a:spcBef>
                <a:spcPts val="200"/>
              </a:spcBef>
              <a:spcAft>
                <a:spcPts val="400"/>
              </a:spcAft>
              <a:buClr>
                <a:schemeClr val="accent1"/>
              </a:buClr>
              <a:buFont typeface="Calibri" pitchFamily="34" charset="0"/>
              <a:buChar char="◦"/>
            </a:pPr>
            <a:r>
              <a:rPr lang="en-US" sz="2000" dirty="0" err="1"/>
              <a:t>Teléfonos</a:t>
            </a:r>
            <a:r>
              <a:rPr lang="en-US" sz="2000" dirty="0"/>
              <a:t> </a:t>
            </a:r>
            <a:r>
              <a:rPr lang="en-US" sz="2000" dirty="0" err="1"/>
              <a:t>móviles</a:t>
            </a:r>
            <a:r>
              <a:rPr lang="en-US" sz="2000" dirty="0"/>
              <a:t>.</a:t>
            </a:r>
          </a:p>
          <a:p>
            <a:endParaRPr lang="en-US" dirty="0"/>
          </a:p>
        </p:txBody>
      </p:sp>
      <p:sp>
        <p:nvSpPr>
          <p:cNvPr id="8" name="Title 1"/>
          <p:cNvSpPr>
            <a:spLocks noGrp="1"/>
          </p:cNvSpPr>
          <p:nvPr>
            <p:ph type="title"/>
          </p:nvPr>
        </p:nvSpPr>
        <p:spPr>
          <a:xfrm>
            <a:off x="822960" y="286604"/>
            <a:ext cx="8069520" cy="1450757"/>
          </a:xfrm>
        </p:spPr>
        <p:txBody>
          <a:bodyPr>
            <a:normAutofit/>
          </a:bodyPr>
          <a:lstStyle/>
          <a:p>
            <a:r>
              <a:rPr lang="es-ES" dirty="0" err="1" smtClean="0"/>
              <a:t>Testing</a:t>
            </a:r>
            <a:r>
              <a:rPr lang="es-ES" dirty="0" smtClean="0"/>
              <a:t> en el siglo XXI</a:t>
            </a:r>
            <a:endParaRPr lang="es-ES" dirty="0"/>
          </a:p>
        </p:txBody>
      </p:sp>
    </p:spTree>
    <p:extLst>
      <p:ext uri="{BB962C8B-B14F-4D97-AF65-F5344CB8AC3E}">
        <p14:creationId xmlns:p14="http://schemas.microsoft.com/office/powerpoint/2010/main" val="1807569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671321" y="1700808"/>
            <a:ext cx="7738042" cy="3456383"/>
          </a:xfrm>
        </p:spPr>
        <p:txBody>
          <a:bodyPr>
            <a:normAutofit/>
          </a:bodyPr>
          <a:lstStyle/>
          <a:p>
            <a:endParaRPr lang="es-ES" sz="2000" b="0" dirty="0" smtClean="0">
              <a:solidFill>
                <a:schemeClr val="tx1"/>
              </a:solidFill>
            </a:endParaRPr>
          </a:p>
          <a:p>
            <a:r>
              <a:rPr lang="es-ES" sz="2000" b="0" dirty="0" smtClean="0">
                <a:solidFill>
                  <a:schemeClr val="tx1"/>
                </a:solidFill>
              </a:rPr>
              <a:t>Las </a:t>
            </a:r>
            <a:r>
              <a:rPr lang="es-ES" sz="2000" b="0" dirty="0" smtClean="0">
                <a:solidFill>
                  <a:schemeClr val="tx1"/>
                </a:solidFill>
              </a:rPr>
              <a:t>metodologías de desarrollo</a:t>
            </a:r>
            <a:r>
              <a:rPr lang="es-ES" sz="2000" b="0" dirty="0" smtClean="0">
                <a:solidFill>
                  <a:srgbClr val="000000"/>
                </a:solidFill>
              </a:rPr>
              <a:t> </a:t>
            </a:r>
            <a:r>
              <a:rPr lang="es-ES" sz="2000" b="0" dirty="0" smtClean="0">
                <a:solidFill>
                  <a:srgbClr val="0070C0"/>
                </a:solidFill>
              </a:rPr>
              <a:t>ágiles</a:t>
            </a:r>
            <a:r>
              <a:rPr lang="es-ES" sz="2000" b="0" dirty="0" smtClean="0">
                <a:solidFill>
                  <a:srgbClr val="000000"/>
                </a:solidFill>
              </a:rPr>
              <a:t> </a:t>
            </a:r>
            <a:r>
              <a:rPr lang="es-ES" sz="2000" b="0" dirty="0" smtClean="0">
                <a:solidFill>
                  <a:schemeClr val="tx1"/>
                </a:solidFill>
              </a:rPr>
              <a:t>ponen una </a:t>
            </a:r>
            <a:r>
              <a:rPr lang="es-ES" sz="2000" dirty="0" smtClean="0">
                <a:solidFill>
                  <a:schemeClr val="tx1"/>
                </a:solidFill>
              </a:rPr>
              <a:t>presión adicional a los </a:t>
            </a:r>
            <a:r>
              <a:rPr lang="es-ES" sz="2000" dirty="0" err="1" smtClean="0">
                <a:solidFill>
                  <a:schemeClr val="tx1"/>
                </a:solidFill>
              </a:rPr>
              <a:t>testeadores</a:t>
            </a:r>
            <a:r>
              <a:rPr lang="es-ES" sz="2000" dirty="0" smtClean="0">
                <a:solidFill>
                  <a:schemeClr val="tx1"/>
                </a:solidFill>
              </a:rPr>
              <a:t>.</a:t>
            </a:r>
          </a:p>
          <a:p>
            <a:endParaRPr lang="es-ES" sz="2000" b="0" dirty="0" smtClean="0">
              <a:solidFill>
                <a:schemeClr val="tx1"/>
              </a:solidFill>
            </a:endParaRPr>
          </a:p>
          <a:p>
            <a:pPr lvl="1"/>
            <a:r>
              <a:rPr lang="es-ES" sz="2000" dirty="0" smtClean="0">
                <a:solidFill>
                  <a:schemeClr val="tx1"/>
                </a:solidFill>
              </a:rPr>
              <a:t>Los programadores deben realizar</a:t>
            </a:r>
            <a:r>
              <a:rPr lang="es-ES" sz="2000" dirty="0" smtClean="0">
                <a:solidFill>
                  <a:srgbClr val="000000"/>
                </a:solidFill>
              </a:rPr>
              <a:t> </a:t>
            </a:r>
            <a:r>
              <a:rPr lang="es-ES" sz="2000" dirty="0" err="1" smtClean="0">
                <a:solidFill>
                  <a:srgbClr val="0070C0"/>
                </a:solidFill>
              </a:rPr>
              <a:t>testing</a:t>
            </a:r>
            <a:r>
              <a:rPr lang="es-ES" sz="2000" dirty="0" smtClean="0">
                <a:solidFill>
                  <a:srgbClr val="0070C0"/>
                </a:solidFill>
              </a:rPr>
              <a:t> unitario </a:t>
            </a:r>
            <a:r>
              <a:rPr lang="es-ES" sz="2000" dirty="0" smtClean="0">
                <a:solidFill>
                  <a:schemeClr val="tx1"/>
                </a:solidFill>
              </a:rPr>
              <a:t>(</a:t>
            </a:r>
            <a:r>
              <a:rPr lang="es-ES" sz="2000" dirty="0" err="1" smtClean="0">
                <a:solidFill>
                  <a:schemeClr val="tx1"/>
                </a:solidFill>
              </a:rPr>
              <a:t>unit</a:t>
            </a:r>
            <a:r>
              <a:rPr lang="es-ES" sz="2000" dirty="0" smtClean="0">
                <a:solidFill>
                  <a:schemeClr val="tx1"/>
                </a:solidFill>
              </a:rPr>
              <a:t> </a:t>
            </a:r>
            <a:r>
              <a:rPr lang="es-ES" sz="2000" dirty="0" err="1" smtClean="0">
                <a:solidFill>
                  <a:schemeClr val="tx1"/>
                </a:solidFill>
              </a:rPr>
              <a:t>testing</a:t>
            </a:r>
            <a:r>
              <a:rPr lang="es-ES" sz="2000" dirty="0" smtClean="0">
                <a:solidFill>
                  <a:schemeClr val="tx1"/>
                </a:solidFill>
              </a:rPr>
              <a:t>) sin haber recibido ni entrenamiento ni formación</a:t>
            </a:r>
            <a:r>
              <a:rPr lang="es-ES" sz="2000" dirty="0" smtClean="0">
                <a:solidFill>
                  <a:schemeClr val="tx1"/>
                </a:solidFill>
              </a:rPr>
              <a:t>.</a:t>
            </a:r>
          </a:p>
          <a:p>
            <a:pPr lvl="1"/>
            <a:endParaRPr lang="es-ES" sz="2000" dirty="0" smtClean="0">
              <a:solidFill>
                <a:schemeClr val="tx1"/>
              </a:solidFill>
            </a:endParaRPr>
          </a:p>
          <a:p>
            <a:pPr lvl="1"/>
            <a:r>
              <a:rPr lang="es-ES" sz="2000" b="0" dirty="0" smtClean="0">
                <a:solidFill>
                  <a:schemeClr val="tx1"/>
                </a:solidFill>
              </a:rPr>
              <a:t>Los</a:t>
            </a:r>
            <a:r>
              <a:rPr lang="es-ES" sz="2000" b="0" dirty="0" smtClean="0"/>
              <a:t> </a:t>
            </a:r>
            <a:r>
              <a:rPr lang="es-ES" sz="2000" b="0" dirty="0" err="1" smtClean="0">
                <a:solidFill>
                  <a:srgbClr val="0070C0"/>
                </a:solidFill>
              </a:rPr>
              <a:t>tests</a:t>
            </a:r>
            <a:r>
              <a:rPr lang="es-ES" sz="2000" b="0" dirty="0" smtClean="0"/>
              <a:t> </a:t>
            </a:r>
            <a:r>
              <a:rPr lang="es-ES" sz="2000" b="0" dirty="0" smtClean="0">
                <a:solidFill>
                  <a:schemeClr val="tx1"/>
                </a:solidFill>
              </a:rPr>
              <a:t>son fundamentales para comprobar los </a:t>
            </a:r>
            <a:r>
              <a:rPr lang="es-ES" sz="2000" b="0" dirty="0" smtClean="0">
                <a:solidFill>
                  <a:srgbClr val="0070C0"/>
                </a:solidFill>
              </a:rPr>
              <a:t>requisitos funcionales </a:t>
            </a:r>
            <a:r>
              <a:rPr lang="es-ES" sz="2000" b="0" dirty="0" smtClean="0">
                <a:solidFill>
                  <a:schemeClr val="tx1"/>
                </a:solidFill>
              </a:rPr>
              <a:t>(¿qué hace el sistema). Pero, ¿</a:t>
            </a:r>
            <a:r>
              <a:rPr lang="es-ES" sz="2000" dirty="0" smtClean="0">
                <a:solidFill>
                  <a:schemeClr val="tx1"/>
                </a:solidFill>
              </a:rPr>
              <a:t>Quién escribe estos </a:t>
            </a:r>
            <a:r>
              <a:rPr lang="es-ES" sz="2000" dirty="0" err="1" smtClean="0">
                <a:solidFill>
                  <a:schemeClr val="tx1"/>
                </a:solidFill>
              </a:rPr>
              <a:t>tests</a:t>
            </a:r>
            <a:r>
              <a:rPr lang="es-ES" sz="2000" dirty="0" smtClean="0">
                <a:solidFill>
                  <a:schemeClr val="tx1"/>
                </a:solidFill>
              </a:rPr>
              <a:t>?</a:t>
            </a:r>
            <a:endParaRPr lang="es-ES" sz="2000" b="0" dirty="0" smtClean="0">
              <a:solidFill>
                <a:schemeClr val="tx1"/>
              </a:solidFill>
            </a:endParaRPr>
          </a:p>
        </p:txBody>
      </p:sp>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3" name="Marcador de número de diapositiva 2"/>
          <p:cNvSpPr>
            <a:spLocks noGrp="1"/>
          </p:cNvSpPr>
          <p:nvPr>
            <p:ph type="sldNum" sz="quarter" idx="12"/>
          </p:nvPr>
        </p:nvSpPr>
        <p:spPr/>
        <p:txBody>
          <a:bodyPr/>
          <a:lstStyle/>
          <a:p>
            <a:fld id="{93ED3A91-18EE-4DC8-A17F-EFE35D22CA18}" type="slidenum">
              <a:rPr lang="es-ES" smtClean="0"/>
              <a:pPr/>
              <a:t>26</a:t>
            </a:fld>
            <a:endParaRPr lang="es-ES"/>
          </a:p>
        </p:txBody>
      </p:sp>
      <p:sp>
        <p:nvSpPr>
          <p:cNvPr id="8" name="Title 1"/>
          <p:cNvSpPr>
            <a:spLocks noGrp="1"/>
          </p:cNvSpPr>
          <p:nvPr>
            <p:ph type="title"/>
          </p:nvPr>
        </p:nvSpPr>
        <p:spPr>
          <a:xfrm>
            <a:off x="822960" y="286604"/>
            <a:ext cx="8069520" cy="1450757"/>
          </a:xfrm>
        </p:spPr>
        <p:txBody>
          <a:bodyPr>
            <a:normAutofit/>
          </a:bodyPr>
          <a:lstStyle/>
          <a:p>
            <a:r>
              <a:rPr lang="es-ES" dirty="0" err="1" smtClean="0"/>
              <a:t>Testing</a:t>
            </a:r>
            <a:r>
              <a:rPr lang="es-ES" dirty="0" smtClean="0"/>
              <a:t> en el siglo XXI</a:t>
            </a:r>
            <a:endParaRPr lang="es-ES" dirty="0"/>
          </a:p>
        </p:txBody>
      </p:sp>
    </p:spTree>
    <p:extLst>
      <p:ext uri="{BB962C8B-B14F-4D97-AF65-F5344CB8AC3E}">
        <p14:creationId xmlns:p14="http://schemas.microsoft.com/office/powerpoint/2010/main" val="3052928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2514600"/>
            <a:ext cx="12192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0413" y="3179763"/>
            <a:ext cx="161925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3913" y="1755775"/>
            <a:ext cx="14287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C:\Documents and Settings\rpanesar\My Documents\My Pictures\Microsoft Clip Organizer\j04100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750" y="207645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C:\Documents and Settings\rpanesar\My Documents\My Pictures\Microsoft Clip Organizer\j04330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5600" y="3741738"/>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94388" y="1666875"/>
            <a:ext cx="8286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63713" y="4675188"/>
            <a:ext cx="16430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59175" y="5132388"/>
            <a:ext cx="1657350"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8688" y="3286125"/>
            <a:ext cx="9144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04100" y="1598613"/>
            <a:ext cx="98583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descr="MCj0415748000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23988" y="1327360"/>
            <a:ext cx="16668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MCj02903870000[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3513" y="4527550"/>
            <a:ext cx="15811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j021508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62600" y="4038600"/>
            <a:ext cx="1214438"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8" descr="C:\Documents and Settings\rpanesar\Local Settings\Temporary Internet Files\Content.IE5\P2WWCY0O\MCj02811390000[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18338" y="2590800"/>
            <a:ext cx="2125662"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3" name="Marcador de número de diapositiva 2"/>
          <p:cNvSpPr>
            <a:spLocks noGrp="1"/>
          </p:cNvSpPr>
          <p:nvPr>
            <p:ph type="sldNum" sz="quarter" idx="12"/>
          </p:nvPr>
        </p:nvSpPr>
        <p:spPr/>
        <p:txBody>
          <a:bodyPr/>
          <a:lstStyle/>
          <a:p>
            <a:fld id="{93ED3A91-18EE-4DC8-A17F-EFE35D22CA18}" type="slidenum">
              <a:rPr lang="es-ES" smtClean="0"/>
              <a:pPr/>
              <a:t>27</a:t>
            </a:fld>
            <a:endParaRPr lang="es-ES"/>
          </a:p>
        </p:txBody>
      </p:sp>
      <p:sp>
        <p:nvSpPr>
          <p:cNvPr id="22" name="Title 1"/>
          <p:cNvSpPr>
            <a:spLocks noGrp="1"/>
          </p:cNvSpPr>
          <p:nvPr>
            <p:ph type="title"/>
          </p:nvPr>
        </p:nvSpPr>
        <p:spPr>
          <a:xfrm>
            <a:off x="822960" y="286604"/>
            <a:ext cx="8069520" cy="1450757"/>
          </a:xfrm>
        </p:spPr>
        <p:txBody>
          <a:bodyPr>
            <a:normAutofit/>
          </a:bodyPr>
          <a:lstStyle/>
          <a:p>
            <a:r>
              <a:rPr lang="es-ES" dirty="0" smtClean="0"/>
              <a:t>                 Software es ubicuo</a:t>
            </a:r>
            <a:endParaRPr lang="es-ES" dirty="0"/>
          </a:p>
        </p:txBody>
      </p:sp>
    </p:spTree>
    <p:extLst>
      <p:ext uri="{BB962C8B-B14F-4D97-AF65-F5344CB8AC3E}">
        <p14:creationId xmlns:p14="http://schemas.microsoft.com/office/powerpoint/2010/main" val="3166396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childTnLst>
                          </p:cTn>
                        </p:par>
                        <p:par>
                          <p:cTn id="32" fill="hold" nodeType="afterGroup">
                            <p:stCondLst>
                              <p:cond delay="3500"/>
                            </p:stCondLst>
                            <p:childTnLst>
                              <p:par>
                                <p:cTn id="33" presetID="9"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500"/>
                                        <p:tgtEl>
                                          <p:spTgt spid="15"/>
                                        </p:tgtEl>
                                      </p:cBhvr>
                                    </p:animEffect>
                                  </p:childTnLst>
                                </p:cTn>
                              </p:par>
                            </p:childTnLst>
                          </p:cTn>
                        </p:par>
                        <p:par>
                          <p:cTn id="36" fill="hold" nodeType="afterGroup">
                            <p:stCondLst>
                              <p:cond delay="4000"/>
                            </p:stCondLst>
                            <p:childTnLst>
                              <p:par>
                                <p:cTn id="37" presetID="9"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childTnLst>
                          </p:cTn>
                        </p:par>
                        <p:par>
                          <p:cTn id="40" fill="hold" nodeType="afterGroup">
                            <p:stCondLst>
                              <p:cond delay="4500"/>
                            </p:stCondLst>
                            <p:childTnLst>
                              <p:par>
                                <p:cTn id="41" presetID="9"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ssolve">
                                      <p:cBhvr>
                                        <p:cTn id="43" dur="500"/>
                                        <p:tgtEl>
                                          <p:spTgt spid="17"/>
                                        </p:tgtEl>
                                      </p:cBhvr>
                                    </p:animEffect>
                                  </p:childTnLst>
                                </p:cTn>
                              </p:par>
                            </p:childTnLst>
                          </p:cTn>
                        </p:par>
                        <p:par>
                          <p:cTn id="44" fill="hold" nodeType="afterGroup">
                            <p:stCondLst>
                              <p:cond delay="5000"/>
                            </p:stCondLst>
                            <p:childTnLst>
                              <p:par>
                                <p:cTn id="45" presetID="9" presetClass="entr" presetSubtype="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dissolve">
                                      <p:cBhvr>
                                        <p:cTn id="47" dur="500"/>
                                        <p:tgtEl>
                                          <p:spTgt spid="18"/>
                                        </p:tgtEl>
                                      </p:cBhvr>
                                    </p:animEffect>
                                  </p:childTnLst>
                                </p:cTn>
                              </p:par>
                            </p:childTnLst>
                          </p:cTn>
                        </p:par>
                        <p:par>
                          <p:cTn id="48" fill="hold" nodeType="afterGroup">
                            <p:stCondLst>
                              <p:cond delay="5500"/>
                            </p:stCondLst>
                            <p:childTnLst>
                              <p:par>
                                <p:cTn id="49" presetID="9" presetClass="entr" presetSubtype="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dissolve">
                                      <p:cBhvr>
                                        <p:cTn id="51" dur="500"/>
                                        <p:tgtEl>
                                          <p:spTgt spid="19"/>
                                        </p:tgtEl>
                                      </p:cBhvr>
                                    </p:animEffect>
                                  </p:childTnLst>
                                </p:cTn>
                              </p:par>
                            </p:childTnLst>
                          </p:cTn>
                        </p:par>
                        <p:par>
                          <p:cTn id="52" fill="hold" nodeType="afterGroup">
                            <p:stCondLst>
                              <p:cond delay="6000"/>
                            </p:stCondLst>
                            <p:childTnLst>
                              <p:par>
                                <p:cTn id="53" presetID="9"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dissolve">
                                      <p:cBhvr>
                                        <p:cTn id="55" dur="500"/>
                                        <p:tgtEl>
                                          <p:spTgt spid="20"/>
                                        </p:tgtEl>
                                      </p:cBhvr>
                                    </p:animEffect>
                                  </p:childTnLst>
                                </p:cTn>
                              </p:par>
                            </p:childTnLst>
                          </p:cTn>
                        </p:par>
                        <p:par>
                          <p:cTn id="56" fill="hold" nodeType="afterGroup">
                            <p:stCondLst>
                              <p:cond delay="6500"/>
                            </p:stCondLst>
                            <p:childTnLst>
                              <p:par>
                                <p:cTn id="57" presetID="9" presetClass="entr" presetSubtype="0"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dissolve">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Rectangle 3"/>
          <p:cNvSpPr>
            <a:spLocks noGrp="1" noChangeArrowheads="1"/>
          </p:cNvSpPr>
          <p:nvPr>
            <p:ph idx="1"/>
          </p:nvPr>
        </p:nvSpPr>
        <p:spPr>
          <a:xfrm>
            <a:off x="831649" y="1772934"/>
            <a:ext cx="7725795" cy="3768432"/>
          </a:xfrm>
        </p:spPr>
        <p:txBody>
          <a:bodyPr>
            <a:normAutofit lnSpcReduction="10000"/>
          </a:bodyPr>
          <a:lstStyle/>
          <a:p>
            <a:pPr marL="0" indent="0">
              <a:buNone/>
            </a:pPr>
            <a:r>
              <a:rPr lang="es-ES" sz="2000" dirty="0" smtClean="0">
                <a:solidFill>
                  <a:schemeClr val="tx1"/>
                </a:solidFill>
              </a:rPr>
              <a:t>Estos tres conceptos son fundamentales (veremos más detalladamente la relación entre ellos y como impactan en las tareas de </a:t>
            </a:r>
            <a:r>
              <a:rPr lang="es-ES" sz="2000" dirty="0" err="1" smtClean="0">
                <a:solidFill>
                  <a:schemeClr val="tx1"/>
                </a:solidFill>
              </a:rPr>
              <a:t>testing</a:t>
            </a:r>
            <a:r>
              <a:rPr lang="es-ES" sz="2000" dirty="0" smtClean="0">
                <a:solidFill>
                  <a:schemeClr val="tx1"/>
                </a:solidFill>
              </a:rPr>
              <a:t>).</a:t>
            </a:r>
          </a:p>
          <a:p>
            <a:pPr marL="0" indent="0">
              <a:buNone/>
            </a:pPr>
            <a:endParaRPr lang="es-ES" sz="2000" dirty="0" smtClean="0">
              <a:solidFill>
                <a:schemeClr val="tx1"/>
              </a:solidFill>
            </a:endParaRPr>
          </a:p>
          <a:p>
            <a:pPr marL="0" indent="0">
              <a:buNone/>
            </a:pPr>
            <a:r>
              <a:rPr lang="es-ES" sz="2000" dirty="0" smtClean="0">
                <a:solidFill>
                  <a:srgbClr val="0070C0"/>
                </a:solidFill>
              </a:rPr>
              <a:t>Software </a:t>
            </a:r>
            <a:r>
              <a:rPr lang="es-ES" sz="2000" dirty="0" err="1" smtClean="0">
                <a:solidFill>
                  <a:srgbClr val="0070C0"/>
                </a:solidFill>
              </a:rPr>
              <a:t>Fault</a:t>
            </a:r>
            <a:r>
              <a:rPr lang="es-ES" sz="2000" dirty="0" smtClean="0">
                <a:solidFill>
                  <a:srgbClr val="FFC000"/>
                </a:solidFill>
              </a:rPr>
              <a:t> </a:t>
            </a:r>
            <a:r>
              <a:rPr lang="es-ES" sz="2000" dirty="0" smtClean="0"/>
              <a:t>(</a:t>
            </a:r>
            <a:r>
              <a:rPr lang="es-ES" sz="2000" dirty="0" smtClean="0">
                <a:solidFill>
                  <a:srgbClr val="0070C0"/>
                </a:solidFill>
              </a:rPr>
              <a:t>defecto</a:t>
            </a:r>
            <a:r>
              <a:rPr lang="es-ES" sz="2000" dirty="0" smtClean="0"/>
              <a:t>): </a:t>
            </a:r>
            <a:r>
              <a:rPr lang="es-ES" sz="2000" dirty="0" smtClean="0">
                <a:solidFill>
                  <a:schemeClr val="tx1"/>
                </a:solidFill>
              </a:rPr>
              <a:t>Un defecto estático en el software.</a:t>
            </a:r>
          </a:p>
          <a:p>
            <a:pPr marL="0" indent="0">
              <a:buNone/>
            </a:pPr>
            <a:endParaRPr lang="es-ES" sz="2000" dirty="0" smtClean="0"/>
          </a:p>
          <a:p>
            <a:pPr marL="0" indent="0">
              <a:buNone/>
            </a:pPr>
            <a:r>
              <a:rPr lang="es-ES" sz="2000" dirty="0" smtClean="0">
                <a:solidFill>
                  <a:srgbClr val="0070C0"/>
                </a:solidFill>
              </a:rPr>
              <a:t>Software Error  </a:t>
            </a:r>
            <a:r>
              <a:rPr lang="es-ES" sz="2000" dirty="0" smtClean="0"/>
              <a:t>(</a:t>
            </a:r>
            <a:r>
              <a:rPr lang="es-ES" sz="2000" dirty="0" smtClean="0">
                <a:solidFill>
                  <a:srgbClr val="0070C0"/>
                </a:solidFill>
              </a:rPr>
              <a:t>error</a:t>
            </a:r>
            <a:r>
              <a:rPr lang="es-ES" sz="2000" dirty="0" smtClean="0"/>
              <a:t>): </a:t>
            </a:r>
            <a:r>
              <a:rPr lang="es-ES" sz="2000" dirty="0" smtClean="0">
                <a:solidFill>
                  <a:schemeClr val="tx1"/>
                </a:solidFill>
              </a:rPr>
              <a:t>Un estado interno incorrecto que es la manifestación de un defecto. </a:t>
            </a:r>
          </a:p>
          <a:p>
            <a:pPr marL="0" indent="0">
              <a:buNone/>
            </a:pPr>
            <a:endParaRPr lang="es-ES" sz="2000" dirty="0" smtClean="0">
              <a:solidFill>
                <a:schemeClr val="tx1"/>
              </a:solidFill>
            </a:endParaRPr>
          </a:p>
          <a:p>
            <a:pPr marL="0" indent="0">
              <a:buNone/>
            </a:pPr>
            <a:r>
              <a:rPr lang="es-ES" sz="2000" dirty="0" smtClean="0">
                <a:solidFill>
                  <a:srgbClr val="0070C0"/>
                </a:solidFill>
              </a:rPr>
              <a:t>Software </a:t>
            </a:r>
            <a:r>
              <a:rPr lang="es-ES" sz="2000" dirty="0" err="1" smtClean="0">
                <a:solidFill>
                  <a:srgbClr val="0070C0"/>
                </a:solidFill>
              </a:rPr>
              <a:t>Failure</a:t>
            </a:r>
            <a:r>
              <a:rPr lang="es-ES" sz="2000" dirty="0" smtClean="0">
                <a:solidFill>
                  <a:srgbClr val="0070C0"/>
                </a:solidFill>
              </a:rPr>
              <a:t> </a:t>
            </a:r>
            <a:r>
              <a:rPr lang="es-ES" sz="2000" dirty="0" smtClean="0"/>
              <a:t>(</a:t>
            </a:r>
            <a:r>
              <a:rPr lang="es-ES" sz="2000" dirty="0" smtClean="0">
                <a:solidFill>
                  <a:srgbClr val="0070C0"/>
                </a:solidFill>
              </a:rPr>
              <a:t>fallo</a:t>
            </a:r>
            <a:r>
              <a:rPr lang="es-ES" sz="2000" dirty="0" smtClean="0"/>
              <a:t>): </a:t>
            </a:r>
            <a:r>
              <a:rPr lang="es-ES" sz="2000" dirty="0" smtClean="0">
                <a:solidFill>
                  <a:schemeClr val="tx1"/>
                </a:solidFill>
              </a:rPr>
              <a:t>Comportamiento externo incorrecto con respecto a los requisitos o descripción del comportamiento esperado. </a:t>
            </a:r>
          </a:p>
          <a:p>
            <a:endParaRPr lang="en-US" dirty="0" smtClean="0"/>
          </a:p>
        </p:txBody>
      </p:sp>
      <p:sp>
        <p:nvSpPr>
          <p:cNvPr id="168964" name="Text Box 4"/>
          <p:cNvSpPr txBox="1">
            <a:spLocks noChangeArrowheads="1"/>
          </p:cNvSpPr>
          <p:nvPr/>
        </p:nvSpPr>
        <p:spPr bwMode="auto">
          <a:xfrm>
            <a:off x="566340" y="5517232"/>
            <a:ext cx="8013700" cy="757130"/>
          </a:xfrm>
          <a:prstGeom prst="rect">
            <a:avLst/>
          </a:prstGeom>
          <a:solidFill>
            <a:srgbClr val="0000CC"/>
          </a:solidFill>
          <a:ln w="12700">
            <a:solidFill>
              <a:schemeClr val="tx1"/>
            </a:solidFill>
            <a:miter lim="800000"/>
            <a:headEnd type="none" w="sm" len="sm"/>
            <a:tailEnd type="none" w="sm" len="sm"/>
          </a:ln>
          <a:effectLst/>
        </p:spPr>
        <p:txBody>
          <a:bodyPr>
            <a:spAutoFit/>
          </a:bodyPr>
          <a:lstStyle/>
          <a:p>
            <a:pPr algn="ctr">
              <a:lnSpc>
                <a:spcPct val="90000"/>
              </a:lnSpc>
              <a:spcBef>
                <a:spcPct val="30000"/>
              </a:spcBef>
              <a:buSzPct val="75000"/>
              <a:buFont typeface="Monotype Sorts" charset="2"/>
              <a:buNone/>
              <a:defRPr/>
            </a:pPr>
            <a:r>
              <a:rPr lang="en-US" sz="2400" dirty="0" smtClean="0">
                <a:solidFill>
                  <a:srgbClr val="FFFF00"/>
                </a:solidFill>
                <a:effectLst>
                  <a:outerShdw blurRad="38100" dist="38100" dir="2700000" algn="tl">
                    <a:srgbClr val="000000"/>
                  </a:outerShdw>
                </a:effectLst>
                <a:latin typeface="Gill Sans MT" pitchFamily="34" charset="0"/>
                <a:cs typeface="Arial" pitchFamily="34" charset="0"/>
              </a:rPr>
              <a:t>Los </a:t>
            </a:r>
            <a:r>
              <a:rPr lang="en-US" sz="2400" dirty="0" err="1" smtClean="0">
                <a:solidFill>
                  <a:srgbClr val="FFFF00"/>
                </a:solidFill>
                <a:effectLst>
                  <a:outerShdw blurRad="38100" dist="38100" dir="2700000" algn="tl">
                    <a:srgbClr val="000000"/>
                  </a:outerShdw>
                </a:effectLst>
                <a:latin typeface="Gill Sans MT" pitchFamily="34" charset="0"/>
                <a:cs typeface="Arial" pitchFamily="34" charset="0"/>
              </a:rPr>
              <a:t>defectos</a:t>
            </a:r>
            <a:r>
              <a:rPr lang="en-US" sz="2400" dirty="0" smtClean="0">
                <a:solidFill>
                  <a:srgbClr val="FFFF00"/>
                </a:solidFill>
                <a:effectLst>
                  <a:outerShdw blurRad="38100" dist="38100" dir="2700000" algn="tl">
                    <a:srgbClr val="000000"/>
                  </a:outerShdw>
                </a:effectLst>
                <a:latin typeface="Gill Sans MT" pitchFamily="34" charset="0"/>
                <a:cs typeface="Arial" pitchFamily="34" charset="0"/>
              </a:rPr>
              <a:t> </a:t>
            </a:r>
            <a:r>
              <a:rPr lang="en-US" sz="2400" dirty="0" err="1" smtClean="0">
                <a:solidFill>
                  <a:srgbClr val="FFFF00"/>
                </a:solidFill>
                <a:effectLst>
                  <a:outerShdw blurRad="38100" dist="38100" dir="2700000" algn="tl">
                    <a:srgbClr val="000000"/>
                  </a:outerShdw>
                </a:effectLst>
                <a:latin typeface="Gill Sans MT" pitchFamily="34" charset="0"/>
                <a:cs typeface="Arial" pitchFamily="34" charset="0"/>
              </a:rPr>
              <a:t>en</a:t>
            </a:r>
            <a:r>
              <a:rPr lang="en-US" sz="2400" dirty="0" smtClean="0">
                <a:solidFill>
                  <a:srgbClr val="FFFF00"/>
                </a:solidFill>
                <a:effectLst>
                  <a:outerShdw blurRad="38100" dist="38100" dir="2700000" algn="tl">
                    <a:srgbClr val="000000"/>
                  </a:outerShdw>
                </a:effectLst>
                <a:latin typeface="Gill Sans MT" pitchFamily="34" charset="0"/>
                <a:cs typeface="Arial" pitchFamily="34" charset="0"/>
              </a:rPr>
              <a:t> el software son </a:t>
            </a:r>
            <a:r>
              <a:rPr lang="en-US" sz="2400" dirty="0" err="1" smtClean="0">
                <a:solidFill>
                  <a:srgbClr val="FFFF00"/>
                </a:solidFill>
                <a:effectLst>
                  <a:outerShdw blurRad="38100" dist="38100" dir="2700000" algn="tl">
                    <a:srgbClr val="000000"/>
                  </a:outerShdw>
                </a:effectLst>
                <a:latin typeface="Gill Sans MT" pitchFamily="34" charset="0"/>
                <a:cs typeface="Arial" pitchFamily="34" charset="0"/>
              </a:rPr>
              <a:t>comparables</a:t>
            </a:r>
            <a:r>
              <a:rPr lang="en-US" sz="2400" dirty="0" smtClean="0">
                <a:solidFill>
                  <a:srgbClr val="FFFF00"/>
                </a:solidFill>
                <a:effectLst>
                  <a:outerShdw blurRad="38100" dist="38100" dir="2700000" algn="tl">
                    <a:srgbClr val="000000"/>
                  </a:outerShdw>
                </a:effectLst>
                <a:latin typeface="Gill Sans MT" pitchFamily="34" charset="0"/>
                <a:cs typeface="Arial" pitchFamily="34" charset="0"/>
              </a:rPr>
              <a:t> a </a:t>
            </a:r>
            <a:r>
              <a:rPr lang="en-US" sz="2400" dirty="0" err="1" smtClean="0">
                <a:solidFill>
                  <a:srgbClr val="FFFF00"/>
                </a:solidFill>
                <a:effectLst>
                  <a:outerShdw blurRad="38100" dist="38100" dir="2700000" algn="tl">
                    <a:srgbClr val="000000"/>
                  </a:outerShdw>
                </a:effectLst>
                <a:latin typeface="Gill Sans MT" pitchFamily="34" charset="0"/>
                <a:cs typeface="Arial" pitchFamily="34" charset="0"/>
              </a:rPr>
              <a:t>los</a:t>
            </a:r>
            <a:r>
              <a:rPr lang="en-US" sz="2400" dirty="0" smtClean="0">
                <a:solidFill>
                  <a:srgbClr val="FFFF00"/>
                </a:solidFill>
                <a:effectLst>
                  <a:outerShdw blurRad="38100" dist="38100" dir="2700000" algn="tl">
                    <a:srgbClr val="000000"/>
                  </a:outerShdw>
                </a:effectLst>
                <a:latin typeface="Gill Sans MT" pitchFamily="34" charset="0"/>
                <a:cs typeface="Arial" pitchFamily="34" charset="0"/>
              </a:rPr>
              <a:t> </a:t>
            </a:r>
            <a:r>
              <a:rPr lang="en-US" sz="2400" dirty="0" err="1" smtClean="0">
                <a:solidFill>
                  <a:srgbClr val="FFFF00"/>
                </a:solidFill>
                <a:effectLst>
                  <a:outerShdw blurRad="38100" dist="38100" dir="2700000" algn="tl">
                    <a:srgbClr val="000000"/>
                  </a:outerShdw>
                </a:effectLst>
                <a:latin typeface="Gill Sans MT" pitchFamily="34" charset="0"/>
                <a:cs typeface="Arial" pitchFamily="34" charset="0"/>
              </a:rPr>
              <a:t>errores</a:t>
            </a:r>
            <a:r>
              <a:rPr lang="en-US" sz="2400" dirty="0" smtClean="0">
                <a:solidFill>
                  <a:srgbClr val="FFFF00"/>
                </a:solidFill>
                <a:effectLst>
                  <a:outerShdw blurRad="38100" dist="38100" dir="2700000" algn="tl">
                    <a:srgbClr val="000000"/>
                  </a:outerShdw>
                </a:effectLst>
                <a:latin typeface="Gill Sans MT" pitchFamily="34" charset="0"/>
                <a:cs typeface="Arial" pitchFamily="34" charset="0"/>
              </a:rPr>
              <a:t> de </a:t>
            </a:r>
            <a:r>
              <a:rPr lang="en-US" sz="2400" dirty="0" err="1" smtClean="0">
                <a:solidFill>
                  <a:srgbClr val="FFFF00"/>
                </a:solidFill>
                <a:effectLst>
                  <a:outerShdw blurRad="38100" dist="38100" dir="2700000" algn="tl">
                    <a:srgbClr val="000000"/>
                  </a:outerShdw>
                </a:effectLst>
                <a:latin typeface="Gill Sans MT" pitchFamily="34" charset="0"/>
                <a:cs typeface="Arial" pitchFamily="34" charset="0"/>
              </a:rPr>
              <a:t>diseño</a:t>
            </a:r>
            <a:r>
              <a:rPr lang="en-US" sz="2400" dirty="0" smtClean="0">
                <a:solidFill>
                  <a:srgbClr val="FFFF00"/>
                </a:solidFill>
                <a:effectLst>
                  <a:outerShdw blurRad="38100" dist="38100" dir="2700000" algn="tl">
                    <a:srgbClr val="000000"/>
                  </a:outerShdw>
                </a:effectLst>
                <a:latin typeface="Gill Sans MT" pitchFamily="34" charset="0"/>
                <a:cs typeface="Arial" pitchFamily="34" charset="0"/>
              </a:rPr>
              <a:t> </a:t>
            </a:r>
            <a:r>
              <a:rPr lang="en-US" sz="2400" dirty="0" err="1" smtClean="0">
                <a:solidFill>
                  <a:srgbClr val="FFFF00"/>
                </a:solidFill>
                <a:effectLst>
                  <a:outerShdw blurRad="38100" dist="38100" dir="2700000" algn="tl">
                    <a:srgbClr val="000000"/>
                  </a:outerShdw>
                </a:effectLst>
                <a:latin typeface="Gill Sans MT" pitchFamily="34" charset="0"/>
                <a:cs typeface="Arial" pitchFamily="34" charset="0"/>
              </a:rPr>
              <a:t>en</a:t>
            </a:r>
            <a:r>
              <a:rPr lang="en-US" sz="2400" dirty="0" smtClean="0">
                <a:solidFill>
                  <a:srgbClr val="FFFF00"/>
                </a:solidFill>
                <a:effectLst>
                  <a:outerShdw blurRad="38100" dist="38100" dir="2700000" algn="tl">
                    <a:srgbClr val="000000"/>
                  </a:outerShdw>
                </a:effectLst>
                <a:latin typeface="Gill Sans MT" pitchFamily="34" charset="0"/>
                <a:cs typeface="Arial" pitchFamily="34" charset="0"/>
              </a:rPr>
              <a:t> el hardware.</a:t>
            </a:r>
            <a:endParaRPr lang="en-US" sz="2400" dirty="0">
              <a:solidFill>
                <a:srgbClr val="FFFF00"/>
              </a:solidFill>
              <a:effectLst>
                <a:outerShdw blurRad="38100" dist="38100" dir="2700000" algn="tl">
                  <a:srgbClr val="000000"/>
                </a:outerShdw>
              </a:effectLst>
              <a:latin typeface="Gill Sans MT" pitchFamily="34" charset="0"/>
              <a:cs typeface="Arial" pitchFamily="34" charset="0"/>
            </a:endParaRPr>
          </a:p>
        </p:txBody>
      </p:sp>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3" name="Marcador de número de diapositiva 2"/>
          <p:cNvSpPr>
            <a:spLocks noGrp="1"/>
          </p:cNvSpPr>
          <p:nvPr>
            <p:ph type="sldNum" sz="quarter" idx="12"/>
          </p:nvPr>
        </p:nvSpPr>
        <p:spPr/>
        <p:txBody>
          <a:bodyPr/>
          <a:lstStyle/>
          <a:p>
            <a:fld id="{93ED3A91-18EE-4DC8-A17F-EFE35D22CA18}" type="slidenum">
              <a:rPr lang="es-ES" smtClean="0"/>
              <a:pPr/>
              <a:t>28</a:t>
            </a:fld>
            <a:endParaRPr lang="es-ES"/>
          </a:p>
        </p:txBody>
      </p:sp>
      <p:sp>
        <p:nvSpPr>
          <p:cNvPr id="9" name="Title 1"/>
          <p:cNvSpPr>
            <a:spLocks noGrp="1"/>
          </p:cNvSpPr>
          <p:nvPr>
            <p:ph type="title"/>
          </p:nvPr>
        </p:nvSpPr>
        <p:spPr>
          <a:xfrm>
            <a:off x="822960" y="286604"/>
            <a:ext cx="8069520" cy="1450757"/>
          </a:xfrm>
        </p:spPr>
        <p:txBody>
          <a:bodyPr>
            <a:normAutofit/>
          </a:bodyPr>
          <a:lstStyle/>
          <a:p>
            <a:r>
              <a:rPr lang="es-ES" dirty="0" err="1" smtClean="0"/>
              <a:t>Faults</a:t>
            </a:r>
            <a:r>
              <a:rPr lang="es-ES" dirty="0" smtClean="0"/>
              <a:t>, </a:t>
            </a:r>
            <a:r>
              <a:rPr lang="es-ES" dirty="0" err="1" smtClean="0"/>
              <a:t>errors</a:t>
            </a:r>
            <a:r>
              <a:rPr lang="es-ES" dirty="0" smtClean="0"/>
              <a:t> &amp; </a:t>
            </a:r>
            <a:r>
              <a:rPr lang="es-ES" dirty="0" err="1" smtClean="0"/>
              <a:t>failures</a:t>
            </a:r>
            <a:endParaRPr lang="es-ES" dirty="0"/>
          </a:p>
        </p:txBody>
      </p:sp>
    </p:spTree>
    <p:extLst>
      <p:ext uri="{BB962C8B-B14F-4D97-AF65-F5344CB8AC3E}">
        <p14:creationId xmlns:p14="http://schemas.microsoft.com/office/powerpoint/2010/main" val="2842473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3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68964"/>
                                        </p:tgtEl>
                                        <p:attrNameLst>
                                          <p:attrName>style.visibility</p:attrName>
                                        </p:attrNameLst>
                                      </p:cBhvr>
                                      <p:to>
                                        <p:strVal val="visible"/>
                                      </p:to>
                                    </p:set>
                                    <p:animEffect transition="in" filter="dissolve">
                                      <p:cBhvr>
                                        <p:cTn id="15" dur="500"/>
                                        <p:tgtEl>
                                          <p:spTgt spid="168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198" y="1761688"/>
            <a:ext cx="4885914" cy="4351338"/>
          </a:xfrm>
        </p:spPr>
        <p:txBody>
          <a:bodyPr>
            <a:normAutofit/>
          </a:bodyPr>
          <a:lstStyle/>
          <a:p>
            <a:r>
              <a:rPr lang="es-ES" sz="2000" dirty="0" smtClean="0">
                <a:solidFill>
                  <a:schemeClr val="tx1"/>
                </a:solidFill>
              </a:rPr>
              <a:t>Un paciente le enumera al médico un lista de </a:t>
            </a:r>
            <a:r>
              <a:rPr lang="es-ES" sz="2000" dirty="0" smtClean="0">
                <a:solidFill>
                  <a:srgbClr val="0070C0"/>
                </a:solidFill>
              </a:rPr>
              <a:t>síntomas</a:t>
            </a:r>
            <a:r>
              <a:rPr lang="es-ES" sz="2000" dirty="0" smtClean="0"/>
              <a:t>.</a:t>
            </a:r>
            <a:endParaRPr lang="es-ES" sz="2000" dirty="0" smtClean="0">
              <a:solidFill>
                <a:schemeClr val="tx2"/>
              </a:solidFill>
            </a:endParaRPr>
          </a:p>
          <a:p>
            <a:pPr lvl="1"/>
            <a:r>
              <a:rPr lang="es-ES" sz="2000" dirty="0" err="1" smtClean="0">
                <a:solidFill>
                  <a:schemeClr val="tx1"/>
                </a:solidFill>
              </a:rPr>
              <a:t>Failures</a:t>
            </a:r>
            <a:r>
              <a:rPr lang="es-ES" sz="2000" dirty="0">
                <a:solidFill>
                  <a:schemeClr val="tx1"/>
                </a:solidFill>
              </a:rPr>
              <a:t>.</a:t>
            </a:r>
            <a:endParaRPr lang="es-ES" sz="2000" dirty="0" smtClean="0">
              <a:solidFill>
                <a:schemeClr val="tx1"/>
              </a:solidFill>
            </a:endParaRPr>
          </a:p>
          <a:p>
            <a:pPr lvl="1"/>
            <a:endParaRPr lang="es-ES" sz="2000" dirty="0" smtClean="0">
              <a:solidFill>
                <a:schemeClr val="tx2"/>
              </a:solidFill>
            </a:endParaRPr>
          </a:p>
          <a:p>
            <a:r>
              <a:rPr lang="es-ES" sz="2000" dirty="0" smtClean="0">
                <a:solidFill>
                  <a:schemeClr val="tx1"/>
                </a:solidFill>
              </a:rPr>
              <a:t>El médico intenta diagnosticar la causa de la </a:t>
            </a:r>
            <a:r>
              <a:rPr lang="es-ES" sz="2000" dirty="0" smtClean="0">
                <a:solidFill>
                  <a:srgbClr val="0070C0"/>
                </a:solidFill>
              </a:rPr>
              <a:t>dolencia</a:t>
            </a:r>
            <a:r>
              <a:rPr lang="es-ES" sz="2000" dirty="0" smtClean="0"/>
              <a:t>.</a:t>
            </a:r>
            <a:endParaRPr lang="es-ES" sz="2000" dirty="0" smtClean="0">
              <a:solidFill>
                <a:schemeClr val="tx2"/>
              </a:solidFill>
            </a:endParaRPr>
          </a:p>
          <a:p>
            <a:pPr lvl="1"/>
            <a:r>
              <a:rPr lang="es-ES" sz="2000" dirty="0" err="1" smtClean="0">
                <a:solidFill>
                  <a:schemeClr val="tx1"/>
                </a:solidFill>
              </a:rPr>
              <a:t>Fault</a:t>
            </a:r>
            <a:r>
              <a:rPr lang="es-ES" sz="2000" dirty="0" smtClean="0">
                <a:solidFill>
                  <a:schemeClr val="tx1"/>
                </a:solidFill>
              </a:rPr>
              <a:t>.</a:t>
            </a:r>
          </a:p>
          <a:p>
            <a:pPr lvl="1"/>
            <a:endParaRPr lang="es-ES" sz="2000" dirty="0" smtClean="0">
              <a:solidFill>
                <a:schemeClr val="tx2"/>
              </a:solidFill>
            </a:endParaRPr>
          </a:p>
          <a:p>
            <a:r>
              <a:rPr lang="es-ES" sz="2000" dirty="0" smtClean="0">
                <a:solidFill>
                  <a:schemeClr val="tx1"/>
                </a:solidFill>
              </a:rPr>
              <a:t>El médico puede buscar </a:t>
            </a:r>
            <a:r>
              <a:rPr lang="es-ES" sz="2000" dirty="0" smtClean="0">
                <a:solidFill>
                  <a:srgbClr val="0070C0"/>
                </a:solidFill>
              </a:rPr>
              <a:t>condiciones anómalas internas </a:t>
            </a:r>
            <a:r>
              <a:rPr lang="es-ES" sz="2000" dirty="0" smtClean="0">
                <a:solidFill>
                  <a:schemeClr val="tx1"/>
                </a:solidFill>
              </a:rPr>
              <a:t>(presión arterial alta, arritmias, bacterias en el torrente sanguíneo).</a:t>
            </a:r>
          </a:p>
          <a:p>
            <a:pPr lvl="1"/>
            <a:r>
              <a:rPr lang="es-ES" sz="2000" dirty="0" err="1" smtClean="0">
                <a:solidFill>
                  <a:schemeClr val="tx1"/>
                </a:solidFill>
              </a:rPr>
              <a:t>Errors</a:t>
            </a:r>
            <a:r>
              <a:rPr lang="es-ES" sz="2000" dirty="0" smtClean="0">
                <a:solidFill>
                  <a:schemeClr val="tx1"/>
                </a:solidFill>
              </a:rPr>
              <a:t>.</a:t>
            </a:r>
            <a:endParaRPr lang="es-ES" sz="2000" dirty="0">
              <a:solidFill>
                <a:schemeClr val="tx1"/>
              </a:solidFill>
            </a:endParaRPr>
          </a:p>
        </p:txBody>
      </p:sp>
      <p:sp>
        <p:nvSpPr>
          <p:cNvPr id="8" name="Text Box 4"/>
          <p:cNvSpPr txBox="1">
            <a:spLocks noChangeArrowheads="1"/>
          </p:cNvSpPr>
          <p:nvPr/>
        </p:nvSpPr>
        <p:spPr bwMode="auto">
          <a:xfrm>
            <a:off x="5792097" y="4562953"/>
            <a:ext cx="3379583" cy="1754326"/>
          </a:xfrm>
          <a:prstGeom prst="rect">
            <a:avLst/>
          </a:prstGeom>
          <a:solidFill>
            <a:srgbClr val="0000CC"/>
          </a:solidFill>
          <a:ln w="12700">
            <a:solidFill>
              <a:schemeClr val="tx1"/>
            </a:solidFill>
            <a:miter lim="800000"/>
            <a:headEnd type="none" w="sm" len="sm"/>
            <a:tailEnd type="none" w="sm" len="sm"/>
          </a:ln>
          <a:effectLst/>
        </p:spPr>
        <p:txBody>
          <a:bodyPr wrap="square">
            <a:spAutoFit/>
          </a:bodyPr>
          <a:lstStyle/>
          <a:p>
            <a:pPr algn="ctr">
              <a:lnSpc>
                <a:spcPct val="90000"/>
              </a:lnSpc>
              <a:spcBef>
                <a:spcPct val="30000"/>
              </a:spcBef>
              <a:buSzPct val="75000"/>
              <a:buFont typeface="Monotype Sorts" charset="2"/>
              <a:buNone/>
              <a:defRPr/>
            </a:pPr>
            <a:r>
              <a:rPr lang="es-ES" sz="2400" dirty="0" smtClean="0">
                <a:solidFill>
                  <a:srgbClr val="FFFF00"/>
                </a:solidFill>
                <a:effectLst>
                  <a:outerShdw blurRad="38100" dist="38100" dir="2700000" algn="tl">
                    <a:srgbClr val="000000"/>
                  </a:outerShdw>
                </a:effectLst>
                <a:latin typeface="Gill Sans MT" pitchFamily="34" charset="0"/>
                <a:cs typeface="Arial" pitchFamily="34" charset="0"/>
              </a:rPr>
              <a:t>Software </a:t>
            </a:r>
            <a:r>
              <a:rPr lang="es-ES" sz="2400" dirty="0" err="1" smtClean="0">
                <a:solidFill>
                  <a:srgbClr val="FFFF00"/>
                </a:solidFill>
                <a:effectLst>
                  <a:outerShdw blurRad="38100" dist="38100" dir="2700000" algn="tl">
                    <a:srgbClr val="000000"/>
                  </a:outerShdw>
                </a:effectLst>
                <a:latin typeface="Gill Sans MT" pitchFamily="34" charset="0"/>
                <a:cs typeface="Arial" pitchFamily="34" charset="0"/>
              </a:rPr>
              <a:t>faults</a:t>
            </a:r>
            <a:r>
              <a:rPr lang="es-ES" sz="2400" dirty="0" smtClean="0">
                <a:solidFill>
                  <a:srgbClr val="FFFF00"/>
                </a:solidFill>
                <a:effectLst>
                  <a:outerShdw blurRad="38100" dist="38100" dir="2700000" algn="tl">
                    <a:srgbClr val="000000"/>
                  </a:outerShdw>
                </a:effectLst>
                <a:latin typeface="Gill Sans MT" pitchFamily="34" charset="0"/>
                <a:cs typeface="Arial" pitchFamily="34" charset="0"/>
              </a:rPr>
              <a:t> estaban allí desde el principio y no “aparecen” cuando una componente se “gasta”.</a:t>
            </a:r>
            <a:endParaRPr lang="es-ES" dirty="0">
              <a:solidFill>
                <a:srgbClr val="FFFF00"/>
              </a:solidFill>
              <a:effectLst>
                <a:outerShdw blurRad="38100" dist="38100" dir="2700000" algn="tl">
                  <a:srgbClr val="000000"/>
                </a:outerShdw>
              </a:effectLst>
              <a:latin typeface="Gill Sans MT" pitchFamily="34" charset="0"/>
              <a:cs typeface="Arial" pitchFamily="34" charset="0"/>
            </a:endParaRPr>
          </a:p>
        </p:txBody>
      </p:sp>
      <p:sp>
        <p:nvSpPr>
          <p:cNvPr id="10" name="Text Box 4"/>
          <p:cNvSpPr txBox="1">
            <a:spLocks noChangeArrowheads="1"/>
          </p:cNvSpPr>
          <p:nvPr/>
        </p:nvSpPr>
        <p:spPr bwMode="auto">
          <a:xfrm>
            <a:off x="5597055" y="1646975"/>
            <a:ext cx="3541954" cy="2751522"/>
          </a:xfrm>
          <a:prstGeom prst="rect">
            <a:avLst/>
          </a:prstGeom>
          <a:solidFill>
            <a:srgbClr val="0000CC"/>
          </a:solidFill>
          <a:ln w="12700">
            <a:solidFill>
              <a:schemeClr val="tx1"/>
            </a:solidFill>
            <a:miter lim="800000"/>
            <a:headEnd type="none" w="sm" len="sm"/>
            <a:tailEnd type="none" w="sm" len="sm"/>
          </a:ln>
          <a:effectLst/>
        </p:spPr>
        <p:txBody>
          <a:bodyPr wrap="square">
            <a:spAutoFit/>
          </a:bodyPr>
          <a:lstStyle/>
          <a:p>
            <a:pPr algn="ctr">
              <a:lnSpc>
                <a:spcPct val="90000"/>
              </a:lnSpc>
              <a:spcBef>
                <a:spcPct val="30000"/>
              </a:spcBef>
              <a:buSzPct val="75000"/>
              <a:buFont typeface="Monotype Sorts" charset="2"/>
              <a:buNone/>
              <a:defRPr/>
            </a:pPr>
            <a:r>
              <a:rPr lang="es-ES" sz="2400" dirty="0" smtClean="0">
                <a:solidFill>
                  <a:srgbClr val="FFFF00"/>
                </a:solidFill>
                <a:effectLst>
                  <a:outerShdw blurRad="38100" dist="38100" dir="2700000" algn="tl">
                    <a:srgbClr val="000000"/>
                  </a:outerShdw>
                </a:effectLst>
                <a:latin typeface="Gill Sans MT" pitchFamily="34" charset="0"/>
                <a:cs typeface="Arial" pitchFamily="34" charset="0"/>
              </a:rPr>
              <a:t>La mayoría de los problemas médicos provienen o de ataques externos (bacterias, virus) o de la degradación natural debida al envejecimiento.</a:t>
            </a:r>
          </a:p>
        </p:txBody>
      </p:sp>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7" name="Marcador de número de diapositiva 6"/>
          <p:cNvSpPr>
            <a:spLocks noGrp="1"/>
          </p:cNvSpPr>
          <p:nvPr>
            <p:ph type="sldNum" sz="quarter" idx="12"/>
          </p:nvPr>
        </p:nvSpPr>
        <p:spPr/>
        <p:txBody>
          <a:bodyPr/>
          <a:lstStyle/>
          <a:p>
            <a:fld id="{93ED3A91-18EE-4DC8-A17F-EFE35D22CA18}" type="slidenum">
              <a:rPr lang="es-ES" smtClean="0"/>
              <a:pPr/>
              <a:t>29</a:t>
            </a:fld>
            <a:endParaRPr lang="es-ES"/>
          </a:p>
        </p:txBody>
      </p:sp>
      <p:sp>
        <p:nvSpPr>
          <p:cNvPr id="11" name="Title 1"/>
          <p:cNvSpPr>
            <a:spLocks noGrp="1"/>
          </p:cNvSpPr>
          <p:nvPr>
            <p:ph type="title"/>
          </p:nvPr>
        </p:nvSpPr>
        <p:spPr>
          <a:xfrm>
            <a:off x="822960" y="286604"/>
            <a:ext cx="8069520" cy="1450757"/>
          </a:xfrm>
        </p:spPr>
        <p:txBody>
          <a:bodyPr>
            <a:normAutofit/>
          </a:bodyPr>
          <a:lstStyle/>
          <a:p>
            <a:r>
              <a:rPr lang="es-ES" dirty="0" err="1" smtClean="0"/>
              <a:t>Faults</a:t>
            </a:r>
            <a:r>
              <a:rPr lang="es-ES" dirty="0" smtClean="0"/>
              <a:t>, </a:t>
            </a:r>
            <a:r>
              <a:rPr lang="es-ES" dirty="0" err="1" smtClean="0"/>
              <a:t>errors</a:t>
            </a:r>
            <a:r>
              <a:rPr lang="es-ES" dirty="0" smtClean="0"/>
              <a:t> &amp; </a:t>
            </a:r>
            <a:r>
              <a:rPr lang="es-ES" dirty="0" err="1" smtClean="0"/>
              <a:t>failures</a:t>
            </a:r>
            <a:r>
              <a:rPr lang="es-ES" dirty="0" smtClean="0"/>
              <a:t>: Ejemplo</a:t>
            </a:r>
            <a:endParaRPr lang="es-ES" dirty="0"/>
          </a:p>
        </p:txBody>
      </p:sp>
    </p:spTree>
    <p:extLst>
      <p:ext uri="{BB962C8B-B14F-4D97-AF65-F5344CB8AC3E}">
        <p14:creationId xmlns:p14="http://schemas.microsoft.com/office/powerpoint/2010/main" val="3450540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10"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Rot="1" noChangeArrowheads="1"/>
          </p:cNvSpPr>
          <p:nvPr>
            <p:ph idx="1"/>
          </p:nvPr>
        </p:nvSpPr>
        <p:spPr>
          <a:xfrm>
            <a:off x="669106" y="2788853"/>
            <a:ext cx="8007350" cy="3672408"/>
          </a:xfrm>
        </p:spPr>
        <p:txBody>
          <a:bodyPr>
            <a:noAutofit/>
          </a:bodyPr>
          <a:lstStyle/>
          <a:p>
            <a:pPr marL="457200" indent="-457200">
              <a:buClrTx/>
              <a:buFont typeface="+mj-lt"/>
              <a:buAutoNum type="arabicPeriod"/>
            </a:pPr>
            <a:r>
              <a:rPr lang="es-ES" dirty="0" smtClean="0">
                <a:solidFill>
                  <a:schemeClr val="tx1"/>
                </a:solidFill>
              </a:rPr>
              <a:t>Un test para un triángulo escaleno válido. Nota: Un test con entrada (1,2,3) o (2,5,10) no sería válido!!</a:t>
            </a:r>
          </a:p>
          <a:p>
            <a:pPr marL="457200" indent="-457200">
              <a:buClrTx/>
              <a:buFont typeface="+mj-lt"/>
              <a:buAutoNum type="arabicPeriod"/>
            </a:pPr>
            <a:r>
              <a:rPr lang="es-ES" dirty="0" smtClean="0">
                <a:solidFill>
                  <a:schemeClr val="tx1"/>
                </a:solidFill>
              </a:rPr>
              <a:t>Un test para un triángulo equilátero válido. </a:t>
            </a:r>
          </a:p>
          <a:p>
            <a:pPr marL="457200" indent="-457200">
              <a:buClrTx/>
              <a:buFont typeface="+mj-lt"/>
              <a:buAutoNum type="arabicPeriod"/>
            </a:pPr>
            <a:r>
              <a:rPr lang="es-ES" dirty="0" smtClean="0">
                <a:solidFill>
                  <a:schemeClr val="tx1"/>
                </a:solidFill>
              </a:rPr>
              <a:t>Un test para un triángulo </a:t>
            </a:r>
            <a:r>
              <a:rPr lang="es-ES" dirty="0" err="1" smtClean="0">
                <a:solidFill>
                  <a:schemeClr val="tx1"/>
                </a:solidFill>
              </a:rPr>
              <a:t>isosceles</a:t>
            </a:r>
            <a:r>
              <a:rPr lang="es-ES" dirty="0" smtClean="0">
                <a:solidFill>
                  <a:schemeClr val="tx1"/>
                </a:solidFill>
              </a:rPr>
              <a:t> válido. </a:t>
            </a:r>
            <a:endParaRPr lang="es-ES" dirty="0" smtClean="0">
              <a:solidFill>
                <a:schemeClr val="tx1"/>
              </a:solidFill>
            </a:endParaRPr>
          </a:p>
          <a:p>
            <a:pPr marL="457200" indent="-457200">
              <a:buClrTx/>
              <a:buFont typeface="+mj-lt"/>
              <a:buAutoNum type="arabicPeriod"/>
            </a:pPr>
            <a:r>
              <a:rPr lang="es-ES" dirty="0" smtClean="0">
                <a:solidFill>
                  <a:schemeClr val="tx1"/>
                </a:solidFill>
              </a:rPr>
              <a:t>Al </a:t>
            </a:r>
            <a:r>
              <a:rPr lang="es-ES" dirty="0" smtClean="0">
                <a:solidFill>
                  <a:schemeClr val="tx1"/>
                </a:solidFill>
              </a:rPr>
              <a:t>menos tres </a:t>
            </a:r>
            <a:r>
              <a:rPr lang="es-ES" dirty="0" err="1" smtClean="0">
                <a:solidFill>
                  <a:schemeClr val="tx1"/>
                </a:solidFill>
              </a:rPr>
              <a:t>tests</a:t>
            </a:r>
            <a:r>
              <a:rPr lang="es-ES" dirty="0" smtClean="0">
                <a:solidFill>
                  <a:schemeClr val="tx1"/>
                </a:solidFill>
              </a:rPr>
              <a:t> que representen triángulos isósceles válidos</a:t>
            </a:r>
            <a:r>
              <a:rPr lang="es-ES" b="1" dirty="0" smtClean="0">
                <a:solidFill>
                  <a:schemeClr val="tx1"/>
                </a:solidFill>
              </a:rPr>
              <a:t> </a:t>
            </a:r>
            <a:r>
              <a:rPr lang="es-ES" dirty="0" smtClean="0">
                <a:solidFill>
                  <a:schemeClr val="tx1"/>
                </a:solidFill>
              </a:rPr>
              <a:t>donde se han permutado los dos lados iguales (por ejemplo, (3,3,4), (3,4,3) y (4,3,3). </a:t>
            </a:r>
          </a:p>
          <a:p>
            <a:pPr marL="457200" indent="-457200">
              <a:buClrTx/>
              <a:buFont typeface="+mj-lt"/>
              <a:buAutoNum type="arabicPeriod"/>
            </a:pPr>
            <a:r>
              <a:rPr lang="es-ES" dirty="0" smtClean="0">
                <a:solidFill>
                  <a:schemeClr val="tx1"/>
                </a:solidFill>
              </a:rPr>
              <a:t>Un test con un lado igual a cero.</a:t>
            </a:r>
          </a:p>
          <a:p>
            <a:pPr marL="457200" indent="-457200">
              <a:buClrTx/>
              <a:buFont typeface="+mj-lt"/>
              <a:buAutoNum type="arabicPeriod"/>
            </a:pPr>
            <a:r>
              <a:rPr lang="es-ES" dirty="0" smtClean="0">
                <a:solidFill>
                  <a:schemeClr val="tx1"/>
                </a:solidFill>
              </a:rPr>
              <a:t>Un </a:t>
            </a:r>
            <a:r>
              <a:rPr lang="es-ES" dirty="0">
                <a:solidFill>
                  <a:schemeClr val="tx1"/>
                </a:solidFill>
              </a:rPr>
              <a:t>test con un lado </a:t>
            </a:r>
            <a:r>
              <a:rPr lang="es-ES" dirty="0" smtClean="0">
                <a:solidFill>
                  <a:schemeClr val="tx1"/>
                </a:solidFill>
              </a:rPr>
              <a:t>negativo.</a:t>
            </a:r>
            <a:endParaRPr lang="es-ES" dirty="0">
              <a:solidFill>
                <a:schemeClr val="tx1"/>
              </a:solidFill>
            </a:endParaRPr>
          </a:p>
        </p:txBody>
      </p:sp>
      <p:sp>
        <p:nvSpPr>
          <p:cNvPr id="4" name="3 CuadroTexto"/>
          <p:cNvSpPr txBox="1"/>
          <p:nvPr/>
        </p:nvSpPr>
        <p:spPr>
          <a:xfrm>
            <a:off x="611560" y="2051465"/>
            <a:ext cx="8064896" cy="707886"/>
          </a:xfrm>
          <a:prstGeom prst="rect">
            <a:avLst/>
          </a:prstGeom>
          <a:noFill/>
        </p:spPr>
        <p:txBody>
          <a:bodyPr wrap="square" rtlCol="0">
            <a:spAutoFit/>
          </a:bodyPr>
          <a:lstStyle/>
          <a:p>
            <a:r>
              <a:rPr lang="es-ES" sz="2000" dirty="0" smtClean="0"/>
              <a:t>Determina si tu conjunto de </a:t>
            </a:r>
            <a:r>
              <a:rPr lang="es-ES" sz="2000" dirty="0" err="1" smtClean="0"/>
              <a:t>tests</a:t>
            </a:r>
            <a:r>
              <a:rPr lang="es-ES" sz="2000" dirty="0" smtClean="0"/>
              <a:t> es adecuado para cubrir las siguientes situaciones:</a:t>
            </a:r>
            <a:endParaRPr lang="es-ES" sz="2000" dirty="0"/>
          </a:p>
        </p:txBody>
      </p:sp>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3" name="Marcador de número de diapositiva 2"/>
          <p:cNvSpPr>
            <a:spLocks noGrp="1"/>
          </p:cNvSpPr>
          <p:nvPr>
            <p:ph type="sldNum" sz="quarter" idx="12"/>
          </p:nvPr>
        </p:nvSpPr>
        <p:spPr/>
        <p:txBody>
          <a:bodyPr/>
          <a:lstStyle/>
          <a:p>
            <a:fld id="{93ED3A91-18EE-4DC8-A17F-EFE35D22CA18}" type="slidenum">
              <a:rPr lang="es-ES" smtClean="0"/>
              <a:pPr/>
              <a:t>3</a:t>
            </a:fld>
            <a:endParaRPr lang="es-ES"/>
          </a:p>
        </p:txBody>
      </p:sp>
      <p:sp>
        <p:nvSpPr>
          <p:cNvPr id="5" name="CuadroTexto 4"/>
          <p:cNvSpPr txBox="1"/>
          <p:nvPr/>
        </p:nvSpPr>
        <p:spPr>
          <a:xfrm>
            <a:off x="5436096" y="3917171"/>
            <a:ext cx="2613601" cy="707886"/>
          </a:xfrm>
          <a:prstGeom prst="rect">
            <a:avLst/>
          </a:prstGeom>
          <a:noFill/>
        </p:spPr>
        <p:txBody>
          <a:bodyPr wrap="none" rtlCol="0">
            <a:spAutoFit/>
          </a:bodyPr>
          <a:lstStyle/>
          <a:p>
            <a:r>
              <a:rPr lang="es-ES" sz="2000" dirty="0">
                <a:solidFill>
                  <a:srgbClr val="FF0000"/>
                </a:solidFill>
              </a:rPr>
              <a:t>que no sea equilátero!!</a:t>
            </a:r>
          </a:p>
          <a:p>
            <a:endParaRPr lang="en-US" sz="2000" dirty="0">
              <a:solidFill>
                <a:srgbClr val="FF0000"/>
              </a:solidFill>
            </a:endParaRPr>
          </a:p>
        </p:txBody>
      </p:sp>
      <p:sp>
        <p:nvSpPr>
          <p:cNvPr id="10" name="Title 1"/>
          <p:cNvSpPr>
            <a:spLocks noGrp="1"/>
          </p:cNvSpPr>
          <p:nvPr>
            <p:ph type="title"/>
          </p:nvPr>
        </p:nvSpPr>
        <p:spPr>
          <a:xfrm>
            <a:off x="822960" y="286604"/>
            <a:ext cx="7543800" cy="1450757"/>
          </a:xfrm>
        </p:spPr>
        <p:txBody>
          <a:bodyPr/>
          <a:lstStyle/>
          <a:p>
            <a:r>
              <a:rPr lang="es-ES" dirty="0" smtClean="0"/>
              <a:t>Un pequeño ejercicio</a:t>
            </a:r>
            <a:endParaRPr lang="es-ES" dirty="0"/>
          </a:p>
        </p:txBody>
      </p:sp>
    </p:spTree>
    <p:extLst>
      <p:ext uri="{BB962C8B-B14F-4D97-AF65-F5344CB8AC3E}">
        <p14:creationId xmlns:p14="http://schemas.microsoft.com/office/powerpoint/2010/main" val="5132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329529" y="1980739"/>
            <a:ext cx="8475663" cy="4093428"/>
          </a:xfrm>
          <a:prstGeom prst="rect">
            <a:avLst/>
          </a:prstGeom>
          <a:solidFill>
            <a:srgbClr val="0000CC"/>
          </a:solidFill>
          <a:ln w="38100">
            <a:solidFill>
              <a:srgbClr val="9999FF"/>
            </a:solidFill>
            <a:miter lim="800000"/>
            <a:headEnd/>
            <a:tailEnd/>
          </a:ln>
        </p:spPr>
        <p:txBody>
          <a:bodyPr>
            <a:spAutoFit/>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dirty="0" smtClean="0">
                <a:latin typeface="Arial Unicode MS" pitchFamily="34" charset="-128"/>
                <a:ea typeface="Arial Unicode MS" pitchFamily="34" charset="-128"/>
                <a:cs typeface="Arial Unicode MS" pitchFamily="34" charset="-128"/>
              </a:rPr>
              <a:t>public static </a:t>
            </a:r>
            <a:r>
              <a:rPr lang="en-US" dirty="0" err="1" smtClean="0">
                <a:latin typeface="Arial Unicode MS" pitchFamily="34" charset="-128"/>
                <a:ea typeface="Arial Unicode MS" pitchFamily="34" charset="-128"/>
                <a:cs typeface="Arial Unicode MS" pitchFamily="34" charset="-128"/>
              </a:rPr>
              <a:t>int</a:t>
            </a:r>
            <a:r>
              <a:rPr lang="en-US" dirty="0" smtClean="0">
                <a:latin typeface="Arial Unicode MS" pitchFamily="34" charset="-128"/>
                <a:ea typeface="Arial Unicode MS" pitchFamily="34" charset="-128"/>
                <a:cs typeface="Arial Unicode MS" pitchFamily="34" charset="-128"/>
              </a:rPr>
              <a:t> </a:t>
            </a:r>
            <a:r>
              <a:rPr lang="en-US" dirty="0" err="1" smtClean="0">
                <a:latin typeface="Arial Unicode MS" pitchFamily="34" charset="-128"/>
                <a:ea typeface="Arial Unicode MS" pitchFamily="34" charset="-128"/>
                <a:cs typeface="Arial Unicode MS" pitchFamily="34" charset="-128"/>
              </a:rPr>
              <a:t>numZero</a:t>
            </a:r>
            <a:r>
              <a:rPr lang="en-US" dirty="0" smtClean="0">
                <a:latin typeface="Arial Unicode MS" pitchFamily="34" charset="-128"/>
                <a:ea typeface="Arial Unicode MS" pitchFamily="34" charset="-128"/>
                <a:cs typeface="Arial Unicode MS" pitchFamily="34" charset="-128"/>
              </a:rPr>
              <a:t> (</a:t>
            </a:r>
            <a:r>
              <a:rPr lang="en-US" dirty="0" err="1" smtClean="0">
                <a:latin typeface="Arial Unicode MS" pitchFamily="34" charset="-128"/>
                <a:ea typeface="Arial Unicode MS" pitchFamily="34" charset="-128"/>
                <a:cs typeface="Arial Unicode MS" pitchFamily="34" charset="-128"/>
              </a:rPr>
              <a:t>int</a:t>
            </a:r>
            <a:r>
              <a:rPr lang="en-US" dirty="0" smtClean="0">
                <a:latin typeface="Arial Unicode MS" pitchFamily="34" charset="-128"/>
                <a:ea typeface="Arial Unicode MS" pitchFamily="34" charset="-128"/>
                <a:cs typeface="Arial Unicode MS" pitchFamily="34" charset="-128"/>
              </a:rPr>
              <a:t> [ ] </a:t>
            </a:r>
            <a:r>
              <a:rPr lang="en-US" dirty="0" err="1" smtClean="0">
                <a:latin typeface="Arial Unicode MS" pitchFamily="34" charset="-128"/>
                <a:ea typeface="Arial Unicode MS" pitchFamily="34" charset="-128"/>
                <a:cs typeface="Arial Unicode MS" pitchFamily="34" charset="-128"/>
              </a:rPr>
              <a:t>arr</a:t>
            </a:r>
            <a:r>
              <a:rPr lang="en-US" dirty="0" smtClean="0">
                <a:latin typeface="Arial Unicode MS" pitchFamily="34" charset="-128"/>
                <a:ea typeface="Arial Unicode MS" pitchFamily="34" charset="-128"/>
                <a:cs typeface="Arial Unicode MS" pitchFamily="34" charset="-128"/>
              </a:rPr>
              <a:t>)</a:t>
            </a:r>
            <a:endParaRPr lang="en-US" dirty="0">
              <a:latin typeface="Arial Unicode MS" pitchFamily="34" charset="-128"/>
              <a:ea typeface="Arial Unicode MS" pitchFamily="34" charset="-128"/>
              <a:cs typeface="Arial Unicode MS" pitchFamily="34" charset="-128"/>
            </a:endParaRPr>
          </a:p>
          <a:p>
            <a:r>
              <a:rPr lang="en-US" dirty="0" smtClean="0">
                <a:latin typeface="Arial Unicode MS" pitchFamily="34" charset="-128"/>
                <a:ea typeface="Arial Unicode MS" pitchFamily="34" charset="-128"/>
                <a:cs typeface="Arial Unicode MS" pitchFamily="34" charset="-128"/>
              </a:rPr>
              <a:t>{  // </a:t>
            </a:r>
            <a:r>
              <a:rPr lang="en-US" dirty="0">
                <a:latin typeface="Arial Unicode MS" pitchFamily="34" charset="-128"/>
                <a:ea typeface="Arial Unicode MS" pitchFamily="34" charset="-128"/>
                <a:cs typeface="Arial Unicode MS" pitchFamily="34" charset="-128"/>
              </a:rPr>
              <a:t>Effects: If </a:t>
            </a:r>
            <a:r>
              <a:rPr lang="en-US" dirty="0" err="1">
                <a:latin typeface="Arial Unicode MS" pitchFamily="34" charset="-128"/>
                <a:ea typeface="Arial Unicode MS" pitchFamily="34" charset="-128"/>
                <a:cs typeface="Arial Unicode MS" pitchFamily="34" charset="-128"/>
              </a:rPr>
              <a:t>arr</a:t>
            </a:r>
            <a:r>
              <a:rPr lang="en-US" dirty="0">
                <a:latin typeface="Arial Unicode MS" pitchFamily="34" charset="-128"/>
                <a:ea typeface="Arial Unicode MS" pitchFamily="34" charset="-128"/>
                <a:cs typeface="Arial Unicode MS" pitchFamily="34" charset="-128"/>
              </a:rPr>
              <a:t> is null throw </a:t>
            </a:r>
            <a:r>
              <a:rPr lang="en-US" dirty="0" err="1">
                <a:latin typeface="Arial Unicode MS" pitchFamily="34" charset="-128"/>
                <a:ea typeface="Arial Unicode MS" pitchFamily="34" charset="-128"/>
                <a:cs typeface="Arial Unicode MS" pitchFamily="34" charset="-128"/>
              </a:rPr>
              <a:t>NullPointerException</a:t>
            </a:r>
            <a:endParaRPr lang="en-US" dirty="0">
              <a:latin typeface="Arial Unicode MS" pitchFamily="34" charset="-128"/>
              <a:ea typeface="Arial Unicode MS" pitchFamily="34" charset="-128"/>
              <a:cs typeface="Arial Unicode MS" pitchFamily="34" charset="-128"/>
            </a:endParaRPr>
          </a:p>
          <a:p>
            <a:r>
              <a:rPr lang="en-US" dirty="0">
                <a:latin typeface="Arial Unicode MS" pitchFamily="34" charset="-128"/>
                <a:ea typeface="Arial Unicode MS" pitchFamily="34" charset="-128"/>
                <a:cs typeface="Arial Unicode MS" pitchFamily="34" charset="-128"/>
              </a:rPr>
              <a:t>   // else return the number of occurrences of 0 </a:t>
            </a:r>
            <a:r>
              <a:rPr lang="en-US" dirty="0" smtClean="0">
                <a:latin typeface="Arial Unicode MS" pitchFamily="34" charset="-128"/>
                <a:ea typeface="Arial Unicode MS" pitchFamily="34" charset="-128"/>
                <a:cs typeface="Arial Unicode MS" pitchFamily="34" charset="-128"/>
              </a:rPr>
              <a:t>in </a:t>
            </a:r>
            <a:r>
              <a:rPr lang="en-US" dirty="0" err="1" smtClean="0">
                <a:latin typeface="Arial Unicode MS" pitchFamily="34" charset="-128"/>
                <a:ea typeface="Arial Unicode MS" pitchFamily="34" charset="-128"/>
                <a:cs typeface="Arial Unicode MS" pitchFamily="34" charset="-128"/>
              </a:rPr>
              <a:t>arr</a:t>
            </a:r>
            <a:endParaRPr lang="en-US" dirty="0">
              <a:latin typeface="Arial Unicode MS" pitchFamily="34" charset="-128"/>
              <a:ea typeface="Arial Unicode MS" pitchFamily="34" charset="-128"/>
              <a:cs typeface="Arial Unicode MS" pitchFamily="34" charset="-128"/>
            </a:endParaRPr>
          </a:p>
          <a:p>
            <a:r>
              <a:rPr lang="en-US" dirty="0">
                <a:latin typeface="Arial Unicode MS" pitchFamily="34" charset="-128"/>
                <a:ea typeface="Arial Unicode MS" pitchFamily="34" charset="-128"/>
                <a:cs typeface="Arial Unicode MS" pitchFamily="34" charset="-128"/>
              </a:rPr>
              <a:t>   </a:t>
            </a:r>
            <a:r>
              <a:rPr lang="en-US" dirty="0" err="1">
                <a:latin typeface="Arial Unicode MS" pitchFamily="34" charset="-128"/>
                <a:ea typeface="Arial Unicode MS" pitchFamily="34" charset="-128"/>
                <a:cs typeface="Arial Unicode MS" pitchFamily="34" charset="-128"/>
              </a:rPr>
              <a:t>int</a:t>
            </a:r>
            <a:r>
              <a:rPr lang="en-US" dirty="0">
                <a:latin typeface="Arial Unicode MS" pitchFamily="34" charset="-128"/>
                <a:ea typeface="Arial Unicode MS" pitchFamily="34" charset="-128"/>
                <a:cs typeface="Arial Unicode MS" pitchFamily="34" charset="-128"/>
              </a:rPr>
              <a:t> count = 0</a:t>
            </a:r>
            <a:r>
              <a:rPr lang="en-US" dirty="0" smtClean="0">
                <a:latin typeface="Arial Unicode MS" pitchFamily="34" charset="-128"/>
                <a:ea typeface="Arial Unicode MS" pitchFamily="34" charset="-128"/>
                <a:cs typeface="Arial Unicode MS" pitchFamily="34" charset="-128"/>
              </a:rPr>
              <a:t>;</a:t>
            </a:r>
            <a:endParaRPr lang="en-US" dirty="0">
              <a:latin typeface="Arial Unicode MS" pitchFamily="34" charset="-128"/>
              <a:ea typeface="Arial Unicode MS" pitchFamily="34" charset="-128"/>
              <a:cs typeface="Arial Unicode MS" pitchFamily="34" charset="-128"/>
            </a:endParaRPr>
          </a:p>
          <a:p>
            <a:r>
              <a:rPr lang="en-US" dirty="0">
                <a:latin typeface="Arial Unicode MS" pitchFamily="34" charset="-128"/>
                <a:ea typeface="Arial Unicode MS" pitchFamily="34" charset="-128"/>
                <a:cs typeface="Arial Unicode MS" pitchFamily="34" charset="-128"/>
              </a:rPr>
              <a:t>   for (</a:t>
            </a:r>
            <a:r>
              <a:rPr lang="en-US" dirty="0" err="1">
                <a:latin typeface="Arial Unicode MS" pitchFamily="34" charset="-128"/>
                <a:ea typeface="Arial Unicode MS" pitchFamily="34" charset="-128"/>
                <a:cs typeface="Arial Unicode MS" pitchFamily="34" charset="-128"/>
              </a:rPr>
              <a:t>int</a:t>
            </a:r>
            <a:r>
              <a:rPr lang="en-US" dirty="0">
                <a:latin typeface="Arial Unicode MS" pitchFamily="34" charset="-128"/>
                <a:ea typeface="Arial Unicode MS" pitchFamily="34" charset="-128"/>
                <a:cs typeface="Arial Unicode MS" pitchFamily="34" charset="-128"/>
              </a:rPr>
              <a:t> </a:t>
            </a:r>
            <a:r>
              <a:rPr lang="en-US" dirty="0" err="1">
                <a:latin typeface="Arial Unicode MS" pitchFamily="34" charset="-128"/>
                <a:ea typeface="Arial Unicode MS" pitchFamily="34" charset="-128"/>
                <a:cs typeface="Arial Unicode MS" pitchFamily="34" charset="-128"/>
              </a:rPr>
              <a:t>i</a:t>
            </a:r>
            <a:r>
              <a:rPr lang="en-US" dirty="0">
                <a:latin typeface="Arial Unicode MS" pitchFamily="34" charset="-128"/>
                <a:ea typeface="Arial Unicode MS" pitchFamily="34" charset="-128"/>
                <a:cs typeface="Arial Unicode MS" pitchFamily="34" charset="-128"/>
              </a:rPr>
              <a:t> = 1; </a:t>
            </a:r>
            <a:r>
              <a:rPr lang="en-US" dirty="0" err="1">
                <a:latin typeface="Arial Unicode MS" pitchFamily="34" charset="-128"/>
                <a:ea typeface="Arial Unicode MS" pitchFamily="34" charset="-128"/>
                <a:cs typeface="Arial Unicode MS" pitchFamily="34" charset="-128"/>
              </a:rPr>
              <a:t>i</a:t>
            </a:r>
            <a:r>
              <a:rPr lang="en-US" dirty="0">
                <a:latin typeface="Arial Unicode MS" pitchFamily="34" charset="-128"/>
                <a:ea typeface="Arial Unicode MS" pitchFamily="34" charset="-128"/>
                <a:cs typeface="Arial Unicode MS" pitchFamily="34" charset="-128"/>
              </a:rPr>
              <a:t> &lt; </a:t>
            </a:r>
            <a:r>
              <a:rPr lang="en-US" dirty="0" err="1">
                <a:latin typeface="Arial Unicode MS" pitchFamily="34" charset="-128"/>
                <a:ea typeface="Arial Unicode MS" pitchFamily="34" charset="-128"/>
                <a:cs typeface="Arial Unicode MS" pitchFamily="34" charset="-128"/>
              </a:rPr>
              <a:t>arr.length</a:t>
            </a:r>
            <a:r>
              <a:rPr lang="en-US" dirty="0">
                <a:latin typeface="Arial Unicode MS" pitchFamily="34" charset="-128"/>
                <a:ea typeface="Arial Unicode MS" pitchFamily="34" charset="-128"/>
                <a:cs typeface="Arial Unicode MS" pitchFamily="34" charset="-128"/>
              </a:rPr>
              <a:t>; </a:t>
            </a:r>
            <a:r>
              <a:rPr lang="en-US" dirty="0" err="1">
                <a:latin typeface="Arial Unicode MS" pitchFamily="34" charset="-128"/>
                <a:ea typeface="Arial Unicode MS" pitchFamily="34" charset="-128"/>
                <a:cs typeface="Arial Unicode MS" pitchFamily="34" charset="-128"/>
              </a:rPr>
              <a:t>i</a:t>
            </a:r>
            <a:r>
              <a:rPr lang="en-US" dirty="0">
                <a:latin typeface="Arial Unicode MS" pitchFamily="34" charset="-128"/>
                <a:ea typeface="Arial Unicode MS" pitchFamily="34" charset="-128"/>
                <a:cs typeface="Arial Unicode MS" pitchFamily="34" charset="-128"/>
              </a:rPr>
              <a:t>++)</a:t>
            </a:r>
          </a:p>
          <a:p>
            <a:r>
              <a:rPr lang="en-US" dirty="0">
                <a:latin typeface="Arial Unicode MS" pitchFamily="34" charset="-128"/>
                <a:ea typeface="Arial Unicode MS" pitchFamily="34" charset="-128"/>
                <a:cs typeface="Arial Unicode MS" pitchFamily="34" charset="-128"/>
              </a:rPr>
              <a:t>   {</a:t>
            </a:r>
          </a:p>
          <a:p>
            <a:r>
              <a:rPr lang="en-US" dirty="0">
                <a:latin typeface="Arial Unicode MS" pitchFamily="34" charset="-128"/>
                <a:ea typeface="Arial Unicode MS" pitchFamily="34" charset="-128"/>
                <a:cs typeface="Arial Unicode MS" pitchFamily="34" charset="-128"/>
              </a:rPr>
              <a:t>      if (</a:t>
            </a:r>
            <a:r>
              <a:rPr lang="en-US" dirty="0" err="1" smtClean="0">
                <a:latin typeface="Arial Unicode MS" pitchFamily="34" charset="-128"/>
                <a:ea typeface="Arial Unicode MS" pitchFamily="34" charset="-128"/>
                <a:cs typeface="Arial Unicode MS" pitchFamily="34" charset="-128"/>
              </a:rPr>
              <a:t>arr</a:t>
            </a:r>
            <a:r>
              <a:rPr lang="en-US" dirty="0" smtClean="0">
                <a:latin typeface="Arial Unicode MS" pitchFamily="34" charset="-128"/>
                <a:ea typeface="Arial Unicode MS" pitchFamily="34" charset="-128"/>
                <a:cs typeface="Arial Unicode MS" pitchFamily="34" charset="-128"/>
              </a:rPr>
              <a:t> [ </a:t>
            </a:r>
            <a:r>
              <a:rPr lang="en-US" dirty="0" err="1" smtClean="0">
                <a:latin typeface="Arial Unicode MS" pitchFamily="34" charset="-128"/>
                <a:ea typeface="Arial Unicode MS" pitchFamily="34" charset="-128"/>
                <a:cs typeface="Arial Unicode MS" pitchFamily="34" charset="-128"/>
              </a:rPr>
              <a:t>i</a:t>
            </a:r>
            <a:r>
              <a:rPr lang="en-US" dirty="0" smtClean="0">
                <a:latin typeface="Arial Unicode MS" pitchFamily="34" charset="-128"/>
                <a:ea typeface="Arial Unicode MS" pitchFamily="34" charset="-128"/>
                <a:cs typeface="Arial Unicode MS" pitchFamily="34" charset="-128"/>
              </a:rPr>
              <a:t> ] </a:t>
            </a:r>
            <a:r>
              <a:rPr lang="en-US" dirty="0">
                <a:latin typeface="Arial Unicode MS" pitchFamily="34" charset="-128"/>
                <a:ea typeface="Arial Unicode MS" pitchFamily="34" charset="-128"/>
                <a:cs typeface="Arial Unicode MS" pitchFamily="34" charset="-128"/>
              </a:rPr>
              <a:t>== 0)</a:t>
            </a:r>
          </a:p>
          <a:p>
            <a:r>
              <a:rPr lang="en-US" dirty="0">
                <a:latin typeface="Arial Unicode MS" pitchFamily="34" charset="-128"/>
                <a:ea typeface="Arial Unicode MS" pitchFamily="34" charset="-128"/>
                <a:cs typeface="Arial Unicode MS" pitchFamily="34" charset="-128"/>
              </a:rPr>
              <a:t>      {</a:t>
            </a:r>
          </a:p>
          <a:p>
            <a:r>
              <a:rPr lang="en-US" dirty="0">
                <a:latin typeface="Arial Unicode MS" pitchFamily="34" charset="-128"/>
                <a:ea typeface="Arial Unicode MS" pitchFamily="34" charset="-128"/>
                <a:cs typeface="Arial Unicode MS" pitchFamily="34" charset="-128"/>
              </a:rPr>
              <a:t>         count++;</a:t>
            </a:r>
          </a:p>
          <a:p>
            <a:r>
              <a:rPr lang="en-US" dirty="0">
                <a:latin typeface="Arial Unicode MS" pitchFamily="34" charset="-128"/>
                <a:ea typeface="Arial Unicode MS" pitchFamily="34" charset="-128"/>
                <a:cs typeface="Arial Unicode MS" pitchFamily="34" charset="-128"/>
              </a:rPr>
              <a:t>      }</a:t>
            </a:r>
          </a:p>
          <a:p>
            <a:r>
              <a:rPr lang="en-US" dirty="0">
                <a:latin typeface="Arial Unicode MS" pitchFamily="34" charset="-128"/>
                <a:ea typeface="Arial Unicode MS" pitchFamily="34" charset="-128"/>
                <a:cs typeface="Arial Unicode MS" pitchFamily="34" charset="-128"/>
              </a:rPr>
              <a:t>   }</a:t>
            </a:r>
          </a:p>
          <a:p>
            <a:r>
              <a:rPr lang="en-US" dirty="0">
                <a:latin typeface="Arial Unicode MS" pitchFamily="34" charset="-128"/>
                <a:ea typeface="Arial Unicode MS" pitchFamily="34" charset="-128"/>
                <a:cs typeface="Arial Unicode MS" pitchFamily="34" charset="-128"/>
              </a:rPr>
              <a:t>   return count;</a:t>
            </a:r>
          </a:p>
          <a:p>
            <a:r>
              <a:rPr lang="en-US" dirty="0">
                <a:latin typeface="Arial Unicode MS" pitchFamily="34" charset="-128"/>
                <a:ea typeface="Arial Unicode MS" pitchFamily="34" charset="-128"/>
                <a:cs typeface="Arial Unicode MS" pitchFamily="34" charset="-128"/>
              </a:rPr>
              <a:t>}</a:t>
            </a:r>
          </a:p>
        </p:txBody>
      </p:sp>
      <p:sp>
        <p:nvSpPr>
          <p:cNvPr id="8" name="Oval 7"/>
          <p:cNvSpPr/>
          <p:nvPr/>
        </p:nvSpPr>
        <p:spPr bwMode="auto">
          <a:xfrm>
            <a:off x="962952" y="3188264"/>
            <a:ext cx="1108609" cy="469338"/>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FAFD00"/>
              </a:solidFill>
              <a:effectLst/>
              <a:latin typeface="Times New Roman" pitchFamily="18" charset="0"/>
            </a:endParaRPr>
          </a:p>
        </p:txBody>
      </p:sp>
      <p:cxnSp>
        <p:nvCxnSpPr>
          <p:cNvPr id="10" name="Straight Connector 9"/>
          <p:cNvCxnSpPr>
            <a:stCxn id="8" idx="7"/>
            <a:endCxn id="11" idx="1"/>
          </p:cNvCxnSpPr>
          <p:nvPr/>
        </p:nvCxnSpPr>
        <p:spPr bwMode="auto">
          <a:xfrm flipV="1">
            <a:off x="1909209" y="1191091"/>
            <a:ext cx="3336882" cy="2065906"/>
          </a:xfrm>
          <a:prstGeom prst="line">
            <a:avLst/>
          </a:prstGeom>
          <a:solidFill>
            <a:schemeClr val="accent1"/>
          </a:solidFill>
          <a:ln w="38100" cap="flat" cmpd="sng" algn="ctr">
            <a:solidFill>
              <a:srgbClr val="FF0000"/>
            </a:solidFill>
            <a:prstDash val="solid"/>
            <a:round/>
            <a:headEnd type="none" w="sm" len="sm"/>
            <a:tailEnd type="none" w="sm" len="sm"/>
          </a:ln>
          <a:effectLst/>
        </p:spPr>
      </p:cxnSp>
      <p:sp>
        <p:nvSpPr>
          <p:cNvPr id="11" name="Rounded Rectangle 10"/>
          <p:cNvSpPr/>
          <p:nvPr/>
        </p:nvSpPr>
        <p:spPr bwMode="auto">
          <a:xfrm>
            <a:off x="5246091" y="705174"/>
            <a:ext cx="3021514" cy="971834"/>
          </a:xfrm>
          <a:prstGeom prst="roundRect">
            <a:avLst/>
          </a:prstGeom>
          <a:solidFill>
            <a:srgbClr val="0000CC"/>
          </a:solid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err="1" smtClean="0">
                <a:ln>
                  <a:noFill/>
                </a:ln>
                <a:solidFill>
                  <a:schemeClr val="bg1"/>
                </a:solidFill>
                <a:effectLst/>
                <a:latin typeface="Gill Sans MT" pitchFamily="34" charset="0"/>
              </a:rPr>
              <a:t>Fault</a:t>
            </a:r>
            <a:r>
              <a:rPr kumimoji="0" lang="es-ES" sz="2000" b="1" i="0" u="none" strike="noStrike" cap="none" normalizeH="0" baseline="0" dirty="0" smtClean="0">
                <a:ln>
                  <a:noFill/>
                </a:ln>
                <a:solidFill>
                  <a:schemeClr val="bg1"/>
                </a:solidFill>
                <a:effectLst/>
                <a:latin typeface="Gill Sans MT" pitchFamily="34" charset="0"/>
              </a:rPr>
              <a:t>: La búsqueda debería</a:t>
            </a:r>
            <a:r>
              <a:rPr kumimoji="0" lang="es-ES" sz="2000" b="1" i="0" u="none" strike="noStrike" cap="none" normalizeH="0" dirty="0" smtClean="0">
                <a:ln>
                  <a:noFill/>
                </a:ln>
                <a:solidFill>
                  <a:schemeClr val="bg1"/>
                </a:solidFill>
                <a:effectLst/>
                <a:latin typeface="Gill Sans MT" pitchFamily="34" charset="0"/>
              </a:rPr>
              <a:t> empezar en 0, no en 1</a:t>
            </a:r>
            <a:endParaRPr kumimoji="0" lang="es-ES" sz="2000" b="1" i="0" u="none" strike="noStrike" cap="none" normalizeH="0" baseline="0" dirty="0" smtClean="0">
              <a:ln>
                <a:noFill/>
              </a:ln>
              <a:solidFill>
                <a:schemeClr val="bg1"/>
              </a:solidFill>
              <a:effectLst/>
              <a:latin typeface="Gill Sans MT" pitchFamily="34" charset="0"/>
            </a:endParaRPr>
          </a:p>
        </p:txBody>
      </p:sp>
      <p:sp>
        <p:nvSpPr>
          <p:cNvPr id="14" name="Rectangle 13"/>
          <p:cNvSpPr/>
          <p:nvPr/>
        </p:nvSpPr>
        <p:spPr bwMode="auto">
          <a:xfrm>
            <a:off x="6756848" y="2112023"/>
            <a:ext cx="1840614" cy="1343278"/>
          </a:xfrm>
          <a:prstGeom prst="rect">
            <a:avLst/>
          </a:prstGeom>
          <a:solidFill>
            <a:srgbClr val="0000CC"/>
          </a:solidFill>
          <a:ln w="381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ES" sz="2000" b="1" i="0" u="sng" strike="noStrike" cap="none" normalizeH="0" baseline="0" dirty="0" smtClean="0">
                <a:ln>
                  <a:noFill/>
                </a:ln>
                <a:solidFill>
                  <a:schemeClr val="bg1"/>
                </a:solidFill>
                <a:effectLst/>
                <a:latin typeface="Gill Sans MT" pitchFamily="34" charset="0"/>
              </a:rPr>
              <a:t>Test </a:t>
            </a:r>
            <a:r>
              <a:rPr kumimoji="0" lang="es-ES" sz="2000" b="1" i="0" u="sng" strike="noStrike" cap="none" normalizeH="0" baseline="0" dirty="0" smtClean="0">
                <a:ln>
                  <a:noFill/>
                </a:ln>
                <a:solidFill>
                  <a:schemeClr val="bg1"/>
                </a:solidFill>
                <a:effectLst/>
                <a:latin typeface="+mj-lt"/>
              </a:rPr>
              <a:t>1</a:t>
            </a:r>
          </a:p>
          <a:p>
            <a:pPr marL="0" marR="0" indent="0" algn="l" defTabSz="914400" rtl="0" eaLnBrk="0" fontAlgn="base" latinLnBrk="0" hangingPunct="0">
              <a:lnSpc>
                <a:spcPct val="100000"/>
              </a:lnSpc>
              <a:spcBef>
                <a:spcPct val="0"/>
              </a:spcBef>
              <a:spcAft>
                <a:spcPct val="0"/>
              </a:spcAft>
              <a:buClrTx/>
              <a:buSzTx/>
              <a:buFontTx/>
              <a:buNone/>
              <a:tabLst/>
            </a:pPr>
            <a:r>
              <a:rPr lang="es-ES" dirty="0" smtClean="0">
                <a:solidFill>
                  <a:schemeClr val="bg1"/>
                </a:solidFill>
                <a:latin typeface="Gill Sans MT" pitchFamily="34" charset="0"/>
              </a:rPr>
              <a:t>[ 2, 7, 0 ]</a:t>
            </a:r>
          </a:p>
          <a:p>
            <a:pPr marL="0" marR="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bg1"/>
                </a:solidFill>
                <a:effectLst/>
                <a:latin typeface="Gill Sans MT" pitchFamily="34" charset="0"/>
              </a:rPr>
              <a:t>Esperado:</a:t>
            </a:r>
            <a:r>
              <a:rPr kumimoji="0" lang="es-ES" sz="2000" b="1" i="0" u="none" strike="noStrike" cap="none" normalizeH="0" dirty="0" smtClean="0">
                <a:ln>
                  <a:noFill/>
                </a:ln>
                <a:solidFill>
                  <a:schemeClr val="bg1"/>
                </a:solidFill>
                <a:effectLst/>
                <a:latin typeface="Gill Sans MT" pitchFamily="34" charset="0"/>
              </a:rPr>
              <a:t> </a:t>
            </a:r>
            <a:r>
              <a:rPr kumimoji="0" lang="es-ES" sz="2000" b="1" i="0" u="none" strike="noStrike" cap="none" normalizeH="0" dirty="0" smtClean="0">
                <a:ln>
                  <a:noFill/>
                </a:ln>
                <a:solidFill>
                  <a:schemeClr val="bg1"/>
                </a:solidFill>
                <a:effectLst/>
                <a:latin typeface="+mj-lt"/>
              </a:rPr>
              <a:t>1</a:t>
            </a:r>
          </a:p>
          <a:p>
            <a:r>
              <a:rPr lang="es-ES" baseline="0" dirty="0" smtClean="0">
                <a:solidFill>
                  <a:schemeClr val="bg1"/>
                </a:solidFill>
                <a:latin typeface="Gill Sans MT" pitchFamily="34" charset="0"/>
              </a:rPr>
              <a:t>Observado:</a:t>
            </a:r>
            <a:r>
              <a:rPr lang="es-ES" dirty="0" smtClean="0">
                <a:solidFill>
                  <a:schemeClr val="bg1"/>
                </a:solidFill>
                <a:latin typeface="Gill Sans MT" pitchFamily="34" charset="0"/>
              </a:rPr>
              <a:t> </a:t>
            </a:r>
            <a:r>
              <a:rPr lang="es-ES" dirty="0" smtClean="0">
                <a:solidFill>
                  <a:schemeClr val="bg1"/>
                </a:solidFill>
              </a:rPr>
              <a:t>1</a:t>
            </a:r>
            <a:endParaRPr kumimoji="0" lang="es-ES" sz="2000" b="1" i="0" u="none" strike="noStrike" cap="none" normalizeH="0" baseline="0" dirty="0" smtClean="0">
              <a:ln>
                <a:noFill/>
              </a:ln>
              <a:solidFill>
                <a:schemeClr val="bg1"/>
              </a:solidFill>
              <a:effectLst/>
              <a:latin typeface="Gill Sans MT" pitchFamily="34" charset="0"/>
            </a:endParaRPr>
          </a:p>
        </p:txBody>
      </p:sp>
      <p:sp>
        <p:nvSpPr>
          <p:cNvPr id="15" name="Rectangle 14"/>
          <p:cNvSpPr/>
          <p:nvPr/>
        </p:nvSpPr>
        <p:spPr bwMode="auto">
          <a:xfrm>
            <a:off x="6865495" y="3607701"/>
            <a:ext cx="1868602" cy="1343278"/>
          </a:xfrm>
          <a:prstGeom prst="rect">
            <a:avLst/>
          </a:prstGeom>
          <a:solidFill>
            <a:srgbClr val="0000CC"/>
          </a:solidFill>
          <a:ln w="381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ES" sz="2000" b="1" i="0" u="sng" strike="noStrike" cap="none" normalizeH="0" baseline="0" dirty="0" smtClean="0">
                <a:ln>
                  <a:noFill/>
                </a:ln>
                <a:solidFill>
                  <a:schemeClr val="bg1"/>
                </a:solidFill>
                <a:effectLst/>
                <a:latin typeface="Gill Sans MT" pitchFamily="34" charset="0"/>
              </a:rPr>
              <a:t>Test 2</a:t>
            </a:r>
          </a:p>
          <a:p>
            <a:pPr marL="0" marR="0" indent="0" algn="l" defTabSz="914400" rtl="0" eaLnBrk="0" fontAlgn="base" latinLnBrk="0" hangingPunct="0">
              <a:lnSpc>
                <a:spcPct val="100000"/>
              </a:lnSpc>
              <a:spcBef>
                <a:spcPct val="0"/>
              </a:spcBef>
              <a:spcAft>
                <a:spcPct val="0"/>
              </a:spcAft>
              <a:buClrTx/>
              <a:buSzTx/>
              <a:buFontTx/>
              <a:buNone/>
              <a:tabLst/>
            </a:pPr>
            <a:r>
              <a:rPr lang="es-ES" dirty="0" smtClean="0">
                <a:solidFill>
                  <a:schemeClr val="bg1"/>
                </a:solidFill>
                <a:latin typeface="Gill Sans MT" pitchFamily="34" charset="0"/>
              </a:rPr>
              <a:t>[ 0, 2, 7 ]</a:t>
            </a:r>
          </a:p>
          <a:p>
            <a:r>
              <a:rPr lang="es-ES" dirty="0" smtClean="0">
                <a:solidFill>
                  <a:schemeClr val="bg1"/>
                </a:solidFill>
                <a:latin typeface="Gill Sans MT" pitchFamily="34" charset="0"/>
              </a:rPr>
              <a:t>Esperado:</a:t>
            </a:r>
            <a:r>
              <a:rPr kumimoji="0" lang="es-ES" sz="2000" b="1" i="0" u="none" strike="noStrike" cap="none" normalizeH="0" dirty="0" smtClean="0">
                <a:ln>
                  <a:noFill/>
                </a:ln>
                <a:solidFill>
                  <a:schemeClr val="bg1"/>
                </a:solidFill>
                <a:effectLst/>
                <a:latin typeface="Gill Sans MT" pitchFamily="34" charset="0"/>
              </a:rPr>
              <a:t> </a:t>
            </a:r>
            <a:r>
              <a:rPr lang="es-ES" dirty="0" smtClean="0">
                <a:solidFill>
                  <a:schemeClr val="bg1"/>
                </a:solidFill>
              </a:rPr>
              <a:t>1</a:t>
            </a:r>
            <a:endParaRPr kumimoji="0" lang="es-ES" sz="2000" b="1" i="0" u="none" strike="noStrike" cap="none" normalizeH="0" dirty="0" smtClean="0">
              <a:ln>
                <a:noFill/>
              </a:ln>
              <a:solidFill>
                <a:schemeClr val="bg1"/>
              </a:solidFill>
              <a:effectLst/>
              <a:latin typeface="Gill Sans MT" pitchFamily="34" charset="0"/>
            </a:endParaRPr>
          </a:p>
          <a:p>
            <a:r>
              <a:rPr lang="es-ES" dirty="0" smtClean="0">
                <a:solidFill>
                  <a:schemeClr val="bg1"/>
                </a:solidFill>
                <a:latin typeface="Gill Sans MT" pitchFamily="34" charset="0"/>
              </a:rPr>
              <a:t>Observado: 0</a:t>
            </a:r>
            <a:endParaRPr kumimoji="0" lang="es-ES" sz="2000" b="1" i="0" u="none" strike="noStrike" cap="none" normalizeH="0" baseline="0" dirty="0" smtClean="0">
              <a:ln>
                <a:noFill/>
              </a:ln>
              <a:solidFill>
                <a:schemeClr val="bg1"/>
              </a:solidFill>
              <a:effectLst/>
              <a:latin typeface="Gill Sans MT" pitchFamily="34" charset="0"/>
            </a:endParaRPr>
          </a:p>
        </p:txBody>
      </p:sp>
      <p:sp>
        <p:nvSpPr>
          <p:cNvPr id="16" name="Rounded Rectangle 15"/>
          <p:cNvSpPr/>
          <p:nvPr/>
        </p:nvSpPr>
        <p:spPr bwMode="auto">
          <a:xfrm>
            <a:off x="3680528" y="3607701"/>
            <a:ext cx="2856906" cy="916064"/>
          </a:xfrm>
          <a:prstGeom prst="roundRect">
            <a:avLst/>
          </a:prstGeom>
          <a:solidFill>
            <a:srgbClr val="0000CC"/>
          </a:solid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r>
              <a:rPr kumimoji="0" lang="es-ES" sz="2000" b="1" i="0" u="none" strike="noStrike" cap="none" normalizeH="0" baseline="0" dirty="0" smtClean="0">
                <a:ln>
                  <a:noFill/>
                </a:ln>
                <a:solidFill>
                  <a:schemeClr val="bg1"/>
                </a:solidFill>
                <a:effectLst/>
                <a:latin typeface="Gill Sans MT" pitchFamily="34" charset="0"/>
              </a:rPr>
              <a:t>Error: i</a:t>
            </a:r>
            <a:r>
              <a:rPr kumimoji="0" lang="es-ES" sz="2000" b="1" i="0" u="none" strike="noStrike" cap="none" normalizeH="0" dirty="0" smtClean="0">
                <a:ln>
                  <a:noFill/>
                </a:ln>
                <a:solidFill>
                  <a:schemeClr val="bg1"/>
                </a:solidFill>
                <a:effectLst/>
                <a:latin typeface="Gill Sans MT" pitchFamily="34" charset="0"/>
              </a:rPr>
              <a:t> </a:t>
            </a:r>
            <a:r>
              <a:rPr lang="es-ES" dirty="0" smtClean="0">
                <a:solidFill>
                  <a:schemeClr val="bg1"/>
                </a:solidFill>
                <a:latin typeface="Gill Sans MT" pitchFamily="34" charset="0"/>
              </a:rPr>
              <a:t>es</a:t>
            </a:r>
            <a:r>
              <a:rPr kumimoji="0" lang="es-ES" sz="2000" b="1" i="0" u="none" strike="noStrike" cap="none" normalizeH="0" dirty="0" smtClean="0">
                <a:ln>
                  <a:noFill/>
                </a:ln>
                <a:solidFill>
                  <a:schemeClr val="bg1"/>
                </a:solidFill>
                <a:effectLst/>
                <a:latin typeface="Gill Sans MT" pitchFamily="34" charset="0"/>
              </a:rPr>
              <a:t> </a:t>
            </a:r>
            <a:r>
              <a:rPr lang="es-ES" dirty="0" smtClean="0">
                <a:solidFill>
                  <a:schemeClr val="bg1"/>
                </a:solidFill>
              </a:rPr>
              <a:t>1</a:t>
            </a:r>
            <a:r>
              <a:rPr kumimoji="0" lang="es-ES" sz="2000" b="1" i="0" u="none" strike="noStrike" cap="none" normalizeH="0" dirty="0" smtClean="0">
                <a:ln>
                  <a:noFill/>
                </a:ln>
                <a:solidFill>
                  <a:schemeClr val="bg1"/>
                </a:solidFill>
                <a:effectLst/>
                <a:latin typeface="Gill Sans MT" pitchFamily="34" charset="0"/>
              </a:rPr>
              <a:t>, no 0, en la primera iteración</a:t>
            </a:r>
          </a:p>
          <a:p>
            <a:pPr marL="0" marR="0" indent="0" algn="l" defTabSz="914400" rtl="0" eaLnBrk="0" fontAlgn="base" latinLnBrk="0" hangingPunct="0">
              <a:lnSpc>
                <a:spcPct val="100000"/>
              </a:lnSpc>
              <a:spcBef>
                <a:spcPct val="0"/>
              </a:spcBef>
              <a:spcAft>
                <a:spcPct val="0"/>
              </a:spcAft>
              <a:buClrTx/>
              <a:buSzTx/>
              <a:buFontTx/>
              <a:buNone/>
              <a:tabLst/>
            </a:pPr>
            <a:r>
              <a:rPr lang="es-ES" baseline="0" dirty="0" err="1" smtClean="0">
                <a:solidFill>
                  <a:schemeClr val="bg1"/>
                </a:solidFill>
                <a:latin typeface="Gill Sans MT" pitchFamily="34" charset="0"/>
              </a:rPr>
              <a:t>Failure</a:t>
            </a:r>
            <a:r>
              <a:rPr lang="es-ES" baseline="0" dirty="0" smtClean="0">
                <a:solidFill>
                  <a:schemeClr val="bg1"/>
                </a:solidFill>
                <a:latin typeface="Gill Sans MT" pitchFamily="34" charset="0"/>
              </a:rPr>
              <a:t>:</a:t>
            </a:r>
            <a:r>
              <a:rPr lang="es-ES" dirty="0" smtClean="0">
                <a:solidFill>
                  <a:schemeClr val="bg1"/>
                </a:solidFill>
                <a:latin typeface="Gill Sans MT" pitchFamily="34" charset="0"/>
              </a:rPr>
              <a:t> ninguno</a:t>
            </a:r>
            <a:endParaRPr kumimoji="0" lang="es-ES" sz="2000" b="1" i="0" u="none" strike="noStrike" cap="none" normalizeH="0" baseline="0" dirty="0" smtClean="0">
              <a:ln>
                <a:noFill/>
              </a:ln>
              <a:solidFill>
                <a:schemeClr val="bg1"/>
              </a:solidFill>
              <a:effectLst/>
              <a:latin typeface="Gill Sans MT" pitchFamily="34" charset="0"/>
            </a:endParaRPr>
          </a:p>
        </p:txBody>
      </p:sp>
      <p:sp>
        <p:nvSpPr>
          <p:cNvPr id="17" name="Rounded Rectangle 16"/>
          <p:cNvSpPr/>
          <p:nvPr/>
        </p:nvSpPr>
        <p:spPr bwMode="auto">
          <a:xfrm>
            <a:off x="3242209" y="5076722"/>
            <a:ext cx="5355253" cy="916064"/>
          </a:xfrm>
          <a:prstGeom prst="roundRect">
            <a:avLst/>
          </a:prstGeom>
          <a:solidFill>
            <a:srgbClr val="0000CC"/>
          </a:solid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r>
              <a:rPr kumimoji="0" lang="es-ES" sz="2000" b="1" i="0" u="none" strike="noStrike" cap="none" normalizeH="0" baseline="0" dirty="0" smtClean="0">
                <a:ln>
                  <a:noFill/>
                </a:ln>
                <a:solidFill>
                  <a:schemeClr val="bg1"/>
                </a:solidFill>
                <a:effectLst/>
                <a:latin typeface="Gill Sans MT" pitchFamily="34" charset="0"/>
              </a:rPr>
              <a:t>Error:  i</a:t>
            </a:r>
            <a:r>
              <a:rPr kumimoji="0" lang="es-ES" sz="2000" b="1" i="0" u="none" strike="noStrike" cap="none" normalizeH="0" dirty="0" smtClean="0">
                <a:ln>
                  <a:noFill/>
                </a:ln>
                <a:solidFill>
                  <a:schemeClr val="bg1"/>
                </a:solidFill>
                <a:effectLst/>
                <a:latin typeface="Gill Sans MT" pitchFamily="34" charset="0"/>
              </a:rPr>
              <a:t> </a:t>
            </a:r>
            <a:r>
              <a:rPr lang="es-ES" dirty="0">
                <a:solidFill>
                  <a:schemeClr val="bg1"/>
                </a:solidFill>
                <a:latin typeface="Gill Sans MT" pitchFamily="34" charset="0"/>
              </a:rPr>
              <a:t>e</a:t>
            </a:r>
            <a:r>
              <a:rPr kumimoji="0" lang="es-ES" sz="2000" b="1" i="0" u="none" strike="noStrike" cap="none" normalizeH="0" dirty="0" smtClean="0">
                <a:ln>
                  <a:noFill/>
                </a:ln>
                <a:solidFill>
                  <a:schemeClr val="bg1"/>
                </a:solidFill>
                <a:effectLst/>
                <a:latin typeface="Gill Sans MT" pitchFamily="34" charset="0"/>
              </a:rPr>
              <a:t>s </a:t>
            </a:r>
            <a:r>
              <a:rPr lang="es-ES" dirty="0" smtClean="0">
                <a:solidFill>
                  <a:schemeClr val="bg1"/>
                </a:solidFill>
              </a:rPr>
              <a:t>1</a:t>
            </a:r>
            <a:r>
              <a:rPr kumimoji="0" lang="es-ES" sz="2000" b="1" i="0" u="none" strike="noStrike" cap="none" normalizeH="0" dirty="0" smtClean="0">
                <a:ln>
                  <a:noFill/>
                </a:ln>
                <a:solidFill>
                  <a:schemeClr val="bg1"/>
                </a:solidFill>
                <a:effectLst/>
                <a:latin typeface="Gill Sans MT" pitchFamily="34" charset="0"/>
              </a:rPr>
              <a:t>, no 0</a:t>
            </a:r>
          </a:p>
          <a:p>
            <a:pPr marL="0" marR="0" indent="0" algn="l" defTabSz="914400" rtl="0" eaLnBrk="0" fontAlgn="base" latinLnBrk="0" hangingPunct="0">
              <a:lnSpc>
                <a:spcPct val="100000"/>
              </a:lnSpc>
              <a:spcBef>
                <a:spcPct val="0"/>
              </a:spcBef>
              <a:spcAft>
                <a:spcPct val="0"/>
              </a:spcAft>
              <a:buClrTx/>
              <a:buSzTx/>
              <a:buFontTx/>
              <a:buNone/>
              <a:tabLst/>
            </a:pPr>
            <a:r>
              <a:rPr lang="es-ES" dirty="0" smtClean="0">
                <a:solidFill>
                  <a:schemeClr val="bg1"/>
                </a:solidFill>
                <a:latin typeface="Gill Sans MT" pitchFamily="34" charset="0"/>
              </a:rPr>
              <a:t>El error se propaga a la variable </a:t>
            </a:r>
            <a:r>
              <a:rPr lang="es-ES" dirty="0" err="1" smtClean="0">
                <a:solidFill>
                  <a:schemeClr val="bg1"/>
                </a:solidFill>
                <a:latin typeface="Gill Sans MT" pitchFamily="34" charset="0"/>
              </a:rPr>
              <a:t>count</a:t>
            </a:r>
            <a:endParaRPr kumimoji="0" lang="es-ES" sz="2000" b="1" i="0" u="none" strike="noStrike" cap="none" normalizeH="0" dirty="0" smtClean="0">
              <a:ln>
                <a:noFill/>
              </a:ln>
              <a:solidFill>
                <a:schemeClr val="bg1"/>
              </a:solidFill>
              <a:effectLst/>
              <a:latin typeface="Gill Sans MT"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r>
              <a:rPr lang="es-ES" baseline="0" dirty="0" err="1" smtClean="0">
                <a:solidFill>
                  <a:schemeClr val="bg1"/>
                </a:solidFill>
                <a:latin typeface="Gill Sans MT" pitchFamily="34" charset="0"/>
              </a:rPr>
              <a:t>Failure</a:t>
            </a:r>
            <a:r>
              <a:rPr lang="es-ES" baseline="0" dirty="0" smtClean="0">
                <a:solidFill>
                  <a:schemeClr val="bg1"/>
                </a:solidFill>
                <a:latin typeface="Gill Sans MT" pitchFamily="34" charset="0"/>
              </a:rPr>
              <a:t>:</a:t>
            </a:r>
            <a:r>
              <a:rPr lang="es-ES" dirty="0" smtClean="0">
                <a:solidFill>
                  <a:schemeClr val="bg1"/>
                </a:solidFill>
                <a:latin typeface="Gill Sans MT" pitchFamily="34" charset="0"/>
              </a:rPr>
              <a:t> </a:t>
            </a:r>
            <a:r>
              <a:rPr lang="es-ES" dirty="0" err="1" smtClean="0">
                <a:solidFill>
                  <a:schemeClr val="bg1"/>
                </a:solidFill>
                <a:latin typeface="Gill Sans MT" pitchFamily="34" charset="0"/>
              </a:rPr>
              <a:t>count</a:t>
            </a:r>
            <a:r>
              <a:rPr lang="es-ES" dirty="0" smtClean="0">
                <a:solidFill>
                  <a:schemeClr val="bg1"/>
                </a:solidFill>
                <a:latin typeface="Gill Sans MT" pitchFamily="34" charset="0"/>
              </a:rPr>
              <a:t> vale 0 en el </a:t>
            </a:r>
            <a:r>
              <a:rPr lang="es-ES" dirty="0" err="1" smtClean="0">
                <a:solidFill>
                  <a:schemeClr val="bg1"/>
                </a:solidFill>
                <a:latin typeface="Gill Sans MT" pitchFamily="34" charset="0"/>
              </a:rPr>
              <a:t>return</a:t>
            </a:r>
            <a:endParaRPr kumimoji="0" lang="es-ES" sz="2000" b="1" i="0" u="none" strike="noStrike" cap="none" normalizeH="0" baseline="0" dirty="0" smtClean="0">
              <a:ln>
                <a:noFill/>
              </a:ln>
              <a:solidFill>
                <a:schemeClr val="bg1"/>
              </a:solidFill>
              <a:effectLst/>
              <a:latin typeface="Gill Sans MT" pitchFamily="34" charset="0"/>
            </a:endParaRPr>
          </a:p>
        </p:txBody>
      </p:sp>
      <p:cxnSp>
        <p:nvCxnSpPr>
          <p:cNvPr id="18" name="Straight Connector 17"/>
          <p:cNvCxnSpPr>
            <a:stCxn id="16" idx="0"/>
            <a:endCxn id="14" idx="1"/>
          </p:cNvCxnSpPr>
          <p:nvPr/>
        </p:nvCxnSpPr>
        <p:spPr bwMode="auto">
          <a:xfrm flipV="1">
            <a:off x="5108981" y="2783662"/>
            <a:ext cx="1647867" cy="824039"/>
          </a:xfrm>
          <a:prstGeom prst="line">
            <a:avLst/>
          </a:prstGeom>
          <a:solidFill>
            <a:schemeClr val="accent1"/>
          </a:solidFill>
          <a:ln w="38100" cap="flat" cmpd="sng" algn="ctr">
            <a:solidFill>
              <a:srgbClr val="FF0000"/>
            </a:solidFill>
            <a:prstDash val="solid"/>
            <a:round/>
            <a:headEnd type="none" w="sm" len="sm"/>
            <a:tailEnd type="none" w="sm" len="sm"/>
          </a:ln>
          <a:effectLst/>
        </p:spPr>
      </p:cxnSp>
      <p:cxnSp>
        <p:nvCxnSpPr>
          <p:cNvPr id="21" name="Straight Connector 20"/>
          <p:cNvCxnSpPr>
            <a:stCxn id="17" idx="0"/>
            <a:endCxn id="15" idx="1"/>
          </p:cNvCxnSpPr>
          <p:nvPr/>
        </p:nvCxnSpPr>
        <p:spPr bwMode="auto">
          <a:xfrm flipV="1">
            <a:off x="5919836" y="4279340"/>
            <a:ext cx="945659" cy="797382"/>
          </a:xfrm>
          <a:prstGeom prst="line">
            <a:avLst/>
          </a:prstGeom>
          <a:solidFill>
            <a:schemeClr val="accent1"/>
          </a:solidFill>
          <a:ln w="38100" cap="flat" cmpd="sng" algn="ctr">
            <a:solidFill>
              <a:srgbClr val="FF0000"/>
            </a:solidFill>
            <a:prstDash val="solid"/>
            <a:round/>
            <a:headEnd type="none" w="sm" len="sm"/>
            <a:tailEnd type="none" w="sm" len="sm"/>
          </a:ln>
          <a:effectLst/>
        </p:spPr>
      </p:cxnSp>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3" name="Marcador de número de diapositiva 2"/>
          <p:cNvSpPr>
            <a:spLocks noGrp="1"/>
          </p:cNvSpPr>
          <p:nvPr>
            <p:ph type="sldNum" sz="quarter" idx="12"/>
          </p:nvPr>
        </p:nvSpPr>
        <p:spPr/>
        <p:txBody>
          <a:bodyPr/>
          <a:lstStyle/>
          <a:p>
            <a:fld id="{93ED3A91-18EE-4DC8-A17F-EFE35D22CA18}" type="slidenum">
              <a:rPr lang="es-ES" smtClean="0"/>
              <a:pPr/>
              <a:t>30</a:t>
            </a:fld>
            <a:endParaRPr lang="es-ES"/>
          </a:p>
        </p:txBody>
      </p:sp>
      <p:sp>
        <p:nvSpPr>
          <p:cNvPr id="20" name="Title 1"/>
          <p:cNvSpPr>
            <a:spLocks noGrp="1"/>
          </p:cNvSpPr>
          <p:nvPr>
            <p:ph type="title"/>
          </p:nvPr>
        </p:nvSpPr>
        <p:spPr>
          <a:xfrm>
            <a:off x="822960" y="286604"/>
            <a:ext cx="8069520" cy="1450757"/>
          </a:xfrm>
        </p:spPr>
        <p:txBody>
          <a:bodyPr>
            <a:normAutofit/>
          </a:bodyPr>
          <a:lstStyle/>
          <a:p>
            <a:r>
              <a:rPr lang="es-ES" dirty="0" smtClean="0"/>
              <a:t>Otro ejemplo</a:t>
            </a:r>
            <a:endParaRPr lang="es-ES" dirty="0"/>
          </a:p>
        </p:txBody>
      </p:sp>
    </p:spTree>
    <p:extLst>
      <p:ext uri="{BB962C8B-B14F-4D97-AF65-F5344CB8AC3E}">
        <p14:creationId xmlns:p14="http://schemas.microsoft.com/office/powerpoint/2010/main" val="417598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up)">
                                      <p:cBhvr>
                                        <p:cTn id="37" dur="500"/>
                                        <p:tgtEl>
                                          <p:spTgt spid="21"/>
                                        </p:tgtEl>
                                      </p:cBhvr>
                                    </p:animEffect>
                                  </p:childTnLst>
                                </p:cTn>
                              </p:par>
                            </p:childTnLst>
                          </p:cTn>
                        </p:par>
                        <p:par>
                          <p:cTn id="38" fill="hold">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up)">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968" y="1778592"/>
            <a:ext cx="7488444" cy="2569100"/>
          </a:xfrm>
        </p:spPr>
        <p:txBody>
          <a:bodyPr>
            <a:normAutofit/>
          </a:bodyPr>
          <a:lstStyle/>
          <a:p>
            <a:pPr marL="0" indent="0">
              <a:buNone/>
            </a:pPr>
            <a:r>
              <a:rPr lang="es-ES" sz="2000" i="1" dirty="0" smtClean="0">
                <a:solidFill>
                  <a:schemeClr val="tx2"/>
                </a:solidFill>
              </a:rPr>
              <a:t>Bug</a:t>
            </a:r>
            <a:r>
              <a:rPr lang="es-ES" sz="2000" dirty="0" smtClean="0"/>
              <a:t> </a:t>
            </a:r>
            <a:r>
              <a:rPr lang="es-ES" sz="2000" dirty="0" smtClean="0">
                <a:solidFill>
                  <a:schemeClr val="tx1"/>
                </a:solidFill>
              </a:rPr>
              <a:t>se usa informalmente.</a:t>
            </a:r>
          </a:p>
          <a:p>
            <a:pPr marL="0" indent="0">
              <a:buNone/>
            </a:pPr>
            <a:r>
              <a:rPr lang="es-ES" sz="2000" dirty="0" smtClean="0">
                <a:solidFill>
                  <a:schemeClr val="tx1"/>
                </a:solidFill>
              </a:rPr>
              <a:t>Algunas veces se interpreta como</a:t>
            </a:r>
            <a:r>
              <a:rPr lang="es-ES" sz="2000" dirty="0" smtClean="0"/>
              <a:t> </a:t>
            </a:r>
            <a:r>
              <a:rPr lang="es-ES" sz="2000" dirty="0" err="1" smtClean="0">
                <a:solidFill>
                  <a:schemeClr val="tx2"/>
                </a:solidFill>
              </a:rPr>
              <a:t>fault</a:t>
            </a:r>
            <a:r>
              <a:rPr lang="es-ES" sz="2000" dirty="0" smtClean="0">
                <a:solidFill>
                  <a:schemeClr val="tx1"/>
                </a:solidFill>
              </a:rPr>
              <a:t>, otras veces como error y otras veces como</a:t>
            </a:r>
            <a:r>
              <a:rPr lang="es-ES" sz="2000" dirty="0" smtClean="0"/>
              <a:t> </a:t>
            </a:r>
            <a:r>
              <a:rPr lang="es-ES" sz="2000" dirty="0" err="1" smtClean="0">
                <a:solidFill>
                  <a:schemeClr val="tx2"/>
                </a:solidFill>
              </a:rPr>
              <a:t>failure</a:t>
            </a:r>
            <a:r>
              <a:rPr lang="es-ES" sz="2000" dirty="0" smtClean="0">
                <a:solidFill>
                  <a:schemeClr val="tx2"/>
                </a:solidFill>
              </a:rPr>
              <a:t>.</a:t>
            </a:r>
          </a:p>
          <a:p>
            <a:pPr marL="0" indent="0">
              <a:buNone/>
            </a:pPr>
            <a:r>
              <a:rPr lang="es-ES" sz="2000" dirty="0" smtClean="0">
                <a:solidFill>
                  <a:schemeClr val="tx1"/>
                </a:solidFill>
              </a:rPr>
              <a:t>De hecho, la mayoría de las veces, el que usa el término ni siquiera sabe lo que significa!</a:t>
            </a:r>
          </a:p>
          <a:p>
            <a:pPr marL="0" indent="0">
              <a:buNone/>
            </a:pPr>
            <a:r>
              <a:rPr lang="es-ES" sz="2000" dirty="0" smtClean="0">
                <a:solidFill>
                  <a:schemeClr val="tx1"/>
                </a:solidFill>
              </a:rPr>
              <a:t>En esta asignatura, intentaremos utilizar términos con significado preciso, así que</a:t>
            </a:r>
            <a:endParaRPr lang="es-ES" sz="2000" dirty="0">
              <a:solidFill>
                <a:schemeClr val="tx1"/>
              </a:solidFill>
            </a:endParaRPr>
          </a:p>
        </p:txBody>
      </p:sp>
      <p:sp>
        <p:nvSpPr>
          <p:cNvPr id="5" name="Footer Placeholder 4"/>
          <p:cNvSpPr>
            <a:spLocks noGrp="1"/>
          </p:cNvSpPr>
          <p:nvPr>
            <p:ph type="ftr" sz="quarter" idx="11"/>
          </p:nvPr>
        </p:nvSpPr>
        <p:spPr/>
        <p:txBody>
          <a:bodyPr/>
          <a:lstStyle/>
          <a:p>
            <a:pPr>
              <a:defRPr/>
            </a:pPr>
            <a:r>
              <a:rPr lang="es-ES" smtClean="0"/>
              <a:t>Especificación, Validación y Testing (M. G. Merayo y M. Núñez)</a:t>
            </a:r>
            <a:endParaRPr lang="en-US" dirty="0"/>
          </a:p>
        </p:txBody>
      </p:sp>
      <p:sp>
        <p:nvSpPr>
          <p:cNvPr id="6" name="Slide Number Placeholder 5"/>
          <p:cNvSpPr>
            <a:spLocks noGrp="1"/>
          </p:cNvSpPr>
          <p:nvPr>
            <p:ph type="sldNum" sz="quarter" idx="12"/>
          </p:nvPr>
        </p:nvSpPr>
        <p:spPr/>
        <p:txBody>
          <a:bodyPr/>
          <a:lstStyle/>
          <a:p>
            <a:pPr>
              <a:defRPr/>
            </a:pPr>
            <a:fld id="{7F4B1FAA-A740-404F-BBC5-7C153B666279}" type="slidenum">
              <a:rPr lang="en-US" smtClean="0"/>
              <a:pPr>
                <a:defRPr/>
              </a:pPr>
              <a:t>31</a:t>
            </a:fld>
            <a:endParaRPr lang="en-US"/>
          </a:p>
        </p:txBody>
      </p:sp>
      <p:grpSp>
        <p:nvGrpSpPr>
          <p:cNvPr id="14" name="Group 13"/>
          <p:cNvGrpSpPr/>
          <p:nvPr/>
        </p:nvGrpSpPr>
        <p:grpSpPr>
          <a:xfrm>
            <a:off x="4661339" y="731294"/>
            <a:ext cx="989373" cy="752559"/>
            <a:chOff x="6004290" y="2871291"/>
            <a:chExt cx="989373" cy="752559"/>
          </a:xfrm>
        </p:grpSpPr>
        <p:sp>
          <p:nvSpPr>
            <p:cNvPr id="9" name="Oval 8"/>
            <p:cNvSpPr/>
            <p:nvPr/>
          </p:nvSpPr>
          <p:spPr bwMode="auto">
            <a:xfrm>
              <a:off x="6086282" y="2871291"/>
              <a:ext cx="825388" cy="752559"/>
            </a:xfrm>
            <a:prstGeom prst="ellipse">
              <a:avLst/>
            </a:prstGeom>
            <a:noFill/>
            <a:ln w="76200" cap="flat" cmpd="sng" algn="ctr">
              <a:solidFill>
                <a:srgbClr val="FF0000"/>
              </a:solidFill>
              <a:prstDash val="solid"/>
              <a:round/>
              <a:headEnd type="none" w="sm" len="sm"/>
              <a:tailEnd type="none" w="sm" len="sm"/>
            </a:ln>
            <a:effectLst>
              <a:glow rad="101600">
                <a:schemeClr val="accent1">
                  <a:satMod val="175000"/>
                  <a:alpha val="40000"/>
                </a:schemeClr>
              </a:glow>
              <a:innerShdw blurRad="63500" dist="50800" dir="189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FAFD00"/>
                </a:solidFill>
                <a:effectLst/>
                <a:latin typeface="Times New Roman" pitchFamily="18" charset="0"/>
              </a:endParaRPr>
            </a:p>
          </p:txBody>
        </p:sp>
        <p:sp>
          <p:nvSpPr>
            <p:cNvPr id="8" name="TextBox 7"/>
            <p:cNvSpPr txBox="1"/>
            <p:nvPr/>
          </p:nvSpPr>
          <p:spPr>
            <a:xfrm>
              <a:off x="6004290" y="2985961"/>
              <a:ext cx="989373" cy="523220"/>
            </a:xfrm>
            <a:prstGeom prst="rect">
              <a:avLst/>
            </a:prstGeom>
            <a:noFill/>
          </p:spPr>
          <p:txBody>
            <a:bodyPr wrap="none" rtlCol="0">
              <a:spAutoFit/>
            </a:bodyPr>
            <a:lstStyle/>
            <a:p>
              <a:r>
                <a:rPr lang="en-US" sz="2800" dirty="0" smtClean="0">
                  <a:effectLst>
                    <a:outerShdw blurRad="38100" dist="38100" dir="2700000" algn="tl">
                      <a:srgbClr val="000000">
                        <a:alpha val="43137"/>
                      </a:srgbClr>
                    </a:outerShdw>
                  </a:effectLst>
                  <a:latin typeface="Bookman Old Style" pitchFamily="18" charset="0"/>
                </a:rPr>
                <a:t>BUG</a:t>
              </a:r>
              <a:endParaRPr lang="en-US" sz="2800" dirty="0">
                <a:effectLst>
                  <a:outerShdw blurRad="38100" dist="38100" dir="2700000" algn="tl">
                    <a:srgbClr val="000000">
                      <a:alpha val="43137"/>
                    </a:srgbClr>
                  </a:outerShdw>
                </a:effectLst>
                <a:latin typeface="Bookman Old Style" pitchFamily="18" charset="0"/>
              </a:endParaRPr>
            </a:p>
          </p:txBody>
        </p:sp>
        <p:cxnSp>
          <p:nvCxnSpPr>
            <p:cNvPr id="13" name="Straight Connector 12"/>
            <p:cNvCxnSpPr>
              <a:stCxn id="9" idx="1"/>
              <a:endCxn id="9" idx="5"/>
            </p:cNvCxnSpPr>
            <p:nvPr/>
          </p:nvCxnSpPr>
          <p:spPr bwMode="auto">
            <a:xfrm>
              <a:off x="6207157" y="2981501"/>
              <a:ext cx="583638" cy="532139"/>
            </a:xfrm>
            <a:prstGeom prst="line">
              <a:avLst/>
            </a:prstGeom>
            <a:solidFill>
              <a:schemeClr val="accent1"/>
            </a:solidFill>
            <a:ln w="76200" cap="flat" cmpd="sng" algn="ctr">
              <a:solidFill>
                <a:srgbClr val="FF0000"/>
              </a:solidFill>
              <a:prstDash val="solid"/>
              <a:round/>
              <a:headEnd type="none" w="sm" len="sm"/>
              <a:tailEnd type="none" w="sm" len="sm"/>
            </a:ln>
            <a:effectLst/>
          </p:spPr>
        </p:cxnSp>
      </p:grpSp>
      <p:pic>
        <p:nvPicPr>
          <p:cNvPr id="1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8963" y="4133140"/>
            <a:ext cx="12890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 name="Text Box 7"/>
          <p:cNvSpPr txBox="1">
            <a:spLocks noChangeArrowheads="1"/>
          </p:cNvSpPr>
          <p:nvPr/>
        </p:nvSpPr>
        <p:spPr bwMode="auto">
          <a:xfrm>
            <a:off x="5095499" y="4110150"/>
            <a:ext cx="3996241" cy="2062103"/>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1600" dirty="0">
                <a:solidFill>
                  <a:schemeClr val="tx1"/>
                </a:solidFill>
              </a:rPr>
              <a:t>“It has been just so in all of my inventions. The first step is an intuition, and comes with a burst, then difficulties arise—this thing gives out and </a:t>
            </a:r>
            <a:r>
              <a:rPr lang="en-US" sz="1600" i="1" dirty="0">
                <a:solidFill>
                  <a:schemeClr val="tx1"/>
                </a:solidFill>
              </a:rPr>
              <a:t>[it is]</a:t>
            </a:r>
            <a:r>
              <a:rPr lang="en-US" sz="1600" dirty="0">
                <a:solidFill>
                  <a:schemeClr val="tx1"/>
                </a:solidFill>
              </a:rPr>
              <a:t> then that </a:t>
            </a:r>
            <a:r>
              <a:rPr lang="en-US" sz="1600" dirty="0">
                <a:solidFill>
                  <a:schemeClr val="tx2"/>
                </a:solidFill>
              </a:rPr>
              <a:t>'Bugs</a:t>
            </a:r>
            <a:r>
              <a:rPr lang="en-US" sz="1600" dirty="0">
                <a:solidFill>
                  <a:schemeClr val="tx1"/>
                </a:solidFill>
              </a:rPr>
              <a:t>'—as such little faults and difficulties are called—show themselves and months of intense watching, study and labor are requisite. . .” </a:t>
            </a:r>
            <a:r>
              <a:rPr lang="en-US" sz="1600" b="0" dirty="0">
                <a:solidFill>
                  <a:schemeClr val="tx1"/>
                </a:solidFill>
              </a:rPr>
              <a:t>– Thomas </a:t>
            </a:r>
            <a:r>
              <a:rPr lang="en-US" sz="1600" b="0" dirty="0" smtClean="0">
                <a:solidFill>
                  <a:schemeClr val="tx1"/>
                </a:solidFill>
              </a:rPr>
              <a:t>Edison (1878)</a:t>
            </a:r>
            <a:endParaRPr lang="en-US" sz="1600" b="0" dirty="0">
              <a:solidFill>
                <a:schemeClr val="tx1"/>
              </a:solidFill>
            </a:endParaRPr>
          </a:p>
        </p:txBody>
      </p:sp>
      <p:sp>
        <p:nvSpPr>
          <p:cNvPr id="10" name="CuadroTexto 9"/>
          <p:cNvSpPr txBox="1"/>
          <p:nvPr/>
        </p:nvSpPr>
        <p:spPr>
          <a:xfrm>
            <a:off x="355887" y="4823082"/>
            <a:ext cx="3243027" cy="1015663"/>
          </a:xfrm>
          <a:prstGeom prst="rect">
            <a:avLst/>
          </a:prstGeom>
          <a:noFill/>
        </p:spPr>
        <p:txBody>
          <a:bodyPr wrap="square" rtlCol="0">
            <a:spAutoFit/>
          </a:bodyPr>
          <a:lstStyle/>
          <a:p>
            <a:r>
              <a:rPr lang="es-ES" sz="2000" b="0" dirty="0">
                <a:solidFill>
                  <a:schemeClr val="tx1"/>
                </a:solidFill>
                <a:latin typeface="+mn-lt"/>
              </a:rPr>
              <a:t>Seguro que todos conocéis como apareció el término bug. ¿Algún voluntario?</a:t>
            </a:r>
          </a:p>
        </p:txBody>
      </p:sp>
      <p:sp>
        <p:nvSpPr>
          <p:cNvPr id="17" name="Title 1"/>
          <p:cNvSpPr>
            <a:spLocks noGrp="1"/>
          </p:cNvSpPr>
          <p:nvPr>
            <p:ph type="title"/>
          </p:nvPr>
        </p:nvSpPr>
        <p:spPr>
          <a:xfrm>
            <a:off x="822960" y="286604"/>
            <a:ext cx="8069520" cy="1450757"/>
          </a:xfrm>
        </p:spPr>
        <p:txBody>
          <a:bodyPr>
            <a:normAutofit/>
          </a:bodyPr>
          <a:lstStyle/>
          <a:p>
            <a:r>
              <a:rPr lang="es-ES" dirty="0" smtClean="0"/>
              <a:t>El término bug</a:t>
            </a:r>
            <a:endParaRPr lang="es-ES" dirty="0"/>
          </a:p>
        </p:txBody>
      </p:sp>
    </p:spTree>
    <p:extLst>
      <p:ext uri="{BB962C8B-B14F-4D97-AF65-F5344CB8AC3E}">
        <p14:creationId xmlns:p14="http://schemas.microsoft.com/office/powerpoint/2010/main" val="2589206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707092" y="1779240"/>
            <a:ext cx="7249283" cy="1902271"/>
          </a:xfrm>
          <a:prstGeom prst="rect">
            <a:avLst/>
          </a:prstGeom>
          <a:noFill/>
          <a:ln w="9525">
            <a:noFill/>
            <a:miter lim="800000"/>
            <a:headEnd/>
            <a:tailEnd/>
          </a:ln>
        </p:spPr>
        <p:txBody>
          <a:bodyPr lIns="92075" tIns="46038" rIns="92075" bIns="46038"/>
          <a:lstStyle/>
          <a:p>
            <a:pPr>
              <a:lnSpc>
                <a:spcPct val="83000"/>
              </a:lnSpc>
              <a:spcBef>
                <a:spcPct val="30000"/>
              </a:spcBef>
              <a:buSzPct val="75000"/>
              <a:defRPr/>
            </a:pPr>
            <a:r>
              <a:rPr lang="es-ES" sz="2000" kern="0" dirty="0"/>
              <a:t>El </a:t>
            </a:r>
            <a:r>
              <a:rPr lang="es-ES" sz="2000" kern="0" dirty="0" err="1">
                <a:solidFill>
                  <a:schemeClr val="tx2"/>
                </a:solidFill>
              </a:rPr>
              <a:t>Mars</a:t>
            </a:r>
            <a:r>
              <a:rPr lang="es-ES" sz="2000" kern="0" dirty="0">
                <a:solidFill>
                  <a:schemeClr val="tx2"/>
                </a:solidFill>
              </a:rPr>
              <a:t> </a:t>
            </a:r>
            <a:r>
              <a:rPr lang="es-ES" sz="2000" kern="0" dirty="0" err="1">
                <a:solidFill>
                  <a:schemeClr val="tx2"/>
                </a:solidFill>
              </a:rPr>
              <a:t>lander</a:t>
            </a:r>
            <a:r>
              <a:rPr lang="es-ES" sz="2000" kern="0" dirty="0">
                <a:solidFill>
                  <a:schemeClr val="tx2"/>
                </a:solidFill>
              </a:rPr>
              <a:t> </a:t>
            </a:r>
            <a:r>
              <a:rPr lang="es-ES" sz="2000" kern="0" dirty="0"/>
              <a:t>de la </a:t>
            </a:r>
            <a:r>
              <a:rPr lang="es-ES" sz="2000" kern="0" dirty="0">
                <a:solidFill>
                  <a:schemeClr val="tx2"/>
                </a:solidFill>
              </a:rPr>
              <a:t>NASA</a:t>
            </a:r>
            <a:r>
              <a:rPr lang="es-ES" sz="2000" kern="0" dirty="0"/>
              <a:t>. Septiembre de 1999, se estrelló debido a un </a:t>
            </a:r>
            <a:r>
              <a:rPr lang="es-ES" sz="2000" kern="0" dirty="0" err="1"/>
              <a:t>fault</a:t>
            </a:r>
            <a:r>
              <a:rPr lang="es-ES" sz="2000" kern="0" dirty="0"/>
              <a:t> (defecto) al integrar unidades.</a:t>
            </a:r>
          </a:p>
          <a:p>
            <a:pPr>
              <a:lnSpc>
                <a:spcPct val="83000"/>
              </a:lnSpc>
              <a:spcBef>
                <a:spcPct val="30000"/>
              </a:spcBef>
              <a:buSzPct val="75000"/>
              <a:defRPr/>
            </a:pPr>
            <a:endParaRPr lang="es-ES" sz="2000" b="0" kern="0" dirty="0" smtClean="0">
              <a:solidFill>
                <a:schemeClr val="tx2"/>
              </a:solidFill>
            </a:endParaRPr>
          </a:p>
          <a:p>
            <a:pPr>
              <a:lnSpc>
                <a:spcPct val="83000"/>
              </a:lnSpc>
              <a:spcBef>
                <a:spcPct val="30000"/>
              </a:spcBef>
              <a:buSzPct val="75000"/>
              <a:defRPr/>
            </a:pPr>
            <a:r>
              <a:rPr lang="es-ES" sz="2000" b="0" kern="0" dirty="0" smtClean="0">
                <a:solidFill>
                  <a:schemeClr val="tx2"/>
                </a:solidFill>
              </a:rPr>
              <a:t>THERAC-25 </a:t>
            </a:r>
            <a:r>
              <a:rPr lang="es-ES" sz="2000" b="0" kern="0" dirty="0" smtClean="0"/>
              <a:t>(máquina de radioterapia)</a:t>
            </a:r>
            <a:r>
              <a:rPr lang="es-ES" sz="2000" b="0" kern="0" dirty="0"/>
              <a:t>.</a:t>
            </a:r>
            <a:r>
              <a:rPr lang="es-ES" sz="2000" b="0" kern="0" dirty="0" smtClean="0"/>
              <a:t> </a:t>
            </a:r>
            <a:r>
              <a:rPr lang="es-ES" sz="2000" b="0" kern="0" dirty="0" err="1" smtClean="0"/>
              <a:t>Testing</a:t>
            </a:r>
            <a:r>
              <a:rPr lang="es-ES" sz="2000" b="0" kern="0" dirty="0" smtClean="0"/>
              <a:t> deficiente de </a:t>
            </a:r>
            <a:r>
              <a:rPr lang="es-ES" sz="2000" b="0" i="1" kern="0" dirty="0" smtClean="0"/>
              <a:t>safety-</a:t>
            </a:r>
            <a:r>
              <a:rPr lang="es-ES" sz="2000" b="0" i="1" kern="0" dirty="0" err="1" smtClean="0"/>
              <a:t>critical</a:t>
            </a:r>
            <a:r>
              <a:rPr lang="es-ES" sz="2000" b="0" kern="0" dirty="0" smtClean="0"/>
              <a:t> software puede costar vidas: 3 pacientes murieron.</a:t>
            </a:r>
            <a:endParaRPr lang="es-ES" sz="2000" b="0" kern="0" dirty="0"/>
          </a:p>
        </p:txBody>
      </p:sp>
      <p:pic>
        <p:nvPicPr>
          <p:cNvPr id="8"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4348" y="3212709"/>
            <a:ext cx="246221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5"/>
          <p:cNvSpPr txBox="1">
            <a:spLocks noChangeArrowheads="1"/>
          </p:cNvSpPr>
          <p:nvPr/>
        </p:nvSpPr>
        <p:spPr bwMode="auto">
          <a:xfrm>
            <a:off x="6795283" y="5095433"/>
            <a:ext cx="2799908" cy="400110"/>
          </a:xfrm>
          <a:prstGeom prst="rect">
            <a:avLst/>
          </a:prstGeom>
          <a:solidFill>
            <a:schemeClr val="bg1">
              <a:lumMod val="60000"/>
              <a:lumOff val="40000"/>
            </a:schemeClr>
          </a:solidFill>
          <a:ln w="9525" algn="ctr">
            <a:noFill/>
            <a:miter lim="800000"/>
            <a:headEnd/>
            <a:tailEnd/>
          </a:ln>
          <a:effectLst/>
        </p:spPr>
        <p:txBody>
          <a:bodyPr wrap="square">
            <a:spAutoFit/>
          </a:bodyPr>
          <a:lstStyle/>
          <a:p>
            <a:pPr algn="just">
              <a:defRPr/>
            </a:pPr>
            <a:r>
              <a:rPr lang="en-US" dirty="0" err="1" smtClean="0"/>
              <a:t>Diseño</a:t>
            </a:r>
            <a:r>
              <a:rPr lang="en-US" dirty="0" smtClean="0"/>
              <a:t> de THERAC-25</a:t>
            </a:r>
            <a:endParaRPr lang="en-US" dirty="0"/>
          </a:p>
        </p:txBody>
      </p:sp>
      <p:sp>
        <p:nvSpPr>
          <p:cNvPr id="14" name="Text Box 4"/>
          <p:cNvSpPr txBox="1">
            <a:spLocks noChangeArrowheads="1"/>
          </p:cNvSpPr>
          <p:nvPr/>
        </p:nvSpPr>
        <p:spPr bwMode="auto">
          <a:xfrm>
            <a:off x="2658" y="4407974"/>
            <a:ext cx="6412843" cy="1815882"/>
          </a:xfrm>
          <a:prstGeom prst="rect">
            <a:avLst/>
          </a:prstGeom>
          <a:gradFill flip="none" rotWithShape="1">
            <a:gsLst>
              <a:gs pos="15000">
                <a:schemeClr val="bg1">
                  <a:lumMod val="75000"/>
                </a:schemeClr>
              </a:gs>
              <a:gs pos="47000">
                <a:schemeClr val="bg1">
                  <a:lumMod val="60000"/>
                  <a:lumOff val="40000"/>
                </a:schemeClr>
              </a:gs>
              <a:gs pos="96000">
                <a:schemeClr val="bg1">
                  <a:lumMod val="75000"/>
                </a:schemeClr>
              </a:gs>
            </a:gsLst>
            <a:lin ang="5400000" scaled="0"/>
            <a:tileRect/>
          </a:gradFill>
          <a:ln w="19050">
            <a:solidFill>
              <a:schemeClr val="tx2"/>
            </a:solidFill>
            <a:miter lim="800000"/>
            <a:headEnd type="none" w="sm" len="sm"/>
            <a:tailEnd type="none" w="sm" len="sm"/>
          </a:ln>
          <a:effectLst/>
        </p:spPr>
        <p:txBody>
          <a:bodyPr wrap="square">
            <a:spAutoFit/>
          </a:bodyPr>
          <a:lstStyle/>
          <a:p>
            <a:pPr algn="ctr">
              <a:defRPr/>
            </a:pPr>
            <a:r>
              <a:rPr lang="es-ES" altLang="zh-CN" sz="2800" b="0" dirty="0" smtClean="0">
                <a:solidFill>
                  <a:schemeClr val="tx2"/>
                </a:solidFill>
                <a:effectLst>
                  <a:outerShdw blurRad="38100" dist="38100" dir="2700000" algn="tl">
                    <a:srgbClr val="000000"/>
                  </a:outerShdw>
                </a:effectLst>
                <a:latin typeface="Gill Sans MT" pitchFamily="34" charset="0"/>
                <a:ea typeface="宋体" charset="-122"/>
              </a:rPr>
              <a:t>Necesitamos que nuestro software sea </a:t>
            </a:r>
            <a:r>
              <a:rPr lang="es-ES" altLang="zh-CN" sz="2800" b="0" i="1" dirty="0">
                <a:solidFill>
                  <a:schemeClr val="tx2"/>
                </a:solidFill>
                <a:effectLst>
                  <a:outerShdw blurRad="38100" dist="38100" dir="2700000" algn="tl">
                    <a:srgbClr val="000000"/>
                  </a:outerShdw>
                </a:effectLst>
                <a:latin typeface="Gill Sans MT" pitchFamily="34" charset="0"/>
                <a:ea typeface="宋体" charset="-122"/>
              </a:rPr>
              <a:t>fiable</a:t>
            </a:r>
            <a:r>
              <a:rPr lang="es-ES" altLang="zh-CN" sz="2800" b="0" dirty="0">
                <a:solidFill>
                  <a:schemeClr val="tx2"/>
                </a:solidFill>
                <a:effectLst>
                  <a:outerShdw blurRad="38100" dist="38100" dir="2700000" algn="tl">
                    <a:srgbClr val="000000"/>
                  </a:outerShdw>
                </a:effectLst>
                <a:latin typeface="Gill Sans MT" pitchFamily="34" charset="0"/>
                <a:ea typeface="宋体" charset="-122"/>
              </a:rPr>
              <a:t> (</a:t>
            </a:r>
            <a:r>
              <a:rPr lang="es-ES" altLang="zh-CN" sz="2800" b="0" dirty="0" err="1">
                <a:solidFill>
                  <a:schemeClr val="tx2"/>
                </a:solidFill>
                <a:effectLst>
                  <a:outerShdw blurRad="38100" dist="38100" dir="2700000" algn="tl">
                    <a:srgbClr val="000000"/>
                  </a:outerShdw>
                </a:effectLst>
                <a:latin typeface="Gill Sans MT" pitchFamily="34" charset="0"/>
                <a:ea typeface="宋体" charset="-122"/>
              </a:rPr>
              <a:t>dependable</a:t>
            </a:r>
            <a:r>
              <a:rPr lang="es-ES" altLang="zh-CN" sz="2800" b="0" dirty="0">
                <a:solidFill>
                  <a:schemeClr val="tx2"/>
                </a:solidFill>
                <a:effectLst>
                  <a:outerShdw blurRad="38100" dist="38100" dir="2700000" algn="tl">
                    <a:srgbClr val="000000"/>
                  </a:outerShdw>
                </a:effectLst>
                <a:latin typeface="Gill Sans MT" pitchFamily="34" charset="0"/>
                <a:ea typeface="宋体" charset="-122"/>
              </a:rPr>
              <a:t>).</a:t>
            </a:r>
          </a:p>
          <a:p>
            <a:pPr algn="ctr">
              <a:defRPr/>
            </a:pPr>
            <a:r>
              <a:rPr lang="es-ES" sz="2800" b="0" dirty="0" err="1" smtClean="0">
                <a:solidFill>
                  <a:schemeClr val="tx2"/>
                </a:solidFill>
                <a:effectLst>
                  <a:outerShdw blurRad="38100" dist="38100" dir="2700000" algn="tl">
                    <a:srgbClr val="000000"/>
                  </a:outerShdw>
                </a:effectLst>
                <a:latin typeface="Gill Sans MT" pitchFamily="34" charset="0"/>
                <a:ea typeface="宋体" charset="-122"/>
              </a:rPr>
              <a:t>Testing</a:t>
            </a:r>
            <a:r>
              <a:rPr lang="es-ES" sz="2800" b="0" dirty="0" smtClean="0">
                <a:solidFill>
                  <a:schemeClr val="tx2"/>
                </a:solidFill>
                <a:effectLst>
                  <a:outerShdw blurRad="38100" dist="38100" dir="2700000" algn="tl">
                    <a:srgbClr val="000000"/>
                  </a:outerShdw>
                </a:effectLst>
                <a:latin typeface="Gill Sans MT" pitchFamily="34" charset="0"/>
                <a:ea typeface="宋体" charset="-122"/>
              </a:rPr>
              <a:t> </a:t>
            </a:r>
            <a:r>
              <a:rPr lang="es-ES" sz="2800" b="0" dirty="0">
                <a:solidFill>
                  <a:schemeClr val="tx2"/>
                </a:solidFill>
                <a:effectLst>
                  <a:outerShdw blurRad="38100" dist="38100" dir="2700000" algn="tl">
                    <a:srgbClr val="000000"/>
                  </a:outerShdw>
                </a:effectLst>
                <a:latin typeface="Gill Sans MT" pitchFamily="34" charset="0"/>
                <a:ea typeface="宋体" charset="-122"/>
              </a:rPr>
              <a:t>e</a:t>
            </a:r>
            <a:r>
              <a:rPr lang="es-ES" sz="2800" b="0" dirty="0" smtClean="0">
                <a:solidFill>
                  <a:schemeClr val="tx2"/>
                </a:solidFill>
                <a:effectLst>
                  <a:outerShdw blurRad="38100" dist="38100" dir="2700000" algn="tl">
                    <a:srgbClr val="000000"/>
                  </a:outerShdw>
                </a:effectLst>
                <a:latin typeface="Gill Sans MT" pitchFamily="34" charset="0"/>
                <a:ea typeface="宋体" charset="-122"/>
              </a:rPr>
              <a:t>s una forma de evaluar la fiabilidad de un sistema.</a:t>
            </a:r>
            <a:endParaRPr lang="es-ES" sz="2800" b="0" dirty="0">
              <a:solidFill>
                <a:schemeClr val="tx2"/>
              </a:solidFill>
              <a:effectLst>
                <a:outerShdw blurRad="38100" dist="38100" dir="2700000" algn="tl">
                  <a:srgbClr val="000000"/>
                </a:outerShdw>
              </a:effectLst>
              <a:latin typeface="Gill Sans MT" pitchFamily="34" charset="0"/>
              <a:ea typeface="宋体" charset="-122"/>
            </a:endParaRPr>
          </a:p>
        </p:txBody>
      </p:sp>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3" name="Marcador de número de diapositiva 2"/>
          <p:cNvSpPr>
            <a:spLocks noGrp="1"/>
          </p:cNvSpPr>
          <p:nvPr>
            <p:ph type="sldNum" sz="quarter" idx="12"/>
          </p:nvPr>
        </p:nvSpPr>
        <p:spPr/>
        <p:txBody>
          <a:bodyPr/>
          <a:lstStyle/>
          <a:p>
            <a:fld id="{93ED3A91-18EE-4DC8-A17F-EFE35D22CA18}" type="slidenum">
              <a:rPr lang="es-ES" smtClean="0"/>
              <a:pPr/>
              <a:t>32</a:t>
            </a:fld>
            <a:endParaRPr lang="es-ES"/>
          </a:p>
        </p:txBody>
      </p:sp>
      <p:sp>
        <p:nvSpPr>
          <p:cNvPr id="9" name="Title 1"/>
          <p:cNvSpPr>
            <a:spLocks noGrp="1"/>
          </p:cNvSpPr>
          <p:nvPr>
            <p:ph type="title"/>
          </p:nvPr>
        </p:nvSpPr>
        <p:spPr>
          <a:xfrm>
            <a:off x="822959" y="286604"/>
            <a:ext cx="8223601" cy="1450757"/>
          </a:xfrm>
        </p:spPr>
        <p:txBody>
          <a:bodyPr>
            <a:normAutofit/>
          </a:bodyPr>
          <a:lstStyle/>
          <a:p>
            <a:r>
              <a:rPr lang="en-US" dirty="0" err="1" smtClean="0"/>
              <a:t>Fallos</a:t>
            </a:r>
            <a:r>
              <a:rPr lang="en-US" dirty="0" smtClean="0"/>
              <a:t> </a:t>
            </a:r>
            <a:r>
              <a:rPr lang="en-US" dirty="0" err="1"/>
              <a:t>espectaculares</a:t>
            </a:r>
            <a:r>
              <a:rPr lang="en-US" dirty="0"/>
              <a:t> </a:t>
            </a:r>
            <a:r>
              <a:rPr lang="en-US" dirty="0" err="1"/>
              <a:t>en</a:t>
            </a:r>
            <a:r>
              <a:rPr lang="en-US" dirty="0"/>
              <a:t> </a:t>
            </a:r>
            <a:r>
              <a:rPr lang="en-US" dirty="0" smtClean="0"/>
              <a:t>software</a:t>
            </a:r>
            <a:endParaRPr lang="es-ES" dirty="0"/>
          </a:p>
        </p:txBody>
      </p:sp>
    </p:spTree>
    <p:extLst>
      <p:ext uri="{BB962C8B-B14F-4D97-AF65-F5344CB8AC3E}">
        <p14:creationId xmlns:p14="http://schemas.microsoft.com/office/powerpoint/2010/main" val="1188516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par>
                          <p:cTn id="11" fill="hold" nodeType="afterGroup">
                            <p:stCondLst>
                              <p:cond delay="0"/>
                            </p:stCondLst>
                            <p:childTnLst>
                              <p:par>
                                <p:cTn id="12" presetID="9"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1"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1904" y="1849882"/>
            <a:ext cx="23812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107582" y="3513546"/>
            <a:ext cx="6453188" cy="776287"/>
          </a:xfrm>
          <a:prstGeom prst="rect">
            <a:avLst/>
          </a:prstGeom>
          <a:noFill/>
          <a:ln w="9525">
            <a:noFill/>
            <a:miter lim="800000"/>
            <a:headEnd/>
            <a:tailEnd/>
          </a:ln>
        </p:spPr>
        <p:txBody>
          <a:bodyPr lIns="92075" tIns="46038" rIns="92075" bIns="46038"/>
          <a:lstStyle/>
          <a:p>
            <a:pPr marL="285750" indent="-285750">
              <a:lnSpc>
                <a:spcPct val="83000"/>
              </a:lnSpc>
              <a:spcBef>
                <a:spcPct val="30000"/>
              </a:spcBef>
              <a:buSzPct val="75000"/>
              <a:buFont typeface="Monotype Sorts" charset="2"/>
              <a:buChar char="n"/>
              <a:defRPr/>
            </a:pPr>
            <a:endParaRPr lang="es-ES" b="0" kern="0" dirty="0">
              <a:solidFill>
                <a:schemeClr val="tx1"/>
              </a:solidFill>
              <a:latin typeface="+mn-lt"/>
            </a:endParaRPr>
          </a:p>
        </p:txBody>
      </p:sp>
      <p:sp>
        <p:nvSpPr>
          <p:cNvPr id="12" name="Text Box 26"/>
          <p:cNvSpPr txBox="1">
            <a:spLocks noChangeArrowheads="1"/>
          </p:cNvSpPr>
          <p:nvPr/>
        </p:nvSpPr>
        <p:spPr bwMode="auto">
          <a:xfrm>
            <a:off x="6541904" y="2761370"/>
            <a:ext cx="244633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dirty="0">
                <a:solidFill>
                  <a:schemeClr val="bg1"/>
                </a:solidFill>
              </a:rPr>
              <a:t>Ariane 5:</a:t>
            </a:r>
            <a:br>
              <a:rPr lang="en-US" dirty="0">
                <a:solidFill>
                  <a:schemeClr val="bg1"/>
                </a:solidFill>
              </a:rPr>
            </a:br>
            <a:r>
              <a:rPr lang="en-US" dirty="0" smtClean="0">
                <a:solidFill>
                  <a:schemeClr val="bg1"/>
                </a:solidFill>
              </a:rPr>
              <a:t>error al </a:t>
            </a:r>
            <a:r>
              <a:rPr lang="en-US" dirty="0" err="1" smtClean="0">
                <a:solidFill>
                  <a:schemeClr val="bg1"/>
                </a:solidFill>
              </a:rPr>
              <a:t>manipular</a:t>
            </a:r>
            <a:r>
              <a:rPr lang="en-US" dirty="0" smtClean="0">
                <a:solidFill>
                  <a:schemeClr val="bg1"/>
                </a:solidFill>
              </a:rPr>
              <a:t> </a:t>
            </a:r>
          </a:p>
          <a:p>
            <a:r>
              <a:rPr lang="en-US" dirty="0" err="1" smtClean="0">
                <a:solidFill>
                  <a:schemeClr val="bg1"/>
                </a:solidFill>
              </a:rPr>
              <a:t>excepciones</a:t>
            </a:r>
            <a:r>
              <a:rPr lang="en-US" dirty="0" smtClean="0">
                <a:solidFill>
                  <a:schemeClr val="bg1"/>
                </a:solidFill>
              </a:rPr>
              <a:t>: </a:t>
            </a:r>
            <a:r>
              <a:rPr lang="en-US" dirty="0" err="1" smtClean="0">
                <a:solidFill>
                  <a:schemeClr val="bg1"/>
                </a:solidFill>
              </a:rPr>
              <a:t>forzó</a:t>
            </a:r>
            <a:r>
              <a:rPr lang="en-US" dirty="0" smtClean="0">
                <a:solidFill>
                  <a:schemeClr val="bg1"/>
                </a:solidFill>
              </a:rPr>
              <a:t> la </a:t>
            </a:r>
            <a:r>
              <a:rPr lang="en-US" dirty="0" err="1" smtClean="0">
                <a:solidFill>
                  <a:schemeClr val="bg1"/>
                </a:solidFill>
              </a:rPr>
              <a:t>autodestrucción</a:t>
            </a:r>
            <a:r>
              <a:rPr lang="en-US" dirty="0" smtClean="0">
                <a:solidFill>
                  <a:schemeClr val="bg1"/>
                </a:solidFill>
              </a:rPr>
              <a:t> del primer. Una conversion de 64-bit </a:t>
            </a:r>
            <a:r>
              <a:rPr lang="en-US" dirty="0">
                <a:solidFill>
                  <a:schemeClr val="bg1"/>
                </a:solidFill>
              </a:rPr>
              <a:t>a</a:t>
            </a:r>
            <a:r>
              <a:rPr lang="en-US" dirty="0" smtClean="0">
                <a:solidFill>
                  <a:schemeClr val="bg1"/>
                </a:solidFill>
              </a:rPr>
              <a:t> 16-bit</a:t>
            </a:r>
            <a:r>
              <a:rPr lang="en-US" dirty="0">
                <a:solidFill>
                  <a:schemeClr val="bg1"/>
                </a:solidFill>
              </a:rPr>
              <a:t> </a:t>
            </a:r>
            <a:r>
              <a:rPr lang="en-US" dirty="0" err="1" smtClean="0">
                <a:solidFill>
                  <a:schemeClr val="bg1"/>
                </a:solidFill>
              </a:rPr>
              <a:t>costó</a:t>
            </a:r>
            <a:r>
              <a:rPr lang="en-US" dirty="0" smtClean="0">
                <a:solidFill>
                  <a:schemeClr val="bg1"/>
                </a:solidFill>
              </a:rPr>
              <a:t> </a:t>
            </a:r>
            <a:r>
              <a:rPr lang="en-US" dirty="0" err="1" smtClean="0">
                <a:solidFill>
                  <a:schemeClr val="bg1"/>
                </a:solidFill>
              </a:rPr>
              <a:t>unos</a:t>
            </a:r>
            <a:r>
              <a:rPr lang="en-US" dirty="0" smtClean="0">
                <a:solidFill>
                  <a:schemeClr val="bg1"/>
                </a:solidFill>
              </a:rPr>
              <a:t> $370 </a:t>
            </a:r>
            <a:r>
              <a:rPr lang="en-US" dirty="0" err="1" smtClean="0">
                <a:solidFill>
                  <a:schemeClr val="bg1"/>
                </a:solidFill>
              </a:rPr>
              <a:t>millones</a:t>
            </a:r>
            <a:r>
              <a:rPr lang="en-US" dirty="0" smtClean="0">
                <a:solidFill>
                  <a:schemeClr val="bg1"/>
                </a:solidFill>
              </a:rPr>
              <a:t>.</a:t>
            </a:r>
            <a:endParaRPr lang="en-US" dirty="0">
              <a:solidFill>
                <a:schemeClr val="bg1"/>
              </a:solidFill>
            </a:endParaRPr>
          </a:p>
        </p:txBody>
      </p:sp>
      <p:pic>
        <p:nvPicPr>
          <p:cNvPr id="1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811396"/>
            <a:ext cx="792163"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 name="Text Box 4"/>
          <p:cNvSpPr txBox="1">
            <a:spLocks noChangeArrowheads="1"/>
          </p:cNvSpPr>
          <p:nvPr/>
        </p:nvSpPr>
        <p:spPr bwMode="auto">
          <a:xfrm>
            <a:off x="2658" y="4407974"/>
            <a:ext cx="6412843" cy="1815882"/>
          </a:xfrm>
          <a:prstGeom prst="rect">
            <a:avLst/>
          </a:prstGeom>
          <a:gradFill flip="none" rotWithShape="1">
            <a:gsLst>
              <a:gs pos="15000">
                <a:schemeClr val="bg1">
                  <a:lumMod val="75000"/>
                </a:schemeClr>
              </a:gs>
              <a:gs pos="47000">
                <a:schemeClr val="bg1">
                  <a:lumMod val="60000"/>
                  <a:lumOff val="40000"/>
                </a:schemeClr>
              </a:gs>
              <a:gs pos="96000">
                <a:schemeClr val="bg1">
                  <a:lumMod val="75000"/>
                </a:schemeClr>
              </a:gs>
            </a:gsLst>
            <a:lin ang="5400000" scaled="0"/>
            <a:tileRect/>
          </a:gradFill>
          <a:ln w="19050">
            <a:solidFill>
              <a:schemeClr val="tx2"/>
            </a:solidFill>
            <a:miter lim="800000"/>
            <a:headEnd type="none" w="sm" len="sm"/>
            <a:tailEnd type="none" w="sm" len="sm"/>
          </a:ln>
          <a:effectLst/>
        </p:spPr>
        <p:txBody>
          <a:bodyPr wrap="square">
            <a:spAutoFit/>
          </a:bodyPr>
          <a:lstStyle/>
          <a:p>
            <a:pPr algn="ctr">
              <a:defRPr/>
            </a:pPr>
            <a:r>
              <a:rPr lang="es-ES" altLang="zh-CN" sz="2800" b="0" dirty="0" smtClean="0">
                <a:solidFill>
                  <a:schemeClr val="tx2"/>
                </a:solidFill>
                <a:effectLst>
                  <a:outerShdw blurRad="38100" dist="38100" dir="2700000" algn="tl">
                    <a:srgbClr val="000000"/>
                  </a:outerShdw>
                </a:effectLst>
                <a:latin typeface="Gill Sans MT" pitchFamily="34" charset="0"/>
                <a:ea typeface="宋体" charset="-122"/>
              </a:rPr>
              <a:t>Necesitamos que nuestro software sea </a:t>
            </a:r>
            <a:r>
              <a:rPr lang="es-ES" altLang="zh-CN" sz="2800" b="0" i="1" dirty="0">
                <a:solidFill>
                  <a:schemeClr val="tx2"/>
                </a:solidFill>
                <a:effectLst>
                  <a:outerShdw blurRad="38100" dist="38100" dir="2700000" algn="tl">
                    <a:srgbClr val="000000"/>
                  </a:outerShdw>
                </a:effectLst>
                <a:latin typeface="Gill Sans MT" pitchFamily="34" charset="0"/>
                <a:ea typeface="宋体" charset="-122"/>
              </a:rPr>
              <a:t>fiable</a:t>
            </a:r>
            <a:r>
              <a:rPr lang="es-ES" altLang="zh-CN" sz="2800" b="0" dirty="0">
                <a:solidFill>
                  <a:schemeClr val="tx2"/>
                </a:solidFill>
                <a:effectLst>
                  <a:outerShdw blurRad="38100" dist="38100" dir="2700000" algn="tl">
                    <a:srgbClr val="000000"/>
                  </a:outerShdw>
                </a:effectLst>
                <a:latin typeface="Gill Sans MT" pitchFamily="34" charset="0"/>
                <a:ea typeface="宋体" charset="-122"/>
              </a:rPr>
              <a:t> (</a:t>
            </a:r>
            <a:r>
              <a:rPr lang="es-ES" altLang="zh-CN" sz="2800" b="0" dirty="0" err="1">
                <a:solidFill>
                  <a:schemeClr val="tx2"/>
                </a:solidFill>
                <a:effectLst>
                  <a:outerShdw blurRad="38100" dist="38100" dir="2700000" algn="tl">
                    <a:srgbClr val="000000"/>
                  </a:outerShdw>
                </a:effectLst>
                <a:latin typeface="Gill Sans MT" pitchFamily="34" charset="0"/>
                <a:ea typeface="宋体" charset="-122"/>
              </a:rPr>
              <a:t>dependable</a:t>
            </a:r>
            <a:r>
              <a:rPr lang="es-ES" altLang="zh-CN" sz="2800" b="0" dirty="0">
                <a:solidFill>
                  <a:schemeClr val="tx2"/>
                </a:solidFill>
                <a:effectLst>
                  <a:outerShdw blurRad="38100" dist="38100" dir="2700000" algn="tl">
                    <a:srgbClr val="000000"/>
                  </a:outerShdw>
                </a:effectLst>
                <a:latin typeface="Gill Sans MT" pitchFamily="34" charset="0"/>
                <a:ea typeface="宋体" charset="-122"/>
              </a:rPr>
              <a:t>).</a:t>
            </a:r>
          </a:p>
          <a:p>
            <a:pPr algn="ctr">
              <a:defRPr/>
            </a:pPr>
            <a:r>
              <a:rPr lang="es-ES" sz="2800" b="0" dirty="0" err="1" smtClean="0">
                <a:solidFill>
                  <a:schemeClr val="tx2"/>
                </a:solidFill>
                <a:effectLst>
                  <a:outerShdw blurRad="38100" dist="38100" dir="2700000" algn="tl">
                    <a:srgbClr val="000000"/>
                  </a:outerShdw>
                </a:effectLst>
                <a:latin typeface="Gill Sans MT" pitchFamily="34" charset="0"/>
                <a:ea typeface="宋体" charset="-122"/>
              </a:rPr>
              <a:t>Testing</a:t>
            </a:r>
            <a:r>
              <a:rPr lang="es-ES" sz="2800" b="0" dirty="0" smtClean="0">
                <a:solidFill>
                  <a:schemeClr val="tx2"/>
                </a:solidFill>
                <a:effectLst>
                  <a:outerShdw blurRad="38100" dist="38100" dir="2700000" algn="tl">
                    <a:srgbClr val="000000"/>
                  </a:outerShdw>
                </a:effectLst>
                <a:latin typeface="Gill Sans MT" pitchFamily="34" charset="0"/>
                <a:ea typeface="宋体" charset="-122"/>
              </a:rPr>
              <a:t> </a:t>
            </a:r>
            <a:r>
              <a:rPr lang="es-ES" sz="2800" b="0" dirty="0">
                <a:solidFill>
                  <a:schemeClr val="tx2"/>
                </a:solidFill>
                <a:effectLst>
                  <a:outerShdw blurRad="38100" dist="38100" dir="2700000" algn="tl">
                    <a:srgbClr val="000000"/>
                  </a:outerShdw>
                </a:effectLst>
                <a:latin typeface="Gill Sans MT" pitchFamily="34" charset="0"/>
                <a:ea typeface="宋体" charset="-122"/>
              </a:rPr>
              <a:t>e</a:t>
            </a:r>
            <a:r>
              <a:rPr lang="es-ES" sz="2800" b="0" dirty="0" smtClean="0">
                <a:solidFill>
                  <a:schemeClr val="tx2"/>
                </a:solidFill>
                <a:effectLst>
                  <a:outerShdw blurRad="38100" dist="38100" dir="2700000" algn="tl">
                    <a:srgbClr val="000000"/>
                  </a:outerShdw>
                </a:effectLst>
                <a:latin typeface="Gill Sans MT" pitchFamily="34" charset="0"/>
                <a:ea typeface="宋体" charset="-122"/>
              </a:rPr>
              <a:t>s una forma de evaluar la fiabilidad de un sistema.</a:t>
            </a:r>
            <a:endParaRPr lang="es-ES" sz="2800" b="0" dirty="0">
              <a:solidFill>
                <a:schemeClr val="tx2"/>
              </a:solidFill>
              <a:effectLst>
                <a:outerShdw blurRad="38100" dist="38100" dir="2700000" algn="tl">
                  <a:srgbClr val="000000"/>
                </a:outerShdw>
              </a:effectLst>
              <a:latin typeface="Gill Sans MT" pitchFamily="34" charset="0"/>
              <a:ea typeface="宋体" charset="-122"/>
            </a:endParaRPr>
          </a:p>
        </p:txBody>
      </p:sp>
      <p:sp>
        <p:nvSpPr>
          <p:cNvPr id="18" name="Rectangle 3"/>
          <p:cNvSpPr txBox="1">
            <a:spLocks noChangeArrowheads="1"/>
          </p:cNvSpPr>
          <p:nvPr/>
        </p:nvSpPr>
        <p:spPr bwMode="auto">
          <a:xfrm>
            <a:off x="611560" y="1795913"/>
            <a:ext cx="6453188" cy="493110"/>
          </a:xfrm>
          <a:prstGeom prst="rect">
            <a:avLst/>
          </a:prstGeom>
          <a:noFill/>
          <a:ln w="9525">
            <a:noFill/>
            <a:miter lim="800000"/>
            <a:headEnd/>
            <a:tailEnd/>
          </a:ln>
        </p:spPr>
        <p:txBody>
          <a:bodyPr lIns="92075" tIns="46038" rIns="92075" bIns="46038"/>
          <a:lstStyle/>
          <a:p>
            <a:pPr>
              <a:lnSpc>
                <a:spcPct val="83000"/>
              </a:lnSpc>
              <a:spcBef>
                <a:spcPct val="30000"/>
              </a:spcBef>
              <a:buSzPct val="75000"/>
              <a:defRPr/>
            </a:pPr>
            <a:r>
              <a:rPr lang="es-ES" sz="2000" b="0" kern="0" dirty="0" smtClean="0">
                <a:solidFill>
                  <a:schemeClr val="tx2"/>
                </a:solidFill>
              </a:rPr>
              <a:t>Explosión del Ariane 5. </a:t>
            </a:r>
            <a:r>
              <a:rPr lang="es-ES" sz="2000" b="0" kern="0" dirty="0" smtClean="0"/>
              <a:t>Millones de $ perdidos.</a:t>
            </a:r>
          </a:p>
          <a:p>
            <a:pPr>
              <a:lnSpc>
                <a:spcPct val="83000"/>
              </a:lnSpc>
              <a:spcBef>
                <a:spcPct val="30000"/>
              </a:spcBef>
              <a:buSzPct val="75000"/>
              <a:defRPr/>
            </a:pPr>
            <a:r>
              <a:rPr lang="es-ES" sz="2000" kern="0" dirty="0" err="1">
                <a:solidFill>
                  <a:schemeClr val="tx2"/>
                </a:solidFill>
              </a:rPr>
              <a:t>Intel’s</a:t>
            </a:r>
            <a:r>
              <a:rPr lang="es-ES" sz="2000" kern="0" dirty="0">
                <a:solidFill>
                  <a:schemeClr val="tx2"/>
                </a:solidFill>
              </a:rPr>
              <a:t> Pentium FDIV </a:t>
            </a:r>
            <a:r>
              <a:rPr lang="es-ES" sz="2000" kern="0" dirty="0" err="1">
                <a:solidFill>
                  <a:schemeClr val="tx2"/>
                </a:solidFill>
              </a:rPr>
              <a:t>fault</a:t>
            </a:r>
            <a:r>
              <a:rPr lang="es-ES" sz="2000" kern="0" dirty="0"/>
              <a:t>. Auténtica pesadilla para la compañía</a:t>
            </a:r>
            <a:r>
              <a:rPr lang="es-ES" sz="2000" kern="0" dirty="0" smtClean="0"/>
              <a:t>.</a:t>
            </a:r>
            <a:r>
              <a:rPr lang="es-ES" sz="2000" b="0" kern="0" dirty="0" smtClean="0"/>
              <a:t> </a:t>
            </a:r>
            <a:endParaRPr lang="es-ES" sz="2000" b="0" kern="0" dirty="0"/>
          </a:p>
        </p:txBody>
      </p:sp>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3" name="Marcador de número de diapositiva 2"/>
          <p:cNvSpPr>
            <a:spLocks noGrp="1"/>
          </p:cNvSpPr>
          <p:nvPr>
            <p:ph type="sldNum" sz="quarter" idx="12"/>
          </p:nvPr>
        </p:nvSpPr>
        <p:spPr/>
        <p:txBody>
          <a:bodyPr/>
          <a:lstStyle/>
          <a:p>
            <a:fld id="{93ED3A91-18EE-4DC8-A17F-EFE35D22CA18}" type="slidenum">
              <a:rPr lang="es-ES" smtClean="0"/>
              <a:pPr/>
              <a:t>33</a:t>
            </a:fld>
            <a:endParaRPr lang="es-ES"/>
          </a:p>
        </p:txBody>
      </p:sp>
      <p:sp>
        <p:nvSpPr>
          <p:cNvPr id="11" name="Title 1"/>
          <p:cNvSpPr>
            <a:spLocks noGrp="1"/>
          </p:cNvSpPr>
          <p:nvPr>
            <p:ph type="title"/>
          </p:nvPr>
        </p:nvSpPr>
        <p:spPr>
          <a:xfrm>
            <a:off x="822959" y="286604"/>
            <a:ext cx="8223601" cy="1450757"/>
          </a:xfrm>
        </p:spPr>
        <p:txBody>
          <a:bodyPr>
            <a:normAutofit/>
          </a:bodyPr>
          <a:lstStyle/>
          <a:p>
            <a:r>
              <a:rPr lang="en-US" dirty="0" err="1" smtClean="0"/>
              <a:t>Fallos</a:t>
            </a:r>
            <a:r>
              <a:rPr lang="en-US" dirty="0" smtClean="0"/>
              <a:t> </a:t>
            </a:r>
            <a:r>
              <a:rPr lang="en-US" dirty="0" err="1"/>
              <a:t>espectaculares</a:t>
            </a:r>
            <a:r>
              <a:rPr lang="en-US" dirty="0"/>
              <a:t> </a:t>
            </a:r>
            <a:r>
              <a:rPr lang="en-US" dirty="0" err="1"/>
              <a:t>en</a:t>
            </a:r>
            <a:r>
              <a:rPr lang="en-US" dirty="0"/>
              <a:t> </a:t>
            </a:r>
            <a:r>
              <a:rPr lang="en-US" dirty="0" smtClean="0"/>
              <a:t>software</a:t>
            </a:r>
            <a:endParaRPr lang="es-ES" dirty="0"/>
          </a:p>
        </p:txBody>
      </p:sp>
    </p:spTree>
    <p:extLst>
      <p:ext uri="{BB962C8B-B14F-4D97-AF65-F5344CB8AC3E}">
        <p14:creationId xmlns:p14="http://schemas.microsoft.com/office/powerpoint/2010/main" val="1227713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8">
                                            <p:txEl>
                                              <p:pRg st="1" end="1"/>
                                            </p:txEl>
                                          </p:spTgt>
                                        </p:tgtEl>
                                        <p:attrNameLst>
                                          <p:attrName>style.visibility</p:attrName>
                                        </p:attrNameLst>
                                      </p:cBhvr>
                                      <p:to>
                                        <p:strVal val="visible"/>
                                      </p:to>
                                    </p:set>
                                  </p:childTnLst>
                                </p:cTn>
                              </p:par>
                            </p:childTnLst>
                          </p:cTn>
                        </p:par>
                        <p:par>
                          <p:cTn id="18" fill="hold">
                            <p:stCondLst>
                              <p:cond delay="0"/>
                            </p:stCondLst>
                            <p:childTnLst>
                              <p:par>
                                <p:cTn id="19" presetID="9"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3188" y="849114"/>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bwMode="auto">
          <a:xfrm>
            <a:off x="285750" y="2543175"/>
            <a:ext cx="2357438" cy="914400"/>
          </a:xfrm>
          <a:prstGeom prst="roundRect">
            <a:avLst/>
          </a:prstGeom>
          <a:solidFill>
            <a:schemeClr val="accent3">
              <a:lumMod val="60000"/>
              <a:lumOff val="40000"/>
            </a:schemeClr>
          </a:solidFill>
          <a:ln w="9525" cap="flat" cmpd="sng" algn="ctr">
            <a:solidFill>
              <a:schemeClr val="tx1"/>
            </a:solidFill>
            <a:prstDash val="solid"/>
            <a:miter lim="800000"/>
            <a:headEnd type="none" w="med" len="med"/>
            <a:tailEnd type="none" w="med" len="med"/>
          </a:ln>
          <a:effectLst/>
        </p:spPr>
        <p:txBody>
          <a:bodyPr/>
          <a:lstStyle/>
          <a:p>
            <a:pPr algn="ctr">
              <a:spcBef>
                <a:spcPct val="20000"/>
              </a:spcBef>
              <a:defRPr/>
            </a:pPr>
            <a:r>
              <a:rPr lang="es-ES" sz="1900" dirty="0" smtClean="0">
                <a:solidFill>
                  <a:srgbClr val="000000"/>
                </a:solidFill>
                <a:latin typeface="+mn-lt"/>
                <a:cs typeface="Arial" pitchFamily="34" charset="0"/>
              </a:rPr>
              <a:t>Afectó a 10 millones en Ontario, Canadá.</a:t>
            </a:r>
            <a:endParaRPr lang="es-ES" sz="1900" dirty="0">
              <a:solidFill>
                <a:srgbClr val="000000"/>
              </a:solidFill>
              <a:latin typeface="+mn-lt"/>
              <a:cs typeface="Arial" pitchFamily="34" charset="0"/>
            </a:endParaRPr>
          </a:p>
        </p:txBody>
      </p:sp>
      <p:sp>
        <p:nvSpPr>
          <p:cNvPr id="9" name="Rounded Rectangle 8"/>
          <p:cNvSpPr/>
          <p:nvPr/>
        </p:nvSpPr>
        <p:spPr bwMode="auto">
          <a:xfrm>
            <a:off x="285750" y="3543300"/>
            <a:ext cx="2357438" cy="914400"/>
          </a:xfrm>
          <a:prstGeom prst="roundRect">
            <a:avLst/>
          </a:prstGeom>
          <a:solidFill>
            <a:schemeClr val="accent3">
              <a:lumMod val="60000"/>
              <a:lumOff val="40000"/>
            </a:schemeClr>
          </a:solidFill>
          <a:ln w="9525" cap="flat" cmpd="sng" algn="ctr">
            <a:solidFill>
              <a:schemeClr val="tx1"/>
            </a:solidFill>
            <a:prstDash val="solid"/>
            <a:miter lim="800000"/>
            <a:headEnd type="none" w="med" len="med"/>
            <a:tailEnd type="none" w="med" len="med"/>
          </a:ln>
          <a:effectLst/>
        </p:spPr>
        <p:txBody>
          <a:bodyPr/>
          <a:lstStyle/>
          <a:p>
            <a:pPr algn="ctr">
              <a:spcBef>
                <a:spcPct val="20000"/>
              </a:spcBef>
              <a:defRPr/>
            </a:pPr>
            <a:r>
              <a:rPr lang="es-ES" sz="1900" dirty="0">
                <a:solidFill>
                  <a:srgbClr val="000000"/>
                </a:solidFill>
                <a:latin typeface="+mn-lt"/>
                <a:cs typeface="Arial" pitchFamily="34" charset="0"/>
              </a:rPr>
              <a:t>Afectó a </a:t>
            </a:r>
            <a:r>
              <a:rPr lang="es-ES" sz="1900" dirty="0" smtClean="0">
                <a:solidFill>
                  <a:srgbClr val="000000"/>
                </a:solidFill>
                <a:latin typeface="+mn-lt"/>
                <a:cs typeface="Arial" pitchFamily="34" charset="0"/>
              </a:rPr>
              <a:t>40 </a:t>
            </a:r>
            <a:r>
              <a:rPr lang="es-ES" sz="1900" dirty="0">
                <a:solidFill>
                  <a:srgbClr val="000000"/>
                </a:solidFill>
                <a:latin typeface="+mn-lt"/>
                <a:cs typeface="Arial" pitchFamily="34" charset="0"/>
              </a:rPr>
              <a:t>millones </a:t>
            </a:r>
            <a:r>
              <a:rPr lang="es-ES" sz="1900" dirty="0" smtClean="0">
                <a:solidFill>
                  <a:srgbClr val="000000"/>
                </a:solidFill>
                <a:latin typeface="+mn-lt"/>
                <a:cs typeface="Arial" pitchFamily="34" charset="0"/>
              </a:rPr>
              <a:t>en 8 estados de USA.</a:t>
            </a:r>
            <a:endParaRPr lang="es-ES" sz="1900" dirty="0">
              <a:solidFill>
                <a:srgbClr val="000000"/>
              </a:solidFill>
              <a:latin typeface="+mn-lt"/>
              <a:cs typeface="Arial" pitchFamily="34" charset="0"/>
            </a:endParaRPr>
          </a:p>
        </p:txBody>
      </p:sp>
      <p:sp>
        <p:nvSpPr>
          <p:cNvPr id="10" name="Rounded Rectangle 9"/>
          <p:cNvSpPr/>
          <p:nvPr/>
        </p:nvSpPr>
        <p:spPr bwMode="auto">
          <a:xfrm>
            <a:off x="285750" y="4543425"/>
            <a:ext cx="2357438" cy="914400"/>
          </a:xfrm>
          <a:prstGeom prst="roundRect">
            <a:avLst/>
          </a:prstGeom>
          <a:solidFill>
            <a:schemeClr val="accent3">
              <a:lumMod val="60000"/>
              <a:lumOff val="40000"/>
            </a:schemeClr>
          </a:solidFill>
          <a:ln w="9525" cap="flat" cmpd="sng" algn="ctr">
            <a:solidFill>
              <a:schemeClr val="tx1"/>
            </a:solidFill>
            <a:prstDash val="solid"/>
            <a:miter lim="800000"/>
            <a:headEnd type="none" w="med" len="med"/>
            <a:tailEnd type="none" w="med" len="med"/>
          </a:ln>
          <a:effectLst/>
        </p:spPr>
        <p:txBody>
          <a:bodyPr/>
          <a:lstStyle/>
          <a:p>
            <a:pPr algn="ctr">
              <a:spcBef>
                <a:spcPct val="20000"/>
              </a:spcBef>
              <a:defRPr/>
            </a:pPr>
            <a:r>
              <a:rPr lang="es-ES" sz="1900" dirty="0" smtClean="0">
                <a:solidFill>
                  <a:srgbClr val="000000"/>
                </a:solidFill>
                <a:latin typeface="+mn-lt"/>
                <a:cs typeface="Arial" pitchFamily="34" charset="0"/>
              </a:rPr>
              <a:t>Se perdieron</a:t>
            </a:r>
          </a:p>
          <a:p>
            <a:pPr algn="ctr">
              <a:spcBef>
                <a:spcPct val="20000"/>
              </a:spcBef>
              <a:defRPr/>
            </a:pPr>
            <a:r>
              <a:rPr lang="es-ES" sz="1900" dirty="0" smtClean="0">
                <a:solidFill>
                  <a:srgbClr val="000000"/>
                </a:solidFill>
                <a:latin typeface="+mn-lt"/>
                <a:cs typeface="Arial" pitchFamily="34" charset="0"/>
              </a:rPr>
              <a:t>$6.000.000.000.</a:t>
            </a:r>
            <a:endParaRPr lang="es-ES" sz="1900" dirty="0">
              <a:solidFill>
                <a:srgbClr val="000000"/>
              </a:solidFill>
              <a:latin typeface="+mn-lt"/>
              <a:cs typeface="Arial" pitchFamily="34" charset="0"/>
            </a:endParaRPr>
          </a:p>
        </p:txBody>
      </p:sp>
      <p:sp>
        <p:nvSpPr>
          <p:cNvPr id="11" name="Rounded Rectangle 10"/>
          <p:cNvSpPr/>
          <p:nvPr/>
        </p:nvSpPr>
        <p:spPr bwMode="auto">
          <a:xfrm>
            <a:off x="285750" y="1246188"/>
            <a:ext cx="2357438" cy="1211262"/>
          </a:xfrm>
          <a:prstGeom prst="roundRect">
            <a:avLst/>
          </a:prstGeom>
          <a:solidFill>
            <a:schemeClr val="accent3">
              <a:lumMod val="60000"/>
              <a:lumOff val="40000"/>
            </a:schemeClr>
          </a:solidFill>
          <a:ln w="9525" cap="flat" cmpd="sng" algn="ctr">
            <a:solidFill>
              <a:schemeClr val="tx1"/>
            </a:solidFill>
            <a:prstDash val="solid"/>
            <a:miter lim="800000"/>
            <a:headEnd type="none" w="med" len="med"/>
            <a:tailEnd type="none" w="med" len="med"/>
          </a:ln>
          <a:effectLst/>
        </p:spPr>
        <p:txBody>
          <a:bodyPr/>
          <a:lstStyle/>
          <a:p>
            <a:pPr algn="ctr">
              <a:spcBef>
                <a:spcPct val="20000"/>
              </a:spcBef>
              <a:defRPr/>
            </a:pPr>
            <a:r>
              <a:rPr lang="es-ES" sz="1900" dirty="0" smtClean="0">
                <a:solidFill>
                  <a:srgbClr val="000000"/>
                </a:solidFill>
                <a:latin typeface="+mn-lt"/>
                <a:cs typeface="Arial" pitchFamily="34" charset="0"/>
              </a:rPr>
              <a:t>Se apagaron 508 generadores y 256 centrales </a:t>
            </a:r>
            <a:r>
              <a:rPr lang="es-ES" sz="1900" dirty="0" err="1" smtClean="0">
                <a:solidFill>
                  <a:srgbClr val="000000"/>
                </a:solidFill>
                <a:latin typeface="+mn-lt"/>
                <a:cs typeface="Arial" pitchFamily="34" charset="0"/>
              </a:rPr>
              <a:t>elétricas</a:t>
            </a:r>
            <a:r>
              <a:rPr lang="es-ES" sz="1900" dirty="0" smtClean="0">
                <a:solidFill>
                  <a:srgbClr val="000000"/>
                </a:solidFill>
                <a:latin typeface="+mn-lt"/>
                <a:cs typeface="Arial" pitchFamily="34" charset="0"/>
              </a:rPr>
              <a:t>.</a:t>
            </a:r>
            <a:endParaRPr lang="es-ES" sz="1900" dirty="0">
              <a:solidFill>
                <a:srgbClr val="000000"/>
              </a:solidFill>
              <a:latin typeface="+mn-lt"/>
              <a:cs typeface="Arial" pitchFamily="34" charset="0"/>
            </a:endParaRPr>
          </a:p>
        </p:txBody>
      </p:sp>
      <p:sp>
        <p:nvSpPr>
          <p:cNvPr id="12" name="Rounded Rectangle 11"/>
          <p:cNvSpPr/>
          <p:nvPr/>
        </p:nvSpPr>
        <p:spPr bwMode="auto">
          <a:xfrm>
            <a:off x="285749" y="5543550"/>
            <a:ext cx="8663377" cy="712789"/>
          </a:xfrm>
          <a:prstGeom prst="roundRect">
            <a:avLst/>
          </a:prstGeom>
          <a:solidFill>
            <a:schemeClr val="accent3">
              <a:lumMod val="60000"/>
              <a:lumOff val="40000"/>
            </a:schemeClr>
          </a:solidFill>
          <a:ln w="9525" cap="flat" cmpd="sng" algn="ctr">
            <a:solidFill>
              <a:schemeClr val="tx1"/>
            </a:solidFill>
            <a:prstDash val="solid"/>
            <a:miter lim="800000"/>
            <a:headEnd type="none" w="med" len="med"/>
            <a:tailEnd type="none" w="med" len="med"/>
          </a:ln>
          <a:effectLst/>
        </p:spPr>
        <p:txBody>
          <a:bodyPr/>
          <a:lstStyle/>
          <a:p>
            <a:pPr algn="ctr">
              <a:spcBef>
                <a:spcPct val="20000"/>
              </a:spcBef>
              <a:defRPr/>
            </a:pPr>
            <a:r>
              <a:rPr lang="es-ES" sz="1900" dirty="0" smtClean="0">
                <a:solidFill>
                  <a:srgbClr val="000000"/>
                </a:solidFill>
                <a:latin typeface="+mn-lt"/>
                <a:cs typeface="Arial" pitchFamily="34" charset="0"/>
              </a:rPr>
              <a:t>El </a:t>
            </a:r>
            <a:r>
              <a:rPr lang="es-ES" sz="1900" dirty="0" smtClean="0">
                <a:solidFill>
                  <a:schemeClr val="bg1">
                    <a:lumMod val="60000"/>
                    <a:lumOff val="40000"/>
                  </a:schemeClr>
                </a:solidFill>
                <a:latin typeface="+mn-lt"/>
                <a:cs typeface="Arial" pitchFamily="34" charset="0"/>
              </a:rPr>
              <a:t>sistema de alarma </a:t>
            </a:r>
            <a:r>
              <a:rPr lang="es-ES" sz="1900" dirty="0" smtClean="0">
                <a:solidFill>
                  <a:srgbClr val="000000"/>
                </a:solidFill>
                <a:latin typeface="+mn-lt"/>
                <a:cs typeface="Arial" pitchFamily="34" charset="0"/>
              </a:rPr>
              <a:t>del sistema de gestión energética </a:t>
            </a:r>
            <a:r>
              <a:rPr lang="es-ES" sz="1900" dirty="0" smtClean="0">
                <a:solidFill>
                  <a:schemeClr val="bg1">
                    <a:lumMod val="60000"/>
                    <a:lumOff val="40000"/>
                  </a:schemeClr>
                </a:solidFill>
                <a:latin typeface="+mn-lt"/>
                <a:cs typeface="Arial" pitchFamily="34" charset="0"/>
              </a:rPr>
              <a:t>falló debido a un error de software </a:t>
            </a:r>
            <a:r>
              <a:rPr lang="es-ES" sz="1900" dirty="0" smtClean="0">
                <a:solidFill>
                  <a:srgbClr val="000000"/>
                </a:solidFill>
                <a:latin typeface="+mn-lt"/>
                <a:cs typeface="Arial" pitchFamily="34" charset="0"/>
              </a:rPr>
              <a:t>y los operadores no fueron informados de la sobrecarga del sistema.</a:t>
            </a:r>
            <a:endParaRPr lang="es-ES" sz="1900" dirty="0">
              <a:solidFill>
                <a:srgbClr val="000000"/>
              </a:solidFill>
              <a:latin typeface="+mn-lt"/>
              <a:cs typeface="Arial" pitchFamily="34" charset="0"/>
            </a:endParaRPr>
          </a:p>
        </p:txBody>
      </p:sp>
      <p:sp>
        <p:nvSpPr>
          <p:cNvPr id="13" name="Title 1"/>
          <p:cNvSpPr txBox="1">
            <a:spLocks/>
          </p:cNvSpPr>
          <p:nvPr/>
        </p:nvSpPr>
        <p:spPr>
          <a:xfrm>
            <a:off x="379667" y="165175"/>
            <a:ext cx="8575575" cy="87756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s-ES" sz="4400" dirty="0" smtClean="0"/>
              <a:t>Apagón</a:t>
            </a:r>
            <a:r>
              <a:rPr lang="en-US" sz="4400" dirty="0" smtClean="0"/>
              <a:t> </a:t>
            </a:r>
            <a:r>
              <a:rPr lang="en-US" sz="4400" dirty="0" err="1" smtClean="0"/>
              <a:t>Noreste</a:t>
            </a:r>
            <a:r>
              <a:rPr lang="en-US" sz="4400" dirty="0" smtClean="0"/>
              <a:t> de </a:t>
            </a:r>
            <a:r>
              <a:rPr lang="en-US" sz="4400" dirty="0" err="1" smtClean="0"/>
              <a:t>Norteamérica</a:t>
            </a:r>
            <a:r>
              <a:rPr lang="en-US" sz="4400" dirty="0" smtClean="0"/>
              <a:t> (2003)</a:t>
            </a:r>
            <a:endParaRPr lang="en-US" sz="4400" b="0" i="1" dirty="0" smtClean="0"/>
          </a:p>
        </p:txBody>
      </p:sp>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3" name="Marcador de número de diapositiva 2"/>
          <p:cNvSpPr>
            <a:spLocks noGrp="1"/>
          </p:cNvSpPr>
          <p:nvPr>
            <p:ph type="sldNum" sz="quarter" idx="12"/>
          </p:nvPr>
        </p:nvSpPr>
        <p:spPr/>
        <p:txBody>
          <a:bodyPr/>
          <a:lstStyle/>
          <a:p>
            <a:fld id="{93ED3A91-18EE-4DC8-A17F-EFE35D22CA18}" type="slidenum">
              <a:rPr lang="es-ES" smtClean="0"/>
              <a:pPr/>
              <a:t>34</a:t>
            </a:fld>
            <a:endParaRPr lang="es-ES"/>
          </a:p>
        </p:txBody>
      </p:sp>
    </p:spTree>
    <p:extLst>
      <p:ext uri="{BB962C8B-B14F-4D97-AF65-F5344CB8AC3E}">
        <p14:creationId xmlns:p14="http://schemas.microsoft.com/office/powerpoint/2010/main" val="2500877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1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1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10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10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83568" y="1772816"/>
            <a:ext cx="7579444" cy="4199806"/>
          </a:xfrm>
          <a:prstGeom prst="rect">
            <a:avLst/>
          </a:prstGeom>
        </p:spPr>
        <p:txBody>
          <a:bodyPr/>
          <a:lstStyle/>
          <a:p>
            <a:pPr>
              <a:lnSpc>
                <a:spcPct val="83000"/>
              </a:lnSpc>
              <a:spcBef>
                <a:spcPct val="30000"/>
              </a:spcBef>
              <a:buSzPct val="75000"/>
              <a:defRPr/>
            </a:pPr>
            <a:r>
              <a:rPr lang="es-ES" sz="2000" b="0" kern="0" dirty="0" smtClean="0">
                <a:solidFill>
                  <a:schemeClr val="tx1"/>
                </a:solidFill>
                <a:latin typeface="+mn-lt"/>
              </a:rPr>
              <a:t>El informe del NIST (</a:t>
            </a:r>
            <a:r>
              <a:rPr lang="es-ES" sz="2000" b="0" i="1" kern="0" dirty="0" err="1" smtClean="0">
                <a:solidFill>
                  <a:schemeClr val="tx1"/>
                </a:solidFill>
                <a:latin typeface="+mn-lt"/>
              </a:rPr>
              <a:t>National</a:t>
            </a:r>
            <a:r>
              <a:rPr lang="es-ES" sz="2000" b="0" i="1" kern="0" dirty="0" smtClean="0">
                <a:solidFill>
                  <a:schemeClr val="tx1"/>
                </a:solidFill>
                <a:latin typeface="+mn-lt"/>
              </a:rPr>
              <a:t> </a:t>
            </a:r>
            <a:r>
              <a:rPr lang="es-ES" sz="2000" b="0" i="1" kern="0" dirty="0" err="1" smtClean="0">
                <a:solidFill>
                  <a:schemeClr val="tx1"/>
                </a:solidFill>
                <a:latin typeface="+mn-lt"/>
              </a:rPr>
              <a:t>Institute</a:t>
            </a:r>
            <a:r>
              <a:rPr lang="es-ES" sz="2000" b="0" i="1" kern="0" dirty="0" smtClean="0">
                <a:solidFill>
                  <a:schemeClr val="tx1"/>
                </a:solidFill>
                <a:latin typeface="+mn-lt"/>
              </a:rPr>
              <a:t> of </a:t>
            </a:r>
            <a:r>
              <a:rPr lang="es-ES" sz="2000" b="0" i="1" kern="0" dirty="0" err="1" smtClean="0">
                <a:solidFill>
                  <a:schemeClr val="tx1"/>
                </a:solidFill>
                <a:latin typeface="+mn-lt"/>
              </a:rPr>
              <a:t>Standards</a:t>
            </a:r>
            <a:r>
              <a:rPr lang="es-ES" sz="2000" b="0" i="1" kern="0" dirty="0" smtClean="0">
                <a:solidFill>
                  <a:schemeClr val="tx1"/>
                </a:solidFill>
                <a:latin typeface="+mn-lt"/>
              </a:rPr>
              <a:t> and </a:t>
            </a:r>
            <a:r>
              <a:rPr lang="es-ES" sz="2000" b="0" i="1" kern="0" dirty="0" err="1" smtClean="0">
                <a:solidFill>
                  <a:schemeClr val="tx1"/>
                </a:solidFill>
                <a:latin typeface="+mn-lt"/>
              </a:rPr>
              <a:t>Technology</a:t>
            </a:r>
            <a:r>
              <a:rPr lang="es-ES" sz="2000" b="0" kern="0" dirty="0" smtClean="0">
                <a:solidFill>
                  <a:schemeClr val="tx1"/>
                </a:solidFill>
                <a:latin typeface="+mn-lt"/>
              </a:rPr>
              <a:t>) “</a:t>
            </a:r>
            <a:r>
              <a:rPr lang="es-ES" sz="2000" b="0" i="1" kern="0" dirty="0" err="1" smtClean="0">
                <a:solidFill>
                  <a:schemeClr val="tx1"/>
                </a:solidFill>
                <a:latin typeface="+mn-lt"/>
              </a:rPr>
              <a:t>The</a:t>
            </a:r>
            <a:r>
              <a:rPr lang="es-ES" sz="2000" b="0" i="1" kern="0" dirty="0" smtClean="0">
                <a:solidFill>
                  <a:schemeClr val="tx1"/>
                </a:solidFill>
                <a:latin typeface="+mn-lt"/>
              </a:rPr>
              <a:t> </a:t>
            </a:r>
            <a:r>
              <a:rPr lang="es-ES" sz="2000" b="0" i="1" kern="0" dirty="0" err="1" smtClean="0">
                <a:solidFill>
                  <a:schemeClr val="tx2"/>
                </a:solidFill>
                <a:latin typeface="+mn-lt"/>
              </a:rPr>
              <a:t>Economic</a:t>
            </a:r>
            <a:r>
              <a:rPr lang="es-ES" sz="2000" b="0" i="1" kern="0" dirty="0" smtClean="0">
                <a:solidFill>
                  <a:schemeClr val="tx2"/>
                </a:solidFill>
                <a:latin typeface="+mn-lt"/>
              </a:rPr>
              <a:t> </a:t>
            </a:r>
            <a:r>
              <a:rPr lang="es-ES" sz="2000" b="0" i="1" kern="0" dirty="0" err="1" smtClean="0">
                <a:solidFill>
                  <a:schemeClr val="tx2"/>
                </a:solidFill>
                <a:latin typeface="+mn-lt"/>
              </a:rPr>
              <a:t>Impacts</a:t>
            </a:r>
            <a:r>
              <a:rPr lang="es-ES" sz="2000" b="0" i="1" kern="0" dirty="0" smtClean="0">
                <a:solidFill>
                  <a:schemeClr val="tx1"/>
                </a:solidFill>
                <a:latin typeface="+mn-lt"/>
              </a:rPr>
              <a:t> of </a:t>
            </a:r>
            <a:r>
              <a:rPr lang="es-ES" sz="2000" b="0" i="1" kern="0" dirty="0" err="1" smtClean="0">
                <a:solidFill>
                  <a:schemeClr val="tx1"/>
                </a:solidFill>
                <a:latin typeface="+mn-lt"/>
              </a:rPr>
              <a:t>Inadequate</a:t>
            </a:r>
            <a:r>
              <a:rPr lang="es-ES" sz="2000" b="0" i="1" kern="0" dirty="0" smtClean="0">
                <a:solidFill>
                  <a:schemeClr val="tx1"/>
                </a:solidFill>
                <a:latin typeface="+mn-lt"/>
              </a:rPr>
              <a:t> </a:t>
            </a:r>
            <a:r>
              <a:rPr lang="es-ES" sz="2000" b="0" i="1" kern="0" dirty="0" err="1" smtClean="0">
                <a:solidFill>
                  <a:schemeClr val="tx1"/>
                </a:solidFill>
                <a:latin typeface="+mn-lt"/>
              </a:rPr>
              <a:t>Infrastructure</a:t>
            </a:r>
            <a:r>
              <a:rPr lang="es-ES" sz="2000" b="0" i="1" kern="0" dirty="0" smtClean="0">
                <a:solidFill>
                  <a:schemeClr val="tx1"/>
                </a:solidFill>
                <a:latin typeface="+mn-lt"/>
              </a:rPr>
              <a:t> </a:t>
            </a:r>
            <a:r>
              <a:rPr lang="es-ES" sz="2000" b="0" i="1" kern="0" dirty="0" err="1" smtClean="0">
                <a:solidFill>
                  <a:schemeClr val="tx1"/>
                </a:solidFill>
                <a:latin typeface="+mn-lt"/>
              </a:rPr>
              <a:t>for</a:t>
            </a:r>
            <a:r>
              <a:rPr lang="es-ES" sz="2000" b="0" i="1" kern="0" dirty="0" smtClean="0">
                <a:solidFill>
                  <a:schemeClr val="tx1"/>
                </a:solidFill>
                <a:latin typeface="+mn-lt"/>
              </a:rPr>
              <a:t> Software </a:t>
            </a:r>
            <a:r>
              <a:rPr lang="es-ES" sz="2000" b="0" i="1" kern="0" dirty="0" err="1" smtClean="0">
                <a:solidFill>
                  <a:schemeClr val="tx1"/>
                </a:solidFill>
                <a:latin typeface="+mn-lt"/>
              </a:rPr>
              <a:t>Testing</a:t>
            </a:r>
            <a:r>
              <a:rPr lang="es-ES" sz="2000" b="0" kern="0" dirty="0" smtClean="0">
                <a:solidFill>
                  <a:schemeClr val="tx1"/>
                </a:solidFill>
                <a:latin typeface="+mn-lt"/>
              </a:rPr>
              <a:t>” (2002) afirmaba:</a:t>
            </a:r>
          </a:p>
          <a:p>
            <a:pPr marL="800100" lvl="1" indent="-342900">
              <a:lnSpc>
                <a:spcPct val="83000"/>
              </a:lnSpc>
              <a:spcBef>
                <a:spcPct val="30000"/>
              </a:spcBef>
              <a:buSzPct val="100000"/>
              <a:buFont typeface="Arial" panose="020B0604020202020204" pitchFamily="34" charset="0"/>
              <a:buChar char="•"/>
              <a:defRPr/>
            </a:pPr>
            <a:r>
              <a:rPr lang="es-ES" sz="2000" b="0" kern="0" dirty="0" smtClean="0">
                <a:solidFill>
                  <a:schemeClr val="tx1"/>
                </a:solidFill>
                <a:latin typeface="+mn-lt"/>
              </a:rPr>
              <a:t>Procesos inadecuados de </a:t>
            </a:r>
            <a:r>
              <a:rPr lang="es-ES" sz="2000" b="0" kern="0" dirty="0" err="1" smtClean="0">
                <a:solidFill>
                  <a:schemeClr val="tx1"/>
                </a:solidFill>
                <a:latin typeface="+mn-lt"/>
              </a:rPr>
              <a:t>testing</a:t>
            </a:r>
            <a:r>
              <a:rPr lang="es-ES" sz="2000" b="0" kern="0" dirty="0" smtClean="0">
                <a:solidFill>
                  <a:schemeClr val="tx1"/>
                </a:solidFill>
                <a:latin typeface="+mn-lt"/>
              </a:rPr>
              <a:t> le cuestan a USA entre $22 y $59 miles de millones al año.</a:t>
            </a:r>
          </a:p>
          <a:p>
            <a:pPr marL="800100" lvl="1" indent="-342900">
              <a:lnSpc>
                <a:spcPct val="83000"/>
              </a:lnSpc>
              <a:spcBef>
                <a:spcPct val="30000"/>
              </a:spcBef>
              <a:buSzPct val="100000"/>
              <a:buFont typeface="Arial" panose="020B0604020202020204" pitchFamily="34" charset="0"/>
              <a:buChar char="•"/>
              <a:defRPr/>
            </a:pPr>
            <a:r>
              <a:rPr lang="es-ES" sz="2000" b="0" kern="0" dirty="0" smtClean="0">
                <a:solidFill>
                  <a:schemeClr val="tx1"/>
                </a:solidFill>
                <a:latin typeface="+mn-lt"/>
              </a:rPr>
              <a:t>Mejores aplicaciones podrían reducir esta cifra a la mitad.</a:t>
            </a:r>
            <a:endParaRPr lang="es-ES" sz="2000" kern="0" dirty="0" smtClean="0">
              <a:solidFill>
                <a:schemeClr val="tx2"/>
              </a:solidFill>
              <a:latin typeface="+mn-lt"/>
            </a:endParaRPr>
          </a:p>
        </p:txBody>
      </p:sp>
      <p:sp>
        <p:nvSpPr>
          <p:cNvPr id="7" name="Text Box 4"/>
          <p:cNvSpPr txBox="1">
            <a:spLocks noChangeArrowheads="1"/>
          </p:cNvSpPr>
          <p:nvPr/>
        </p:nvSpPr>
        <p:spPr bwMode="auto">
          <a:xfrm>
            <a:off x="41275" y="5405497"/>
            <a:ext cx="9061450" cy="830997"/>
          </a:xfrm>
          <a:prstGeom prst="rect">
            <a:avLst/>
          </a:prstGeom>
          <a:gradFill flip="none" rotWithShape="1">
            <a:gsLst>
              <a:gs pos="15000">
                <a:schemeClr val="bg1">
                  <a:lumMod val="75000"/>
                </a:schemeClr>
              </a:gs>
              <a:gs pos="47000">
                <a:schemeClr val="bg1">
                  <a:lumMod val="60000"/>
                  <a:lumOff val="40000"/>
                </a:schemeClr>
              </a:gs>
              <a:gs pos="96000">
                <a:schemeClr val="bg1">
                  <a:lumMod val="75000"/>
                </a:schemeClr>
              </a:gs>
            </a:gsLst>
            <a:lin ang="5400000" scaled="0"/>
            <a:tileRect/>
          </a:gradFill>
          <a:ln w="19050">
            <a:solidFill>
              <a:schemeClr val="tx2"/>
            </a:solidFill>
            <a:miter lim="800000"/>
            <a:headEnd type="none" w="sm" len="sm"/>
            <a:tailEnd type="none" w="sm" len="sm"/>
          </a:ln>
          <a:effectLst/>
        </p:spPr>
        <p:txBody>
          <a:bodyPr>
            <a:spAutoFit/>
          </a:bodyPr>
          <a:lstStyle/>
          <a:p>
            <a:pPr algn="ctr">
              <a:defRPr/>
            </a:pPr>
            <a:r>
              <a:rPr lang="en-US" altLang="zh-CN" sz="2400" dirty="0">
                <a:solidFill>
                  <a:schemeClr val="tx2"/>
                </a:solidFill>
                <a:effectLst>
                  <a:outerShdw blurRad="38100" dist="38100" dir="2700000" algn="tl">
                    <a:srgbClr val="000000"/>
                  </a:outerShdw>
                </a:effectLst>
                <a:latin typeface="Gill Sans MT" pitchFamily="34" charset="0"/>
                <a:ea typeface="宋体" charset="-122"/>
              </a:rPr>
              <a:t>¡</a:t>
            </a:r>
            <a:r>
              <a:rPr lang="en-US" altLang="zh-CN" sz="2400" b="0" dirty="0" smtClean="0">
                <a:solidFill>
                  <a:schemeClr val="tx2"/>
                </a:solidFill>
                <a:effectLst>
                  <a:outerShdw blurRad="38100" dist="38100" dir="2700000" algn="tl">
                    <a:srgbClr val="000000"/>
                  </a:outerShdw>
                </a:effectLst>
                <a:latin typeface="Gill Sans MT" pitchFamily="34" charset="0"/>
                <a:ea typeface="宋体" charset="-122"/>
              </a:rPr>
              <a:t>Las </a:t>
            </a:r>
            <a:r>
              <a:rPr lang="en-US" altLang="zh-CN" sz="2400" b="0" dirty="0" err="1" smtClean="0">
                <a:solidFill>
                  <a:schemeClr val="tx2"/>
                </a:solidFill>
                <a:effectLst>
                  <a:outerShdw blurRad="38100" dist="38100" dir="2700000" algn="tl">
                    <a:srgbClr val="000000"/>
                  </a:outerShdw>
                </a:effectLst>
                <a:latin typeface="Gill Sans MT" pitchFamily="34" charset="0"/>
                <a:ea typeface="宋体" charset="-122"/>
              </a:rPr>
              <a:t>pérdidas</a:t>
            </a:r>
            <a:r>
              <a:rPr lang="en-US" altLang="zh-CN" sz="2400" b="0" dirty="0" smtClean="0">
                <a:solidFill>
                  <a:schemeClr val="tx2"/>
                </a:solidFill>
                <a:effectLst>
                  <a:outerShdw blurRad="38100" dist="38100" dir="2700000" algn="tl">
                    <a:srgbClr val="000000"/>
                  </a:outerShdw>
                </a:effectLst>
                <a:latin typeface="Gill Sans MT" pitchFamily="34" charset="0"/>
                <a:ea typeface="宋体" charset="-122"/>
              </a:rPr>
              <a:t> </a:t>
            </a:r>
            <a:r>
              <a:rPr lang="en-US" altLang="zh-CN" sz="2400" b="0" dirty="0" err="1" smtClean="0">
                <a:solidFill>
                  <a:schemeClr val="tx2"/>
                </a:solidFill>
                <a:effectLst>
                  <a:outerShdw blurRad="38100" dist="38100" dir="2700000" algn="tl">
                    <a:srgbClr val="000000"/>
                  </a:outerShdw>
                </a:effectLst>
                <a:latin typeface="Gill Sans MT" pitchFamily="34" charset="0"/>
                <a:ea typeface="宋体" charset="-122"/>
              </a:rPr>
              <a:t>monetarias</a:t>
            </a:r>
            <a:r>
              <a:rPr lang="en-US" altLang="zh-CN" sz="2400" b="0" dirty="0" smtClean="0">
                <a:solidFill>
                  <a:schemeClr val="tx2"/>
                </a:solidFill>
                <a:effectLst>
                  <a:outerShdw blurRad="38100" dist="38100" dir="2700000" algn="tl">
                    <a:srgbClr val="000000"/>
                  </a:outerShdw>
                </a:effectLst>
                <a:latin typeface="Gill Sans MT" pitchFamily="34" charset="0"/>
                <a:ea typeface="宋体" charset="-122"/>
              </a:rPr>
              <a:t> a </a:t>
            </a:r>
            <a:r>
              <a:rPr lang="en-US" altLang="zh-CN" sz="2400" b="0" dirty="0" err="1" smtClean="0">
                <a:solidFill>
                  <a:schemeClr val="tx2"/>
                </a:solidFill>
                <a:effectLst>
                  <a:outerShdw blurRad="38100" dist="38100" dir="2700000" algn="tl">
                    <a:srgbClr val="000000"/>
                  </a:outerShdw>
                </a:effectLst>
                <a:latin typeface="Gill Sans MT" pitchFamily="34" charset="0"/>
                <a:ea typeface="宋体" charset="-122"/>
              </a:rPr>
              <a:t>nivel</a:t>
            </a:r>
            <a:r>
              <a:rPr lang="en-US" altLang="zh-CN" sz="2400" b="0" dirty="0" smtClean="0">
                <a:solidFill>
                  <a:schemeClr val="tx2"/>
                </a:solidFill>
                <a:effectLst>
                  <a:outerShdw blurRad="38100" dist="38100" dir="2700000" algn="tl">
                    <a:srgbClr val="000000"/>
                  </a:outerShdw>
                </a:effectLst>
                <a:latin typeface="Gill Sans MT" pitchFamily="34" charset="0"/>
                <a:ea typeface="宋体" charset="-122"/>
              </a:rPr>
              <a:t> </a:t>
            </a:r>
            <a:r>
              <a:rPr lang="en-US" altLang="zh-CN" sz="2400" b="0" dirty="0" err="1" smtClean="0">
                <a:solidFill>
                  <a:schemeClr val="tx2"/>
                </a:solidFill>
                <a:effectLst>
                  <a:outerShdw blurRad="38100" dist="38100" dir="2700000" algn="tl">
                    <a:srgbClr val="000000"/>
                  </a:outerShdw>
                </a:effectLst>
                <a:latin typeface="Gill Sans MT" pitchFamily="34" charset="0"/>
                <a:ea typeface="宋体" charset="-122"/>
              </a:rPr>
              <a:t>mundial</a:t>
            </a:r>
            <a:r>
              <a:rPr lang="en-US" altLang="zh-CN" sz="2400" b="0" dirty="0" smtClean="0">
                <a:solidFill>
                  <a:schemeClr val="tx2"/>
                </a:solidFill>
                <a:effectLst>
                  <a:outerShdw blurRad="38100" dist="38100" dir="2700000" algn="tl">
                    <a:srgbClr val="000000"/>
                  </a:outerShdw>
                </a:effectLst>
                <a:latin typeface="Gill Sans MT" pitchFamily="34" charset="0"/>
                <a:ea typeface="宋体" charset="-122"/>
              </a:rPr>
              <a:t> </a:t>
            </a:r>
            <a:r>
              <a:rPr lang="en-US" altLang="zh-CN" sz="2400" b="0" dirty="0" err="1" smtClean="0">
                <a:solidFill>
                  <a:schemeClr val="tx2"/>
                </a:solidFill>
                <a:effectLst>
                  <a:outerShdw blurRad="38100" dist="38100" dir="2700000" algn="tl">
                    <a:srgbClr val="000000"/>
                  </a:outerShdw>
                </a:effectLst>
                <a:latin typeface="Gill Sans MT" pitchFamily="34" charset="0"/>
                <a:ea typeface="宋体" charset="-122"/>
              </a:rPr>
              <a:t>debidas</a:t>
            </a:r>
            <a:r>
              <a:rPr lang="en-US" altLang="zh-CN" sz="2400" b="0" dirty="0" smtClean="0">
                <a:solidFill>
                  <a:schemeClr val="tx2"/>
                </a:solidFill>
                <a:effectLst>
                  <a:outerShdw blurRad="38100" dist="38100" dir="2700000" algn="tl">
                    <a:srgbClr val="000000"/>
                  </a:outerShdw>
                </a:effectLst>
                <a:latin typeface="Gill Sans MT" pitchFamily="34" charset="0"/>
                <a:ea typeface="宋体" charset="-122"/>
              </a:rPr>
              <a:t> a software </a:t>
            </a:r>
            <a:r>
              <a:rPr lang="en-US" altLang="zh-CN" sz="2400" b="0" dirty="0" err="1" smtClean="0">
                <a:solidFill>
                  <a:schemeClr val="tx2"/>
                </a:solidFill>
                <a:effectLst>
                  <a:outerShdw blurRad="38100" dist="38100" dir="2700000" algn="tl">
                    <a:srgbClr val="000000"/>
                  </a:outerShdw>
                </a:effectLst>
                <a:latin typeface="Gill Sans MT" pitchFamily="34" charset="0"/>
                <a:ea typeface="宋体" charset="-122"/>
              </a:rPr>
              <a:t>deficiente</a:t>
            </a:r>
            <a:r>
              <a:rPr lang="en-US" altLang="zh-CN" sz="2400" b="0" dirty="0" smtClean="0">
                <a:solidFill>
                  <a:schemeClr val="tx2"/>
                </a:solidFill>
                <a:effectLst>
                  <a:outerShdw blurRad="38100" dist="38100" dir="2700000" algn="tl">
                    <a:srgbClr val="000000"/>
                  </a:outerShdw>
                </a:effectLst>
                <a:latin typeface="Gill Sans MT" pitchFamily="34" charset="0"/>
                <a:ea typeface="宋体" charset="-122"/>
              </a:rPr>
              <a:t> son </a:t>
            </a:r>
            <a:r>
              <a:rPr lang="en-US" altLang="zh-CN" sz="2400" b="0" dirty="0" err="1" smtClean="0">
                <a:solidFill>
                  <a:schemeClr val="tx2"/>
                </a:solidFill>
                <a:effectLst>
                  <a:outerShdw blurRad="38100" dist="38100" dir="2700000" algn="tl">
                    <a:srgbClr val="000000"/>
                  </a:outerShdw>
                </a:effectLst>
                <a:latin typeface="Gill Sans MT" pitchFamily="34" charset="0"/>
                <a:ea typeface="宋体" charset="-122"/>
              </a:rPr>
              <a:t>realmente</a:t>
            </a:r>
            <a:r>
              <a:rPr lang="en-US" altLang="zh-CN" sz="2400" b="0" dirty="0" smtClean="0">
                <a:solidFill>
                  <a:schemeClr val="tx2"/>
                </a:solidFill>
                <a:effectLst>
                  <a:outerShdw blurRad="38100" dist="38100" dir="2700000" algn="tl">
                    <a:srgbClr val="000000"/>
                  </a:outerShdw>
                </a:effectLst>
                <a:latin typeface="Gill Sans MT" pitchFamily="34" charset="0"/>
                <a:ea typeface="宋体" charset="-122"/>
              </a:rPr>
              <a:t> </a:t>
            </a:r>
            <a:r>
              <a:rPr lang="en-US" altLang="zh-CN" sz="2400" b="0" dirty="0" err="1" smtClean="0">
                <a:solidFill>
                  <a:schemeClr val="tx2"/>
                </a:solidFill>
                <a:effectLst>
                  <a:outerShdw blurRad="38100" dist="38100" dir="2700000" algn="tl">
                    <a:srgbClr val="000000"/>
                  </a:outerShdw>
                </a:effectLst>
                <a:latin typeface="Gill Sans MT" pitchFamily="34" charset="0"/>
                <a:ea typeface="宋体" charset="-122"/>
              </a:rPr>
              <a:t>asombrosas</a:t>
            </a:r>
            <a:r>
              <a:rPr lang="en-US" altLang="zh-CN" sz="2400" b="0" dirty="0" smtClean="0">
                <a:solidFill>
                  <a:schemeClr val="tx2"/>
                </a:solidFill>
                <a:effectLst>
                  <a:outerShdw blurRad="38100" dist="38100" dir="2700000" algn="tl">
                    <a:srgbClr val="000000"/>
                  </a:outerShdw>
                </a:effectLst>
                <a:latin typeface="Gill Sans MT" pitchFamily="34" charset="0"/>
                <a:ea typeface="宋体" charset="-122"/>
              </a:rPr>
              <a:t>!</a:t>
            </a:r>
            <a:endParaRPr lang="en-US" sz="2800" b="0" dirty="0">
              <a:solidFill>
                <a:schemeClr val="tx2"/>
              </a:solidFill>
              <a:effectLst>
                <a:outerShdw blurRad="38100" dist="38100" dir="2700000" algn="tl">
                  <a:srgbClr val="000000"/>
                </a:outerShdw>
              </a:effectLst>
              <a:latin typeface="Kristen ITC" pitchFamily="66" charset="0"/>
              <a:ea typeface="宋体" charset="-122"/>
            </a:endParaRPr>
          </a:p>
        </p:txBody>
      </p:sp>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3" name="Marcador de número de diapositiva 2"/>
          <p:cNvSpPr>
            <a:spLocks noGrp="1"/>
          </p:cNvSpPr>
          <p:nvPr>
            <p:ph type="sldNum" sz="quarter" idx="12"/>
          </p:nvPr>
        </p:nvSpPr>
        <p:spPr/>
        <p:txBody>
          <a:bodyPr/>
          <a:lstStyle/>
          <a:p>
            <a:fld id="{93ED3A91-18EE-4DC8-A17F-EFE35D22CA18}" type="slidenum">
              <a:rPr lang="es-ES" smtClean="0"/>
              <a:pPr/>
              <a:t>35</a:t>
            </a:fld>
            <a:endParaRPr lang="es-ES"/>
          </a:p>
        </p:txBody>
      </p:sp>
      <p:sp>
        <p:nvSpPr>
          <p:cNvPr id="9" name="Title 1"/>
          <p:cNvSpPr>
            <a:spLocks noGrp="1"/>
          </p:cNvSpPr>
          <p:nvPr>
            <p:ph type="title"/>
          </p:nvPr>
        </p:nvSpPr>
        <p:spPr>
          <a:xfrm>
            <a:off x="822959" y="286604"/>
            <a:ext cx="8223601" cy="1450757"/>
          </a:xfrm>
        </p:spPr>
        <p:txBody>
          <a:bodyPr>
            <a:normAutofit/>
          </a:bodyPr>
          <a:lstStyle/>
          <a:p>
            <a:r>
              <a:rPr lang="en-US" dirty="0" err="1" smtClean="0"/>
              <a:t>Fallos</a:t>
            </a:r>
            <a:r>
              <a:rPr lang="en-US" dirty="0" smtClean="0"/>
              <a:t> </a:t>
            </a:r>
            <a:r>
              <a:rPr lang="en-US" dirty="0" err="1" smtClean="0"/>
              <a:t>costosos</a:t>
            </a:r>
            <a:r>
              <a:rPr lang="en-US" dirty="0" smtClean="0"/>
              <a:t> de software</a:t>
            </a:r>
            <a:endParaRPr lang="es-ES" dirty="0"/>
          </a:p>
        </p:txBody>
      </p:sp>
    </p:spTree>
    <p:extLst>
      <p:ext uri="{BB962C8B-B14F-4D97-AF65-F5344CB8AC3E}">
        <p14:creationId xmlns:p14="http://schemas.microsoft.com/office/powerpoint/2010/main" val="228071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83568" y="1693540"/>
            <a:ext cx="7344816" cy="3488665"/>
          </a:xfrm>
          <a:prstGeom prst="rect">
            <a:avLst/>
          </a:prstGeom>
        </p:spPr>
        <p:txBody>
          <a:bodyPr/>
          <a:lstStyle/>
          <a:p>
            <a:pPr>
              <a:lnSpc>
                <a:spcPct val="90000"/>
              </a:lnSpc>
              <a:spcBef>
                <a:spcPct val="30000"/>
              </a:spcBef>
              <a:buSzPct val="75000"/>
              <a:defRPr/>
            </a:pPr>
            <a:r>
              <a:rPr lang="es-ES" sz="2000" b="0" kern="0" dirty="0" smtClean="0">
                <a:solidFill>
                  <a:srgbClr val="0070C0"/>
                </a:solidFill>
                <a:latin typeface="+mn-lt"/>
              </a:rPr>
              <a:t>Pérdidas enormes </a:t>
            </a:r>
            <a:r>
              <a:rPr lang="es-ES" sz="2000" b="0" kern="0" dirty="0" smtClean="0">
                <a:solidFill>
                  <a:schemeClr val="tx1"/>
                </a:solidFill>
                <a:latin typeface="+mn-lt"/>
              </a:rPr>
              <a:t>debidas a fallos en </a:t>
            </a:r>
            <a:r>
              <a:rPr lang="es-ES" sz="2000" b="0" kern="0" dirty="0">
                <a:solidFill>
                  <a:srgbClr val="0070C0"/>
                </a:solidFill>
                <a:latin typeface="+mn-lt"/>
              </a:rPr>
              <a:t>aplicaciones </a:t>
            </a:r>
            <a:r>
              <a:rPr lang="es-ES" sz="2000" b="0" kern="0" dirty="0" smtClean="0">
                <a:solidFill>
                  <a:srgbClr val="0070C0"/>
                </a:solidFill>
                <a:latin typeface="+mn-lt"/>
              </a:rPr>
              <a:t>web</a:t>
            </a:r>
            <a:r>
              <a:rPr lang="es-ES" sz="2000" b="0" kern="0" dirty="0" smtClean="0">
                <a:solidFill>
                  <a:schemeClr val="tx2"/>
                </a:solidFill>
                <a:latin typeface="+mn-lt"/>
              </a:rPr>
              <a:t>:</a:t>
            </a:r>
            <a:endParaRPr lang="es-ES" sz="2000" b="0" kern="0" baseline="80000" dirty="0" smtClean="0">
              <a:solidFill>
                <a:schemeClr val="tx1"/>
              </a:solidFill>
              <a:latin typeface="+mn-lt"/>
            </a:endParaRPr>
          </a:p>
          <a:p>
            <a:pPr marL="800100" lvl="1" indent="-342900">
              <a:lnSpc>
                <a:spcPct val="90000"/>
              </a:lnSpc>
              <a:spcBef>
                <a:spcPct val="30000"/>
              </a:spcBef>
              <a:buSzPct val="100000"/>
              <a:buFont typeface="Arial" panose="020B0604020202020204" pitchFamily="34" charset="0"/>
              <a:buChar char="•"/>
              <a:defRPr/>
            </a:pPr>
            <a:r>
              <a:rPr lang="es-ES" sz="2000" b="0" kern="0" dirty="0" smtClean="0">
                <a:solidFill>
                  <a:schemeClr val="tx1"/>
                </a:solidFill>
                <a:latin typeface="+mn-lt"/>
              </a:rPr>
              <a:t>Servicios </a:t>
            </a:r>
            <a:r>
              <a:rPr lang="es-ES" sz="2000" b="0" kern="0" dirty="0" smtClean="0">
                <a:solidFill>
                  <a:srgbClr val="0070C0"/>
                </a:solidFill>
                <a:latin typeface="+mn-lt"/>
              </a:rPr>
              <a:t>fin</a:t>
            </a:r>
            <a:r>
              <a:rPr lang="es-ES" sz="2000" b="0" kern="0" dirty="0">
                <a:solidFill>
                  <a:srgbClr val="0070C0"/>
                </a:solidFill>
                <a:latin typeface="+mn-lt"/>
              </a:rPr>
              <a:t>anci</a:t>
            </a:r>
            <a:r>
              <a:rPr lang="es-ES" sz="2000" b="0" kern="0" dirty="0" smtClean="0">
                <a:solidFill>
                  <a:srgbClr val="0070C0"/>
                </a:solidFill>
                <a:latin typeface="+mn-lt"/>
              </a:rPr>
              <a:t>eros</a:t>
            </a:r>
            <a:r>
              <a:rPr lang="es-ES" sz="2000" b="0" kern="0" dirty="0" smtClean="0">
                <a:solidFill>
                  <a:schemeClr val="tx1"/>
                </a:solidFill>
                <a:latin typeface="+mn-lt"/>
              </a:rPr>
              <a:t>: $6.5 millones por hora (solo en USA).</a:t>
            </a:r>
          </a:p>
          <a:p>
            <a:pPr marL="800100" lvl="1" indent="-342900">
              <a:lnSpc>
                <a:spcPct val="90000"/>
              </a:lnSpc>
              <a:spcBef>
                <a:spcPct val="30000"/>
              </a:spcBef>
              <a:buSzPct val="100000"/>
              <a:buFont typeface="Arial" panose="020B0604020202020204" pitchFamily="34" charset="0"/>
              <a:buChar char="•"/>
              <a:defRPr/>
            </a:pPr>
            <a:r>
              <a:rPr lang="es-ES" sz="2000" b="0" kern="0" dirty="0" smtClean="0">
                <a:solidFill>
                  <a:schemeClr val="tx1"/>
                </a:solidFill>
                <a:latin typeface="+mn-lt"/>
              </a:rPr>
              <a:t>Aplicaciones dependientes de compras con </a:t>
            </a:r>
            <a:r>
              <a:rPr lang="es-ES" sz="2000" kern="0" dirty="0">
                <a:solidFill>
                  <a:srgbClr val="0070C0"/>
                </a:solidFill>
              </a:rPr>
              <a:t>tarjeta de crédito</a:t>
            </a:r>
            <a:r>
              <a:rPr lang="es-ES" sz="2000" b="0" kern="0" dirty="0" smtClean="0">
                <a:solidFill>
                  <a:schemeClr val="tx1"/>
                </a:solidFill>
                <a:latin typeface="+mn-lt"/>
              </a:rPr>
              <a:t>: $2.4 millones por hora (de nuevo, considerando solo USA).</a:t>
            </a:r>
          </a:p>
          <a:p>
            <a:pPr>
              <a:lnSpc>
                <a:spcPct val="90000"/>
              </a:lnSpc>
              <a:spcBef>
                <a:spcPct val="30000"/>
              </a:spcBef>
              <a:buSzPct val="75000"/>
              <a:defRPr/>
            </a:pPr>
            <a:r>
              <a:rPr lang="es-ES" sz="2000" b="0" kern="0" dirty="0">
                <a:solidFill>
                  <a:schemeClr val="tx1"/>
                </a:solidFill>
                <a:latin typeface="+mn-lt"/>
              </a:rPr>
              <a:t>En diciembre de 2006, una oferta </a:t>
            </a:r>
            <a:r>
              <a:rPr lang="es-ES" sz="2000" b="0" kern="0" dirty="0">
                <a:solidFill>
                  <a:srgbClr val="0070C0"/>
                </a:solidFill>
                <a:latin typeface="+mn-lt"/>
              </a:rPr>
              <a:t>BOGO</a:t>
            </a:r>
            <a:r>
              <a:rPr lang="es-ES" sz="2000" b="0" kern="0" dirty="0">
                <a:solidFill>
                  <a:schemeClr val="tx2"/>
                </a:solidFill>
                <a:latin typeface="+mn-lt"/>
              </a:rPr>
              <a:t> (</a:t>
            </a:r>
            <a:r>
              <a:rPr lang="en-US" sz="2000" b="0" kern="0" dirty="0">
                <a:solidFill>
                  <a:schemeClr val="tx2"/>
                </a:solidFill>
                <a:latin typeface="+mn-lt"/>
              </a:rPr>
              <a:t>Buy One Get One)</a:t>
            </a:r>
            <a:r>
              <a:rPr lang="es-ES" sz="2000" b="0" kern="0" dirty="0">
                <a:solidFill>
                  <a:schemeClr val="tx2"/>
                </a:solidFill>
                <a:latin typeface="+mn-lt"/>
              </a:rPr>
              <a:t> </a:t>
            </a:r>
            <a:r>
              <a:rPr lang="es-ES" sz="2000" b="0" kern="0" dirty="0">
                <a:solidFill>
                  <a:schemeClr val="tx1"/>
                </a:solidFill>
                <a:latin typeface="+mn-lt"/>
              </a:rPr>
              <a:t>de amazon.com dio lugar a un </a:t>
            </a:r>
            <a:r>
              <a:rPr lang="es-ES" sz="2000" b="0" kern="0" dirty="0">
                <a:solidFill>
                  <a:srgbClr val="0070C0"/>
                </a:solidFill>
                <a:latin typeface="+mn-lt"/>
              </a:rPr>
              <a:t>descuento doble</a:t>
            </a:r>
            <a:r>
              <a:rPr lang="es-ES" sz="2000" b="0" kern="0" dirty="0">
                <a:solidFill>
                  <a:schemeClr val="tx1"/>
                </a:solidFill>
                <a:latin typeface="+mn-lt"/>
              </a:rPr>
              <a:t>.</a:t>
            </a:r>
          </a:p>
          <a:p>
            <a:pPr>
              <a:lnSpc>
                <a:spcPct val="90000"/>
              </a:lnSpc>
              <a:spcBef>
                <a:spcPct val="30000"/>
              </a:spcBef>
              <a:buSzPct val="75000"/>
              <a:defRPr/>
            </a:pPr>
            <a:r>
              <a:rPr lang="es-ES" sz="2000" b="0" kern="0" dirty="0" smtClean="0">
                <a:solidFill>
                  <a:schemeClr val="tx1"/>
                </a:solidFill>
                <a:latin typeface="+mn-lt"/>
              </a:rPr>
              <a:t>En 2007 Symantec concluyó que la mayoría de las vulnerabilidades del software se deben a software con fallos.</a:t>
            </a:r>
            <a:endParaRPr lang="es-ES" sz="2000" b="0" kern="0" dirty="0">
              <a:solidFill>
                <a:schemeClr val="tx1"/>
              </a:solidFill>
              <a:latin typeface="+mn-lt"/>
            </a:endParaRPr>
          </a:p>
        </p:txBody>
      </p:sp>
      <p:sp>
        <p:nvSpPr>
          <p:cNvPr id="7" name="Text Box 4"/>
          <p:cNvSpPr txBox="1">
            <a:spLocks noChangeArrowheads="1"/>
          </p:cNvSpPr>
          <p:nvPr/>
        </p:nvSpPr>
        <p:spPr bwMode="auto">
          <a:xfrm>
            <a:off x="41275" y="5405497"/>
            <a:ext cx="9061450" cy="830997"/>
          </a:xfrm>
          <a:prstGeom prst="rect">
            <a:avLst/>
          </a:prstGeom>
          <a:gradFill flip="none" rotWithShape="1">
            <a:gsLst>
              <a:gs pos="15000">
                <a:schemeClr val="bg1">
                  <a:lumMod val="75000"/>
                </a:schemeClr>
              </a:gs>
              <a:gs pos="47000">
                <a:schemeClr val="bg1">
                  <a:lumMod val="60000"/>
                  <a:lumOff val="40000"/>
                </a:schemeClr>
              </a:gs>
              <a:gs pos="96000">
                <a:schemeClr val="bg1">
                  <a:lumMod val="75000"/>
                </a:schemeClr>
              </a:gs>
            </a:gsLst>
            <a:lin ang="5400000" scaled="0"/>
            <a:tileRect/>
          </a:gradFill>
          <a:ln w="19050">
            <a:solidFill>
              <a:schemeClr val="tx2"/>
            </a:solidFill>
            <a:miter lim="800000"/>
            <a:headEnd type="none" w="sm" len="sm"/>
            <a:tailEnd type="none" w="sm" len="sm"/>
          </a:ln>
          <a:effectLst/>
        </p:spPr>
        <p:txBody>
          <a:bodyPr>
            <a:spAutoFit/>
          </a:bodyPr>
          <a:lstStyle/>
          <a:p>
            <a:pPr algn="ctr">
              <a:defRPr/>
            </a:pPr>
            <a:r>
              <a:rPr lang="en-US" altLang="zh-CN" sz="2400" b="0" dirty="0" smtClean="0">
                <a:solidFill>
                  <a:schemeClr val="tx2"/>
                </a:solidFill>
                <a:effectLst>
                  <a:outerShdw blurRad="38100" dist="38100" dir="2700000" algn="tl">
                    <a:srgbClr val="000000"/>
                  </a:outerShdw>
                </a:effectLst>
                <a:latin typeface="Gill Sans MT" pitchFamily="34" charset="0"/>
                <a:ea typeface="宋体" charset="-122"/>
              </a:rPr>
              <a:t>¡Las </a:t>
            </a:r>
            <a:r>
              <a:rPr lang="en-US" altLang="zh-CN" sz="2400" b="0" dirty="0" err="1" smtClean="0">
                <a:solidFill>
                  <a:schemeClr val="tx2"/>
                </a:solidFill>
                <a:effectLst>
                  <a:outerShdw blurRad="38100" dist="38100" dir="2700000" algn="tl">
                    <a:srgbClr val="000000"/>
                  </a:outerShdw>
                </a:effectLst>
                <a:latin typeface="Gill Sans MT" pitchFamily="34" charset="0"/>
                <a:ea typeface="宋体" charset="-122"/>
              </a:rPr>
              <a:t>pérdidas</a:t>
            </a:r>
            <a:r>
              <a:rPr lang="en-US" altLang="zh-CN" sz="2400" b="0" dirty="0" smtClean="0">
                <a:solidFill>
                  <a:schemeClr val="tx2"/>
                </a:solidFill>
                <a:effectLst>
                  <a:outerShdw blurRad="38100" dist="38100" dir="2700000" algn="tl">
                    <a:srgbClr val="000000"/>
                  </a:outerShdw>
                </a:effectLst>
                <a:latin typeface="Gill Sans MT" pitchFamily="34" charset="0"/>
                <a:ea typeface="宋体" charset="-122"/>
              </a:rPr>
              <a:t> </a:t>
            </a:r>
            <a:r>
              <a:rPr lang="en-US" altLang="zh-CN" sz="2400" b="0" dirty="0" err="1" smtClean="0">
                <a:solidFill>
                  <a:schemeClr val="tx2"/>
                </a:solidFill>
                <a:effectLst>
                  <a:outerShdw blurRad="38100" dist="38100" dir="2700000" algn="tl">
                    <a:srgbClr val="000000"/>
                  </a:outerShdw>
                </a:effectLst>
                <a:latin typeface="Gill Sans MT" pitchFamily="34" charset="0"/>
                <a:ea typeface="宋体" charset="-122"/>
              </a:rPr>
              <a:t>monetarias</a:t>
            </a:r>
            <a:r>
              <a:rPr lang="en-US" altLang="zh-CN" sz="2400" b="0" dirty="0" smtClean="0">
                <a:solidFill>
                  <a:schemeClr val="tx2"/>
                </a:solidFill>
                <a:effectLst>
                  <a:outerShdw blurRad="38100" dist="38100" dir="2700000" algn="tl">
                    <a:srgbClr val="000000"/>
                  </a:outerShdw>
                </a:effectLst>
                <a:latin typeface="Gill Sans MT" pitchFamily="34" charset="0"/>
                <a:ea typeface="宋体" charset="-122"/>
              </a:rPr>
              <a:t> a </a:t>
            </a:r>
            <a:r>
              <a:rPr lang="en-US" altLang="zh-CN" sz="2400" b="0" dirty="0" err="1" smtClean="0">
                <a:solidFill>
                  <a:schemeClr val="tx2"/>
                </a:solidFill>
                <a:effectLst>
                  <a:outerShdw blurRad="38100" dist="38100" dir="2700000" algn="tl">
                    <a:srgbClr val="000000"/>
                  </a:outerShdw>
                </a:effectLst>
                <a:latin typeface="Gill Sans MT" pitchFamily="34" charset="0"/>
                <a:ea typeface="宋体" charset="-122"/>
              </a:rPr>
              <a:t>nivel</a:t>
            </a:r>
            <a:r>
              <a:rPr lang="en-US" altLang="zh-CN" sz="2400" b="0" dirty="0" smtClean="0">
                <a:solidFill>
                  <a:schemeClr val="tx2"/>
                </a:solidFill>
                <a:effectLst>
                  <a:outerShdw blurRad="38100" dist="38100" dir="2700000" algn="tl">
                    <a:srgbClr val="000000"/>
                  </a:outerShdw>
                </a:effectLst>
                <a:latin typeface="Gill Sans MT" pitchFamily="34" charset="0"/>
                <a:ea typeface="宋体" charset="-122"/>
              </a:rPr>
              <a:t> </a:t>
            </a:r>
            <a:r>
              <a:rPr lang="en-US" altLang="zh-CN" sz="2400" b="0" dirty="0" err="1" smtClean="0">
                <a:solidFill>
                  <a:schemeClr val="tx2"/>
                </a:solidFill>
                <a:effectLst>
                  <a:outerShdw blurRad="38100" dist="38100" dir="2700000" algn="tl">
                    <a:srgbClr val="000000"/>
                  </a:outerShdw>
                </a:effectLst>
                <a:latin typeface="Gill Sans MT" pitchFamily="34" charset="0"/>
                <a:ea typeface="宋体" charset="-122"/>
              </a:rPr>
              <a:t>mundial</a:t>
            </a:r>
            <a:r>
              <a:rPr lang="en-US" altLang="zh-CN" sz="2400" b="0" dirty="0" smtClean="0">
                <a:solidFill>
                  <a:schemeClr val="tx2"/>
                </a:solidFill>
                <a:effectLst>
                  <a:outerShdw blurRad="38100" dist="38100" dir="2700000" algn="tl">
                    <a:srgbClr val="000000"/>
                  </a:outerShdw>
                </a:effectLst>
                <a:latin typeface="Gill Sans MT" pitchFamily="34" charset="0"/>
                <a:ea typeface="宋体" charset="-122"/>
              </a:rPr>
              <a:t> </a:t>
            </a:r>
            <a:r>
              <a:rPr lang="en-US" altLang="zh-CN" sz="2400" b="0" dirty="0" err="1" smtClean="0">
                <a:solidFill>
                  <a:schemeClr val="tx2"/>
                </a:solidFill>
                <a:effectLst>
                  <a:outerShdw blurRad="38100" dist="38100" dir="2700000" algn="tl">
                    <a:srgbClr val="000000"/>
                  </a:outerShdw>
                </a:effectLst>
                <a:latin typeface="Gill Sans MT" pitchFamily="34" charset="0"/>
                <a:ea typeface="宋体" charset="-122"/>
              </a:rPr>
              <a:t>debidas</a:t>
            </a:r>
            <a:r>
              <a:rPr lang="en-US" altLang="zh-CN" sz="2400" b="0" dirty="0" smtClean="0">
                <a:solidFill>
                  <a:schemeClr val="tx2"/>
                </a:solidFill>
                <a:effectLst>
                  <a:outerShdw blurRad="38100" dist="38100" dir="2700000" algn="tl">
                    <a:srgbClr val="000000"/>
                  </a:outerShdw>
                </a:effectLst>
                <a:latin typeface="Gill Sans MT" pitchFamily="34" charset="0"/>
                <a:ea typeface="宋体" charset="-122"/>
              </a:rPr>
              <a:t> a software </a:t>
            </a:r>
            <a:r>
              <a:rPr lang="en-US" altLang="zh-CN" sz="2400" b="0" dirty="0" err="1" smtClean="0">
                <a:solidFill>
                  <a:schemeClr val="tx2"/>
                </a:solidFill>
                <a:effectLst>
                  <a:outerShdw blurRad="38100" dist="38100" dir="2700000" algn="tl">
                    <a:srgbClr val="000000"/>
                  </a:outerShdw>
                </a:effectLst>
                <a:latin typeface="Gill Sans MT" pitchFamily="34" charset="0"/>
                <a:ea typeface="宋体" charset="-122"/>
              </a:rPr>
              <a:t>deficiente</a:t>
            </a:r>
            <a:r>
              <a:rPr lang="en-US" altLang="zh-CN" sz="2400" b="0" dirty="0" smtClean="0">
                <a:solidFill>
                  <a:schemeClr val="tx2"/>
                </a:solidFill>
                <a:effectLst>
                  <a:outerShdw blurRad="38100" dist="38100" dir="2700000" algn="tl">
                    <a:srgbClr val="000000"/>
                  </a:outerShdw>
                </a:effectLst>
                <a:latin typeface="Gill Sans MT" pitchFamily="34" charset="0"/>
                <a:ea typeface="宋体" charset="-122"/>
              </a:rPr>
              <a:t> son </a:t>
            </a:r>
            <a:r>
              <a:rPr lang="en-US" altLang="zh-CN" sz="2400" b="0" dirty="0" err="1" smtClean="0">
                <a:solidFill>
                  <a:schemeClr val="tx2"/>
                </a:solidFill>
                <a:effectLst>
                  <a:outerShdw blurRad="38100" dist="38100" dir="2700000" algn="tl">
                    <a:srgbClr val="000000"/>
                  </a:outerShdw>
                </a:effectLst>
                <a:latin typeface="Gill Sans MT" pitchFamily="34" charset="0"/>
                <a:ea typeface="宋体" charset="-122"/>
              </a:rPr>
              <a:t>realmente</a:t>
            </a:r>
            <a:r>
              <a:rPr lang="en-US" altLang="zh-CN" sz="2400" b="0" dirty="0" smtClean="0">
                <a:solidFill>
                  <a:schemeClr val="tx2"/>
                </a:solidFill>
                <a:effectLst>
                  <a:outerShdw blurRad="38100" dist="38100" dir="2700000" algn="tl">
                    <a:srgbClr val="000000"/>
                  </a:outerShdw>
                </a:effectLst>
                <a:latin typeface="Gill Sans MT" pitchFamily="34" charset="0"/>
                <a:ea typeface="宋体" charset="-122"/>
              </a:rPr>
              <a:t> </a:t>
            </a:r>
            <a:r>
              <a:rPr lang="en-US" altLang="zh-CN" sz="2400" b="0" dirty="0" err="1" smtClean="0">
                <a:solidFill>
                  <a:schemeClr val="tx2"/>
                </a:solidFill>
                <a:effectLst>
                  <a:outerShdw blurRad="38100" dist="38100" dir="2700000" algn="tl">
                    <a:srgbClr val="000000"/>
                  </a:outerShdw>
                </a:effectLst>
                <a:latin typeface="Gill Sans MT" pitchFamily="34" charset="0"/>
                <a:ea typeface="宋体" charset="-122"/>
              </a:rPr>
              <a:t>asombrosas</a:t>
            </a:r>
            <a:r>
              <a:rPr lang="en-US" altLang="zh-CN" sz="2400" b="0" dirty="0" smtClean="0">
                <a:solidFill>
                  <a:schemeClr val="tx2"/>
                </a:solidFill>
                <a:effectLst>
                  <a:outerShdw blurRad="38100" dist="38100" dir="2700000" algn="tl">
                    <a:srgbClr val="000000"/>
                  </a:outerShdw>
                </a:effectLst>
                <a:latin typeface="Gill Sans MT" pitchFamily="34" charset="0"/>
                <a:ea typeface="宋体" charset="-122"/>
              </a:rPr>
              <a:t>!</a:t>
            </a:r>
            <a:endParaRPr lang="en-US" sz="2800" b="0" dirty="0">
              <a:solidFill>
                <a:schemeClr val="tx2"/>
              </a:solidFill>
              <a:effectLst>
                <a:outerShdw blurRad="38100" dist="38100" dir="2700000" algn="tl">
                  <a:srgbClr val="000000"/>
                </a:outerShdw>
              </a:effectLst>
              <a:latin typeface="Kristen ITC" pitchFamily="66" charset="0"/>
              <a:ea typeface="宋体" charset="-122"/>
            </a:endParaRPr>
          </a:p>
        </p:txBody>
      </p:sp>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3" name="Marcador de número de diapositiva 2"/>
          <p:cNvSpPr>
            <a:spLocks noGrp="1"/>
          </p:cNvSpPr>
          <p:nvPr>
            <p:ph type="sldNum" sz="quarter" idx="12"/>
          </p:nvPr>
        </p:nvSpPr>
        <p:spPr/>
        <p:txBody>
          <a:bodyPr/>
          <a:lstStyle/>
          <a:p>
            <a:fld id="{93ED3A91-18EE-4DC8-A17F-EFE35D22CA18}" type="slidenum">
              <a:rPr lang="es-ES" smtClean="0"/>
              <a:pPr/>
              <a:t>36</a:t>
            </a:fld>
            <a:endParaRPr lang="es-ES"/>
          </a:p>
        </p:txBody>
      </p:sp>
      <p:sp>
        <p:nvSpPr>
          <p:cNvPr id="9" name="Title 1"/>
          <p:cNvSpPr>
            <a:spLocks noGrp="1"/>
          </p:cNvSpPr>
          <p:nvPr>
            <p:ph type="title"/>
          </p:nvPr>
        </p:nvSpPr>
        <p:spPr>
          <a:xfrm>
            <a:off x="822959" y="286604"/>
            <a:ext cx="8223601" cy="1450757"/>
          </a:xfrm>
        </p:spPr>
        <p:txBody>
          <a:bodyPr>
            <a:normAutofit/>
          </a:bodyPr>
          <a:lstStyle/>
          <a:p>
            <a:r>
              <a:rPr lang="en-US" dirty="0" err="1" smtClean="0"/>
              <a:t>Fallos</a:t>
            </a:r>
            <a:r>
              <a:rPr lang="en-US" dirty="0" smtClean="0"/>
              <a:t> </a:t>
            </a:r>
            <a:r>
              <a:rPr lang="en-US" dirty="0" err="1" smtClean="0"/>
              <a:t>costosos</a:t>
            </a:r>
            <a:r>
              <a:rPr lang="en-US" dirty="0" smtClean="0"/>
              <a:t> de software</a:t>
            </a:r>
            <a:endParaRPr lang="es-ES" dirty="0"/>
          </a:p>
        </p:txBody>
      </p:sp>
    </p:spTree>
    <p:extLst>
      <p:ext uri="{BB962C8B-B14F-4D97-AF65-F5344CB8AC3E}">
        <p14:creationId xmlns:p14="http://schemas.microsoft.com/office/powerpoint/2010/main" val="3031124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683568" y="1772816"/>
            <a:ext cx="7488832" cy="4320480"/>
          </a:xfrm>
        </p:spPr>
        <p:txBody>
          <a:bodyPr>
            <a:normAutofit/>
          </a:bodyPr>
          <a:lstStyle/>
          <a:p>
            <a:r>
              <a:rPr lang="es-ES" sz="2000" b="0" dirty="0" smtClean="0">
                <a:solidFill>
                  <a:schemeClr val="tx1"/>
                </a:solidFill>
              </a:rPr>
              <a:t>Cada vez hay mas </a:t>
            </a:r>
            <a:r>
              <a:rPr lang="es-ES" sz="2000" dirty="0" smtClean="0">
                <a:solidFill>
                  <a:schemeClr val="tx1"/>
                </a:solidFill>
              </a:rPr>
              <a:t>software </a:t>
            </a:r>
            <a:r>
              <a:rPr lang="es-ES" sz="2000" b="0" i="1" dirty="0" smtClean="0">
                <a:solidFill>
                  <a:srgbClr val="0070C0"/>
                </a:solidFill>
              </a:rPr>
              <a:t>safety</a:t>
            </a:r>
            <a:r>
              <a:rPr lang="es-ES" sz="2000" i="1" dirty="0" smtClean="0">
                <a:solidFill>
                  <a:srgbClr val="0070C0"/>
                </a:solidFill>
              </a:rPr>
              <a:t>-</a:t>
            </a:r>
            <a:r>
              <a:rPr lang="es-ES" sz="2000" b="0" i="1" dirty="0" err="1" smtClean="0">
                <a:solidFill>
                  <a:srgbClr val="0070C0"/>
                </a:solidFill>
              </a:rPr>
              <a:t>critical</a:t>
            </a:r>
            <a:r>
              <a:rPr lang="es-ES" sz="2000" b="0" dirty="0" smtClean="0"/>
              <a:t> </a:t>
            </a:r>
            <a:r>
              <a:rPr lang="es-ES" sz="2000" dirty="0" smtClean="0">
                <a:solidFill>
                  <a:schemeClr val="tx1"/>
                </a:solidFill>
              </a:rPr>
              <a:t>y en </a:t>
            </a:r>
            <a:r>
              <a:rPr lang="es-ES" sz="2000" dirty="0" smtClean="0">
                <a:solidFill>
                  <a:srgbClr val="0070C0"/>
                </a:solidFill>
              </a:rPr>
              <a:t>tiempo-real</a:t>
            </a:r>
            <a:r>
              <a:rPr lang="es-ES" sz="2000" dirty="0" smtClean="0"/>
              <a:t>.</a:t>
            </a:r>
          </a:p>
          <a:p>
            <a:endParaRPr lang="es-ES" sz="2000" b="0" dirty="0" smtClean="0"/>
          </a:p>
          <a:p>
            <a:r>
              <a:rPr lang="es-ES" sz="2000" b="0" dirty="0" smtClean="0">
                <a:solidFill>
                  <a:schemeClr val="tx1"/>
                </a:solidFill>
              </a:rPr>
              <a:t>El software </a:t>
            </a:r>
            <a:r>
              <a:rPr lang="es-ES" sz="2000" b="0" dirty="0" smtClean="0">
                <a:solidFill>
                  <a:srgbClr val="0070C0"/>
                </a:solidFill>
              </a:rPr>
              <a:t>empotrado</a:t>
            </a:r>
            <a:r>
              <a:rPr lang="es-ES" sz="2000" b="0" dirty="0" smtClean="0">
                <a:solidFill>
                  <a:schemeClr val="tx2"/>
                </a:solidFill>
              </a:rPr>
              <a:t> </a:t>
            </a:r>
            <a:r>
              <a:rPr lang="es-ES" sz="2000" dirty="0">
                <a:solidFill>
                  <a:schemeClr val="tx1"/>
                </a:solidFill>
              </a:rPr>
              <a:t>e</a:t>
            </a:r>
            <a:r>
              <a:rPr lang="es-ES" sz="2000" b="0" dirty="0" smtClean="0">
                <a:solidFill>
                  <a:schemeClr val="tx1"/>
                </a:solidFill>
              </a:rPr>
              <a:t>s ubicuo… mirad en vuestros bolsillos </a:t>
            </a:r>
            <a:r>
              <a:rPr lang="es-ES" sz="2000" b="0" dirty="0" smtClean="0">
                <a:solidFill>
                  <a:schemeClr val="tx1"/>
                </a:solidFill>
              </a:rPr>
              <a:t>(¡y </a:t>
            </a:r>
            <a:r>
              <a:rPr lang="es-ES" sz="2000" b="0" dirty="0" smtClean="0">
                <a:solidFill>
                  <a:schemeClr val="tx1"/>
                </a:solidFill>
              </a:rPr>
              <a:t>quitad el volumen</a:t>
            </a:r>
            <a:r>
              <a:rPr lang="es-ES" sz="2000" b="0" dirty="0" smtClean="0">
                <a:solidFill>
                  <a:schemeClr val="tx1"/>
                </a:solidFill>
              </a:rPr>
              <a:t>!).</a:t>
            </a:r>
            <a:endParaRPr lang="es-ES" sz="2000" b="0" dirty="0" smtClean="0">
              <a:solidFill>
                <a:schemeClr val="tx1"/>
              </a:solidFill>
            </a:endParaRPr>
          </a:p>
          <a:p>
            <a:endParaRPr lang="es-ES" sz="2000" b="0" dirty="0" smtClean="0">
              <a:solidFill>
                <a:schemeClr val="tx1"/>
              </a:solidFill>
            </a:endParaRPr>
          </a:p>
          <a:p>
            <a:r>
              <a:rPr lang="es-ES" sz="2000" b="0" dirty="0" smtClean="0">
                <a:solidFill>
                  <a:schemeClr val="tx1"/>
                </a:solidFill>
              </a:rPr>
              <a:t>Las aplicaciones empresariales tienen programas más </a:t>
            </a:r>
            <a:r>
              <a:rPr lang="es-ES" sz="2000" dirty="0" smtClean="0">
                <a:solidFill>
                  <a:schemeClr val="tx1"/>
                </a:solidFill>
              </a:rPr>
              <a:t>grandes y más usuarios.</a:t>
            </a:r>
          </a:p>
          <a:p>
            <a:endParaRPr lang="es-ES" sz="2000" b="0" dirty="0" smtClean="0">
              <a:solidFill>
                <a:schemeClr val="tx1"/>
              </a:solidFill>
            </a:endParaRPr>
          </a:p>
          <a:p>
            <a:r>
              <a:rPr lang="es-ES" sz="2000" b="0" dirty="0" smtClean="0">
                <a:solidFill>
                  <a:schemeClr val="tx1"/>
                </a:solidFill>
              </a:rPr>
              <a:t>Paradójicamente, el software gratuito aumenta nuestras expectativas!</a:t>
            </a:r>
          </a:p>
          <a:p>
            <a:endParaRPr lang="es-ES" sz="2000" b="0" dirty="0" smtClean="0">
              <a:solidFill>
                <a:schemeClr val="tx1"/>
              </a:solidFill>
            </a:endParaRPr>
          </a:p>
        </p:txBody>
      </p:sp>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3" name="Marcador de número de diapositiva 2"/>
          <p:cNvSpPr>
            <a:spLocks noGrp="1"/>
          </p:cNvSpPr>
          <p:nvPr>
            <p:ph type="sldNum" sz="quarter" idx="12"/>
          </p:nvPr>
        </p:nvSpPr>
        <p:spPr/>
        <p:txBody>
          <a:bodyPr/>
          <a:lstStyle/>
          <a:p>
            <a:fld id="{93ED3A91-18EE-4DC8-A17F-EFE35D22CA18}" type="slidenum">
              <a:rPr lang="es-ES" smtClean="0"/>
              <a:pPr/>
              <a:t>37</a:t>
            </a:fld>
            <a:endParaRPr lang="es-ES"/>
          </a:p>
        </p:txBody>
      </p:sp>
      <p:sp>
        <p:nvSpPr>
          <p:cNvPr id="6" name="Title 1"/>
          <p:cNvSpPr>
            <a:spLocks noGrp="1"/>
          </p:cNvSpPr>
          <p:nvPr>
            <p:ph type="title"/>
          </p:nvPr>
        </p:nvSpPr>
        <p:spPr>
          <a:xfrm>
            <a:off x="822959" y="286604"/>
            <a:ext cx="8223601" cy="1450757"/>
          </a:xfrm>
        </p:spPr>
        <p:txBody>
          <a:bodyPr>
            <a:normAutofit/>
          </a:bodyPr>
          <a:lstStyle/>
          <a:p>
            <a:r>
              <a:rPr lang="en-US" dirty="0" smtClean="0"/>
              <a:t>Testing </a:t>
            </a:r>
            <a:r>
              <a:rPr lang="en-US" dirty="0" err="1" smtClean="0"/>
              <a:t>en</a:t>
            </a:r>
            <a:r>
              <a:rPr lang="en-US" dirty="0" smtClean="0"/>
              <a:t> el </a:t>
            </a:r>
            <a:r>
              <a:rPr lang="en-US" dirty="0" err="1" smtClean="0"/>
              <a:t>siglo</a:t>
            </a:r>
            <a:r>
              <a:rPr lang="en-US" dirty="0" smtClean="0"/>
              <a:t> XXI</a:t>
            </a:r>
            <a:endParaRPr lang="es-ES" dirty="0"/>
          </a:p>
        </p:txBody>
      </p:sp>
    </p:spTree>
    <p:extLst>
      <p:ext uri="{BB962C8B-B14F-4D97-AF65-F5344CB8AC3E}">
        <p14:creationId xmlns:p14="http://schemas.microsoft.com/office/powerpoint/2010/main" val="1631512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Effect transition="in" filter="wipe(left)">
                                      <p:cBhvr>
                                        <p:cTn id="7" dur="500"/>
                                        <p:tgtEl>
                                          <p:spTgt spid="1536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3">
                                            <p:txEl>
                                              <p:pRg st="4" end="4"/>
                                            </p:txEl>
                                          </p:spTgt>
                                        </p:tgtEl>
                                        <p:attrNameLst>
                                          <p:attrName>style.visibility</p:attrName>
                                        </p:attrNameLst>
                                      </p:cBhvr>
                                      <p:to>
                                        <p:strVal val="visible"/>
                                      </p:to>
                                    </p:set>
                                    <p:animEffect transition="in" filter="wipe(left)">
                                      <p:cBhvr>
                                        <p:cTn id="12" dur="500"/>
                                        <p:tgtEl>
                                          <p:spTgt spid="1536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3">
                                            <p:txEl>
                                              <p:pRg st="6" end="6"/>
                                            </p:txEl>
                                          </p:spTgt>
                                        </p:tgtEl>
                                        <p:attrNameLst>
                                          <p:attrName>style.visibility</p:attrName>
                                        </p:attrNameLst>
                                      </p:cBhvr>
                                      <p:to>
                                        <p:strVal val="visible"/>
                                      </p:to>
                                    </p:set>
                                    <p:animEffect transition="in" filter="wipe(left)">
                                      <p:cBhvr>
                                        <p:cTn id="17"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675456" y="1263686"/>
            <a:ext cx="7733907" cy="5494338"/>
          </a:xfrm>
        </p:spPr>
        <p:txBody>
          <a:bodyPr>
            <a:normAutofit/>
          </a:bodyPr>
          <a:lstStyle/>
          <a:p>
            <a:endParaRPr lang="es-ES" sz="2000" b="0" dirty="0" smtClean="0"/>
          </a:p>
          <a:p>
            <a:pPr>
              <a:lnSpc>
                <a:spcPct val="80000"/>
              </a:lnSpc>
            </a:pPr>
            <a:r>
              <a:rPr lang="es-ES" sz="2000" dirty="0" smtClean="0">
                <a:solidFill>
                  <a:schemeClr val="tx1"/>
                </a:solidFill>
              </a:rPr>
              <a:t>La </a:t>
            </a:r>
            <a:r>
              <a:rPr lang="es-ES" sz="2000" dirty="0" smtClean="0">
                <a:solidFill>
                  <a:srgbClr val="0070C0"/>
                </a:solidFill>
              </a:rPr>
              <a:t>seguridad </a:t>
            </a:r>
            <a:r>
              <a:rPr lang="es-ES" sz="2000" b="0" dirty="0" smtClean="0">
                <a:solidFill>
                  <a:schemeClr val="tx1"/>
                </a:solidFill>
              </a:rPr>
              <a:t>está en la actualidad asociada con fallos de software.</a:t>
            </a:r>
          </a:p>
          <a:p>
            <a:pPr lvl="1"/>
            <a:r>
              <a:rPr lang="es-ES" sz="2000" b="0" dirty="0" smtClean="0">
                <a:solidFill>
                  <a:schemeClr val="tx1"/>
                </a:solidFill>
              </a:rPr>
              <a:t>Un software seguro es un software </a:t>
            </a:r>
            <a:r>
              <a:rPr lang="es-ES" sz="2000" b="0" dirty="0" smtClean="0">
                <a:solidFill>
                  <a:schemeClr val="tx2"/>
                </a:solidFill>
              </a:rPr>
              <a:t>fiable.</a:t>
            </a:r>
          </a:p>
          <a:p>
            <a:pPr lvl="1"/>
            <a:endParaRPr lang="es-ES" sz="2000" b="0" dirty="0" smtClean="0"/>
          </a:p>
          <a:p>
            <a:r>
              <a:rPr lang="es-ES" sz="2000" dirty="0" smtClean="0">
                <a:solidFill>
                  <a:schemeClr val="tx1"/>
                </a:solidFill>
              </a:rPr>
              <a:t>La</a:t>
            </a:r>
            <a:r>
              <a:rPr lang="es-ES" sz="2000" b="0" dirty="0" smtClean="0">
                <a:solidFill>
                  <a:schemeClr val="tx1"/>
                </a:solidFill>
              </a:rPr>
              <a:t> web ofrece una nueva </a:t>
            </a:r>
            <a:r>
              <a:rPr lang="es-ES" sz="2000" dirty="0">
                <a:solidFill>
                  <a:schemeClr val="tx1"/>
                </a:solidFill>
              </a:rPr>
              <a:t>plataforma de implantación</a:t>
            </a:r>
            <a:r>
              <a:rPr lang="es-ES" sz="2000" b="0" dirty="0" smtClean="0">
                <a:solidFill>
                  <a:schemeClr val="tx1"/>
                </a:solidFill>
              </a:rPr>
              <a:t>.</a:t>
            </a:r>
          </a:p>
          <a:p>
            <a:pPr lvl="1"/>
            <a:r>
              <a:rPr lang="es-ES" sz="2000" b="0" dirty="0" smtClean="0">
                <a:solidFill>
                  <a:schemeClr val="tx1"/>
                </a:solidFill>
              </a:rPr>
              <a:t>Muy competitiva y disponible para muchos usuarios.</a:t>
            </a:r>
          </a:p>
          <a:p>
            <a:pPr lvl="1"/>
            <a:r>
              <a:rPr lang="es-ES" sz="2000" b="0" dirty="0" smtClean="0">
                <a:solidFill>
                  <a:schemeClr val="tx1"/>
                </a:solidFill>
              </a:rPr>
              <a:t>Las aplicaciones web apps están </a:t>
            </a:r>
            <a:r>
              <a:rPr lang="es-ES" sz="2000" b="0" dirty="0" smtClean="0">
                <a:solidFill>
                  <a:srgbClr val="0070C0"/>
                </a:solidFill>
              </a:rPr>
              <a:t>distribuidas </a:t>
            </a:r>
            <a:r>
              <a:rPr lang="es-ES" sz="2000" b="0" dirty="0" smtClean="0">
                <a:solidFill>
                  <a:schemeClr val="tx1"/>
                </a:solidFill>
              </a:rPr>
              <a:t>y deben ser muy </a:t>
            </a:r>
            <a:r>
              <a:rPr lang="es-ES" sz="2000" b="0" dirty="0" smtClean="0">
                <a:solidFill>
                  <a:srgbClr val="0070C0"/>
                </a:solidFill>
              </a:rPr>
              <a:t>fiables</a:t>
            </a:r>
            <a:r>
              <a:rPr lang="es-ES" sz="2000" b="0" dirty="0" smtClean="0"/>
              <a:t>.</a:t>
            </a:r>
          </a:p>
        </p:txBody>
      </p:sp>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3" name="Marcador de número de diapositiva 2"/>
          <p:cNvSpPr>
            <a:spLocks noGrp="1"/>
          </p:cNvSpPr>
          <p:nvPr>
            <p:ph type="sldNum" sz="quarter" idx="12"/>
          </p:nvPr>
        </p:nvSpPr>
        <p:spPr/>
        <p:txBody>
          <a:bodyPr/>
          <a:lstStyle/>
          <a:p>
            <a:fld id="{93ED3A91-18EE-4DC8-A17F-EFE35D22CA18}" type="slidenum">
              <a:rPr lang="es-ES" smtClean="0"/>
              <a:pPr/>
              <a:t>38</a:t>
            </a:fld>
            <a:endParaRPr lang="es-ES"/>
          </a:p>
        </p:txBody>
      </p:sp>
      <p:sp>
        <p:nvSpPr>
          <p:cNvPr id="6" name="Title 1"/>
          <p:cNvSpPr>
            <a:spLocks noGrp="1"/>
          </p:cNvSpPr>
          <p:nvPr>
            <p:ph type="title"/>
          </p:nvPr>
        </p:nvSpPr>
        <p:spPr>
          <a:xfrm>
            <a:off x="822959" y="286604"/>
            <a:ext cx="8223601" cy="1450757"/>
          </a:xfrm>
        </p:spPr>
        <p:txBody>
          <a:bodyPr>
            <a:normAutofit/>
          </a:bodyPr>
          <a:lstStyle/>
          <a:p>
            <a:r>
              <a:rPr lang="en-US" dirty="0" smtClean="0"/>
              <a:t>Testing </a:t>
            </a:r>
            <a:r>
              <a:rPr lang="en-US" dirty="0" err="1" smtClean="0"/>
              <a:t>en</a:t>
            </a:r>
            <a:r>
              <a:rPr lang="en-US" dirty="0" smtClean="0"/>
              <a:t> el </a:t>
            </a:r>
            <a:r>
              <a:rPr lang="en-US" dirty="0" err="1" smtClean="0"/>
              <a:t>siglo</a:t>
            </a:r>
            <a:r>
              <a:rPr lang="en-US" dirty="0" smtClean="0"/>
              <a:t> XXI</a:t>
            </a:r>
            <a:endParaRPr lang="es-ES" dirty="0"/>
          </a:p>
        </p:txBody>
      </p:sp>
    </p:spTree>
    <p:extLst>
      <p:ext uri="{BB962C8B-B14F-4D97-AF65-F5344CB8AC3E}">
        <p14:creationId xmlns:p14="http://schemas.microsoft.com/office/powerpoint/2010/main" val="839310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3">
                                            <p:txEl>
                                              <p:pRg st="4" end="4"/>
                                            </p:txEl>
                                          </p:spTgt>
                                        </p:tgtEl>
                                        <p:attrNameLst>
                                          <p:attrName>style.visibility</p:attrName>
                                        </p:attrNameLst>
                                      </p:cBhvr>
                                      <p:to>
                                        <p:strVal val="visible"/>
                                      </p:to>
                                    </p:set>
                                    <p:animEffect transition="in" filter="wipe(left)">
                                      <p:cBhvr>
                                        <p:cTn id="7" dur="500"/>
                                        <p:tgtEl>
                                          <p:spTgt spid="15363">
                                            <p:txEl>
                                              <p:pRg st="4" end="4"/>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363">
                                            <p:txEl>
                                              <p:pRg st="5" end="5"/>
                                            </p:txEl>
                                          </p:spTgt>
                                        </p:tgtEl>
                                        <p:attrNameLst>
                                          <p:attrName>style.visibility</p:attrName>
                                        </p:attrNameLst>
                                      </p:cBhvr>
                                      <p:to>
                                        <p:strVal val="visible"/>
                                      </p:to>
                                    </p:set>
                                    <p:animEffect transition="in" filter="wipe(left)">
                                      <p:cBhvr>
                                        <p:cTn id="10" dur="500"/>
                                        <p:tgtEl>
                                          <p:spTgt spid="15363">
                                            <p:txEl>
                                              <p:pRg st="5" end="5"/>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363">
                                            <p:txEl>
                                              <p:pRg st="6" end="6"/>
                                            </p:txEl>
                                          </p:spTgt>
                                        </p:tgtEl>
                                        <p:attrNameLst>
                                          <p:attrName>style.visibility</p:attrName>
                                        </p:attrNameLst>
                                      </p:cBhvr>
                                      <p:to>
                                        <p:strVal val="visible"/>
                                      </p:to>
                                    </p:set>
                                    <p:animEffect transition="in" filter="wipe(left)">
                                      <p:cBhvr>
                                        <p:cTn id="13"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150998" y="1948900"/>
            <a:ext cx="8798129" cy="1182308"/>
          </a:xfrm>
          <a:prstGeom prst="rect">
            <a:avLst/>
          </a:prstGeom>
          <a:gradFill flip="none" rotWithShape="1">
            <a:gsLst>
              <a:gs pos="0">
                <a:srgbClr val="0033CC">
                  <a:shade val="30000"/>
                  <a:satMod val="115000"/>
                </a:srgbClr>
              </a:gs>
              <a:gs pos="50000">
                <a:srgbClr val="0033CC">
                  <a:shade val="67500"/>
                  <a:satMod val="115000"/>
                </a:srgbClr>
              </a:gs>
              <a:gs pos="100000">
                <a:srgbClr val="0033CC">
                  <a:shade val="100000"/>
                  <a:satMod val="115000"/>
                </a:srgbClr>
              </a:gs>
            </a:gsLst>
            <a:path path="circle">
              <a:fillToRect l="50000" t="50000" r="50000" b="50000"/>
            </a:path>
            <a:tileRect/>
          </a:gradFill>
          <a:ln w="9525">
            <a:solidFill>
              <a:schemeClr val="tx1"/>
            </a:solidFill>
            <a:miter lim="800000"/>
            <a:headEnd/>
            <a:tailEnd/>
          </a:ln>
          <a:effectLst/>
        </p:spPr>
        <p:txBody>
          <a:bodyPr/>
          <a:lstStyle/>
          <a:p>
            <a:pPr algn="ctr">
              <a:spcBef>
                <a:spcPct val="20000"/>
              </a:spcBef>
              <a:defRPr/>
            </a:pPr>
            <a:r>
              <a:rPr lang="es-ES" sz="3200" dirty="0" smtClean="0">
                <a:solidFill>
                  <a:srgbClr val="FFFF00"/>
                </a:solidFill>
                <a:effectLst>
                  <a:outerShdw blurRad="38100" dist="38100" dir="2700000" algn="tl">
                    <a:srgbClr val="000000"/>
                  </a:outerShdw>
                </a:effectLst>
                <a:latin typeface="Gill Sans MT" pitchFamily="34" charset="0"/>
              </a:rPr>
              <a:t>Software </a:t>
            </a:r>
            <a:r>
              <a:rPr lang="es-ES" sz="3200" dirty="0" err="1" smtClean="0">
                <a:solidFill>
                  <a:srgbClr val="FFFF00"/>
                </a:solidFill>
                <a:effectLst>
                  <a:outerShdw blurRad="38100" dist="38100" dir="2700000" algn="tl">
                    <a:srgbClr val="000000"/>
                  </a:outerShdw>
                </a:effectLst>
                <a:latin typeface="Gill Sans MT" pitchFamily="34" charset="0"/>
              </a:rPr>
              <a:t>testing</a:t>
            </a:r>
            <a:r>
              <a:rPr lang="es-ES" sz="3200" dirty="0" smtClean="0">
                <a:solidFill>
                  <a:srgbClr val="FFFF00"/>
                </a:solidFill>
                <a:effectLst>
                  <a:outerShdw blurRad="38100" dist="38100" dir="2700000" algn="tl">
                    <a:srgbClr val="000000"/>
                  </a:outerShdw>
                </a:effectLst>
                <a:latin typeface="Gill Sans MT" pitchFamily="34" charset="0"/>
              </a:rPr>
              <a:t> es cada vez más importante.</a:t>
            </a:r>
            <a:endParaRPr lang="es-ES" dirty="0">
              <a:solidFill>
                <a:srgbClr val="FFFF00"/>
              </a:solidFill>
              <a:effectLst>
                <a:outerShdw blurRad="38100" dist="38100" dir="2700000" algn="tl">
                  <a:srgbClr val="000000"/>
                </a:outerShdw>
              </a:effectLst>
              <a:latin typeface="Gill Sans MT" pitchFamily="34" charset="0"/>
            </a:endParaRPr>
          </a:p>
        </p:txBody>
      </p:sp>
      <p:sp>
        <p:nvSpPr>
          <p:cNvPr id="8" name="Rectangle 8"/>
          <p:cNvSpPr>
            <a:spLocks noChangeArrowheads="1"/>
          </p:cNvSpPr>
          <p:nvPr/>
        </p:nvSpPr>
        <p:spPr bwMode="auto">
          <a:xfrm>
            <a:off x="472965" y="3351358"/>
            <a:ext cx="8198069" cy="1127481"/>
          </a:xfrm>
          <a:prstGeom prst="rect">
            <a:avLst/>
          </a:prstGeom>
          <a:gradFill flip="none" rotWithShape="1">
            <a:gsLst>
              <a:gs pos="0">
                <a:srgbClr val="0033CC">
                  <a:shade val="30000"/>
                  <a:satMod val="115000"/>
                </a:srgbClr>
              </a:gs>
              <a:gs pos="50000">
                <a:srgbClr val="0033CC">
                  <a:shade val="67500"/>
                  <a:satMod val="115000"/>
                </a:srgbClr>
              </a:gs>
              <a:gs pos="100000">
                <a:srgbClr val="0033CC">
                  <a:shade val="100000"/>
                  <a:satMod val="115000"/>
                </a:srgbClr>
              </a:gs>
            </a:gsLst>
            <a:path path="circle">
              <a:fillToRect l="50000" t="50000" r="50000" b="50000"/>
            </a:path>
            <a:tileRect/>
          </a:gradFill>
          <a:ln w="9525">
            <a:solidFill>
              <a:schemeClr val="tx1"/>
            </a:solidFill>
            <a:miter lim="800000"/>
            <a:headEnd/>
            <a:tailEnd/>
          </a:ln>
          <a:effectLst/>
        </p:spPr>
        <p:txBody>
          <a:bodyPr/>
          <a:lstStyle/>
          <a:p>
            <a:pPr algn="ctr">
              <a:spcBef>
                <a:spcPct val="20000"/>
              </a:spcBef>
              <a:defRPr/>
            </a:pPr>
            <a:r>
              <a:rPr lang="es-ES" sz="3200" dirty="0" smtClean="0">
                <a:solidFill>
                  <a:srgbClr val="FFFF00"/>
                </a:solidFill>
                <a:effectLst>
                  <a:outerShdw blurRad="38100" dist="38100" dir="2700000" algn="tl">
                    <a:srgbClr val="000000"/>
                  </a:outerShdw>
                </a:effectLst>
                <a:latin typeface="Gill Sans MT" pitchFamily="34" charset="0"/>
              </a:rPr>
              <a:t>Se nos plantean al menos dos preguntas.</a:t>
            </a:r>
            <a:endParaRPr lang="es-ES" dirty="0">
              <a:solidFill>
                <a:srgbClr val="FFFF00"/>
              </a:solidFill>
              <a:effectLst>
                <a:outerShdw blurRad="38100" dist="38100" dir="2700000" algn="tl">
                  <a:srgbClr val="000000"/>
                </a:outerShdw>
              </a:effectLst>
              <a:latin typeface="Gill Sans MT" pitchFamily="34" charset="0"/>
            </a:endParaRPr>
          </a:p>
        </p:txBody>
      </p:sp>
      <p:sp>
        <p:nvSpPr>
          <p:cNvPr id="10" name="Rectangle 8"/>
          <p:cNvSpPr>
            <a:spLocks noChangeArrowheads="1"/>
          </p:cNvSpPr>
          <p:nvPr/>
        </p:nvSpPr>
        <p:spPr bwMode="auto">
          <a:xfrm>
            <a:off x="4855874" y="4696872"/>
            <a:ext cx="4093253" cy="1542764"/>
          </a:xfrm>
          <a:prstGeom prst="rect">
            <a:avLst/>
          </a:prstGeom>
          <a:gradFill flip="none" rotWithShape="1">
            <a:gsLst>
              <a:gs pos="0">
                <a:srgbClr val="0033CC">
                  <a:shade val="30000"/>
                  <a:satMod val="115000"/>
                </a:srgbClr>
              </a:gs>
              <a:gs pos="50000">
                <a:srgbClr val="0033CC">
                  <a:shade val="67500"/>
                  <a:satMod val="115000"/>
                </a:srgbClr>
              </a:gs>
              <a:gs pos="100000">
                <a:srgbClr val="0033CC">
                  <a:shade val="100000"/>
                  <a:satMod val="115000"/>
                </a:srgbClr>
              </a:gs>
            </a:gsLst>
            <a:path path="circle">
              <a:fillToRect l="50000" t="50000" r="50000" b="50000"/>
            </a:path>
            <a:tileRect/>
          </a:gradFill>
          <a:ln w="9525">
            <a:solidFill>
              <a:schemeClr val="tx1"/>
            </a:solidFill>
            <a:miter lim="800000"/>
            <a:headEnd/>
            <a:tailEnd/>
          </a:ln>
          <a:effectLst/>
        </p:spPr>
        <p:txBody>
          <a:bodyPr/>
          <a:lstStyle/>
          <a:p>
            <a:pPr algn="ctr">
              <a:spcBef>
                <a:spcPct val="20000"/>
              </a:spcBef>
              <a:defRPr/>
            </a:pPr>
            <a:r>
              <a:rPr lang="es-ES" sz="3200" dirty="0" smtClean="0">
                <a:solidFill>
                  <a:srgbClr val="FFFF00"/>
                </a:solidFill>
                <a:effectLst>
                  <a:outerShdw blurRad="38100" dist="38100" dir="2700000" algn="tl">
                    <a:srgbClr val="000000"/>
                  </a:outerShdw>
                </a:effectLst>
                <a:latin typeface="Gill Sans MT" pitchFamily="34" charset="0"/>
              </a:rPr>
              <a:t>¿Cuáles son nuestros objetivos a la hora de testear?</a:t>
            </a:r>
            <a:endParaRPr lang="es-ES" dirty="0">
              <a:solidFill>
                <a:srgbClr val="FFFF00"/>
              </a:solidFill>
              <a:effectLst>
                <a:outerShdw blurRad="38100" dist="38100" dir="2700000" algn="tl">
                  <a:srgbClr val="000000"/>
                </a:outerShdw>
              </a:effectLst>
              <a:latin typeface="Gill Sans MT" pitchFamily="34" charset="0"/>
            </a:endParaRPr>
          </a:p>
        </p:txBody>
      </p:sp>
      <p:sp>
        <p:nvSpPr>
          <p:cNvPr id="11" name="Rectangle 8"/>
          <p:cNvSpPr>
            <a:spLocks noChangeArrowheads="1"/>
          </p:cNvSpPr>
          <p:nvPr/>
        </p:nvSpPr>
        <p:spPr bwMode="auto">
          <a:xfrm>
            <a:off x="150999" y="4581128"/>
            <a:ext cx="3866365" cy="1658508"/>
          </a:xfrm>
          <a:prstGeom prst="rect">
            <a:avLst/>
          </a:prstGeom>
          <a:gradFill flip="none" rotWithShape="1">
            <a:gsLst>
              <a:gs pos="0">
                <a:srgbClr val="0033CC">
                  <a:shade val="30000"/>
                  <a:satMod val="115000"/>
                </a:srgbClr>
              </a:gs>
              <a:gs pos="50000">
                <a:srgbClr val="0033CC">
                  <a:shade val="67500"/>
                  <a:satMod val="115000"/>
                </a:srgbClr>
              </a:gs>
              <a:gs pos="100000">
                <a:srgbClr val="0033CC">
                  <a:shade val="100000"/>
                  <a:satMod val="115000"/>
                </a:srgbClr>
              </a:gs>
            </a:gsLst>
            <a:path path="circle">
              <a:fillToRect l="50000" t="50000" r="50000" b="50000"/>
            </a:path>
            <a:tileRect/>
          </a:gradFill>
          <a:ln w="9525">
            <a:solidFill>
              <a:schemeClr val="tx1"/>
            </a:solidFill>
            <a:miter lim="800000"/>
            <a:headEnd/>
            <a:tailEnd/>
          </a:ln>
          <a:effectLst/>
        </p:spPr>
        <p:txBody>
          <a:bodyPr/>
          <a:lstStyle/>
          <a:p>
            <a:pPr algn="ctr">
              <a:spcBef>
                <a:spcPct val="20000"/>
              </a:spcBef>
              <a:defRPr/>
            </a:pPr>
            <a:r>
              <a:rPr lang="es-ES" sz="3200" dirty="0" smtClean="0">
                <a:solidFill>
                  <a:srgbClr val="FFFF00"/>
                </a:solidFill>
                <a:effectLst>
                  <a:outerShdw blurRad="38100" dist="38100" dir="2700000" algn="tl">
                    <a:srgbClr val="000000"/>
                  </a:outerShdw>
                </a:effectLst>
                <a:latin typeface="Gill Sans MT" pitchFamily="34" charset="0"/>
              </a:rPr>
              <a:t>¿Qué intentamos hacer cuando testeamos?</a:t>
            </a:r>
            <a:endParaRPr lang="es-ES" dirty="0">
              <a:solidFill>
                <a:srgbClr val="FFFF00"/>
              </a:solidFill>
              <a:effectLst>
                <a:outerShdw blurRad="38100" dist="38100" dir="2700000" algn="tl">
                  <a:srgbClr val="000000"/>
                </a:outerShdw>
              </a:effectLst>
              <a:latin typeface="Gill Sans MT" pitchFamily="34" charset="0"/>
            </a:endParaRPr>
          </a:p>
        </p:txBody>
      </p:sp>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3" name="Marcador de número de diapositiva 2"/>
          <p:cNvSpPr>
            <a:spLocks noGrp="1"/>
          </p:cNvSpPr>
          <p:nvPr>
            <p:ph type="sldNum" sz="quarter" idx="12"/>
          </p:nvPr>
        </p:nvSpPr>
        <p:spPr/>
        <p:txBody>
          <a:bodyPr/>
          <a:lstStyle/>
          <a:p>
            <a:fld id="{93ED3A91-18EE-4DC8-A17F-EFE35D22CA18}" type="slidenum">
              <a:rPr lang="es-ES" smtClean="0"/>
              <a:pPr/>
              <a:t>39</a:t>
            </a:fld>
            <a:endParaRPr lang="es-ES"/>
          </a:p>
        </p:txBody>
      </p:sp>
      <p:sp>
        <p:nvSpPr>
          <p:cNvPr id="4" name="Elipse 3"/>
          <p:cNvSpPr/>
          <p:nvPr/>
        </p:nvSpPr>
        <p:spPr>
          <a:xfrm>
            <a:off x="5148064" y="476672"/>
            <a:ext cx="3969382"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bg1"/>
                </a:solidFill>
              </a:rPr>
              <a:t>A esta pregunta ya hemos respondido</a:t>
            </a:r>
            <a:endParaRPr lang="es-ES" sz="2400" dirty="0">
              <a:solidFill>
                <a:schemeClr val="bg1"/>
              </a:solidFill>
            </a:endParaRPr>
          </a:p>
        </p:txBody>
      </p:sp>
      <p:cxnSp>
        <p:nvCxnSpPr>
          <p:cNvPr id="6" name="Conector recto de flecha 5"/>
          <p:cNvCxnSpPr>
            <a:stCxn id="4" idx="4"/>
          </p:cNvCxnSpPr>
          <p:nvPr/>
        </p:nvCxnSpPr>
        <p:spPr>
          <a:xfrm flipH="1">
            <a:off x="3491880" y="1628800"/>
            <a:ext cx="3640875" cy="30701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822959" y="286604"/>
            <a:ext cx="8223601" cy="1450757"/>
          </a:xfrm>
        </p:spPr>
        <p:txBody>
          <a:bodyPr>
            <a:normAutofit/>
          </a:bodyPr>
          <a:lstStyle/>
          <a:p>
            <a:r>
              <a:rPr lang="en-US" dirty="0" err="1" smtClean="0"/>
              <a:t>Por</a:t>
            </a:r>
            <a:r>
              <a:rPr lang="en-US" dirty="0" smtClean="0"/>
              <a:t> </a:t>
            </a:r>
            <a:r>
              <a:rPr lang="en-US" dirty="0" err="1" smtClean="0"/>
              <a:t>tanto</a:t>
            </a:r>
            <a:r>
              <a:rPr lang="en-US" dirty="0" smtClean="0"/>
              <a:t>…</a:t>
            </a:r>
            <a:endParaRPr lang="es-ES" dirty="0"/>
          </a:p>
        </p:txBody>
      </p:sp>
    </p:spTree>
    <p:extLst>
      <p:ext uri="{BB962C8B-B14F-4D97-AF65-F5344CB8AC3E}">
        <p14:creationId xmlns:p14="http://schemas.microsoft.com/office/powerpoint/2010/main" val="87606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par>
                          <p:cTn id="18" fill="hold">
                            <p:stCondLst>
                              <p:cond delay="500"/>
                            </p:stCondLst>
                            <p:childTnLst>
                              <p:par>
                                <p:cTn id="19" presetID="1" presetClass="entr" presetSubtype="0" fill="hold" grpId="0" nodeType="afterEffect">
                                  <p:stCondLst>
                                    <p:cond delay="300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300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Rot="1" noChangeArrowheads="1"/>
          </p:cNvSpPr>
          <p:nvPr>
            <p:ph idx="1"/>
          </p:nvPr>
        </p:nvSpPr>
        <p:spPr>
          <a:xfrm>
            <a:off x="670531" y="2861767"/>
            <a:ext cx="8007350" cy="3963144"/>
          </a:xfrm>
        </p:spPr>
        <p:txBody>
          <a:bodyPr>
            <a:noAutofit/>
          </a:bodyPr>
          <a:lstStyle/>
          <a:p>
            <a:pPr marL="457200" indent="-457200">
              <a:buClr>
                <a:schemeClr val="tx1"/>
              </a:buClr>
              <a:buFont typeface="+mj-lt"/>
              <a:buAutoNum type="arabicPeriod" startAt="7"/>
            </a:pPr>
            <a:r>
              <a:rPr lang="es-ES" dirty="0" smtClean="0">
                <a:solidFill>
                  <a:schemeClr val="tx1"/>
                </a:solidFill>
              </a:rPr>
              <a:t>Un test con tres valores enteros positivos tales que la suma de dos de ellos sea igual al tercero. Por ejemplo, si el programa dijera que (1,2,3) es escaleno, el programa estaría mal.</a:t>
            </a:r>
          </a:p>
          <a:p>
            <a:pPr marL="457200" indent="-457200">
              <a:buClr>
                <a:schemeClr val="tx1"/>
              </a:buClr>
              <a:buFont typeface="+mj-lt"/>
              <a:buAutoNum type="arabicPeriod" startAt="7"/>
            </a:pPr>
            <a:r>
              <a:rPr lang="es-ES" dirty="0" smtClean="0">
                <a:solidFill>
                  <a:schemeClr val="tx1"/>
                </a:solidFill>
              </a:rPr>
              <a:t>Al menos tres </a:t>
            </a:r>
            <a:r>
              <a:rPr lang="es-ES" dirty="0" err="1" smtClean="0">
                <a:solidFill>
                  <a:schemeClr val="tx1"/>
                </a:solidFill>
              </a:rPr>
              <a:t>tests</a:t>
            </a:r>
            <a:r>
              <a:rPr lang="es-ES" dirty="0" smtClean="0">
                <a:solidFill>
                  <a:schemeClr val="tx1"/>
                </a:solidFill>
              </a:rPr>
              <a:t> que representen las tres permutaciones del caso anterior. Por ejemplo, (1,2,3), (1,3,2) y (3,1,2).</a:t>
            </a:r>
          </a:p>
          <a:p>
            <a:pPr marL="457200" indent="-457200">
              <a:buClr>
                <a:schemeClr val="tx1"/>
              </a:buClr>
              <a:buFont typeface="+mj-lt"/>
              <a:buAutoNum type="arabicPeriod" startAt="7"/>
            </a:pPr>
            <a:r>
              <a:rPr lang="es-ES" dirty="0" smtClean="0">
                <a:solidFill>
                  <a:schemeClr val="tx1"/>
                </a:solidFill>
              </a:rPr>
              <a:t>Un test con tres valores enteros </a:t>
            </a:r>
            <a:r>
              <a:rPr lang="es-ES" dirty="0">
                <a:solidFill>
                  <a:schemeClr val="tx1"/>
                </a:solidFill>
              </a:rPr>
              <a:t>positivos tales que la suma de dos de ellos es menor que el tercero.</a:t>
            </a:r>
            <a:r>
              <a:rPr lang="es-ES" dirty="0" smtClean="0">
                <a:solidFill>
                  <a:schemeClr val="tx1"/>
                </a:solidFill>
              </a:rPr>
              <a:t> </a:t>
            </a:r>
          </a:p>
          <a:p>
            <a:pPr marL="457200" indent="-457200">
              <a:buClr>
                <a:schemeClr val="tx1"/>
              </a:buClr>
              <a:buFont typeface="+mj-lt"/>
              <a:buAutoNum type="arabicPeriod" startAt="7"/>
            </a:pPr>
            <a:r>
              <a:rPr lang="es-ES" dirty="0">
                <a:solidFill>
                  <a:schemeClr val="tx1"/>
                </a:solidFill>
              </a:rPr>
              <a:t>Al menos tres </a:t>
            </a:r>
            <a:r>
              <a:rPr lang="es-ES" dirty="0" err="1">
                <a:solidFill>
                  <a:schemeClr val="tx1"/>
                </a:solidFill>
              </a:rPr>
              <a:t>tests</a:t>
            </a:r>
            <a:r>
              <a:rPr lang="es-ES" dirty="0">
                <a:solidFill>
                  <a:schemeClr val="tx1"/>
                </a:solidFill>
              </a:rPr>
              <a:t> que representen las tres permutaciones del caso anterior. </a:t>
            </a:r>
            <a:endParaRPr lang="es-ES" dirty="0" smtClean="0">
              <a:solidFill>
                <a:schemeClr val="tx1"/>
              </a:solidFill>
            </a:endParaRPr>
          </a:p>
        </p:txBody>
      </p:sp>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3" name="Marcador de número de diapositiva 2"/>
          <p:cNvSpPr>
            <a:spLocks noGrp="1"/>
          </p:cNvSpPr>
          <p:nvPr>
            <p:ph type="sldNum" sz="quarter" idx="12"/>
          </p:nvPr>
        </p:nvSpPr>
        <p:spPr/>
        <p:txBody>
          <a:bodyPr/>
          <a:lstStyle/>
          <a:p>
            <a:fld id="{93ED3A91-18EE-4DC8-A17F-EFE35D22CA18}" type="slidenum">
              <a:rPr lang="es-ES" smtClean="0"/>
              <a:pPr/>
              <a:t>4</a:t>
            </a:fld>
            <a:endParaRPr lang="es-ES"/>
          </a:p>
        </p:txBody>
      </p:sp>
      <p:sp>
        <p:nvSpPr>
          <p:cNvPr id="7" name="3 CuadroTexto"/>
          <p:cNvSpPr txBox="1"/>
          <p:nvPr/>
        </p:nvSpPr>
        <p:spPr>
          <a:xfrm>
            <a:off x="611560" y="2051465"/>
            <a:ext cx="8064896" cy="707886"/>
          </a:xfrm>
          <a:prstGeom prst="rect">
            <a:avLst/>
          </a:prstGeom>
          <a:noFill/>
        </p:spPr>
        <p:txBody>
          <a:bodyPr wrap="square" rtlCol="0">
            <a:spAutoFit/>
          </a:bodyPr>
          <a:lstStyle/>
          <a:p>
            <a:r>
              <a:rPr lang="es-ES" sz="2000" dirty="0" smtClean="0"/>
              <a:t>Determina si tu conjunto de </a:t>
            </a:r>
            <a:r>
              <a:rPr lang="es-ES" sz="2000" dirty="0" err="1" smtClean="0"/>
              <a:t>tests</a:t>
            </a:r>
            <a:r>
              <a:rPr lang="es-ES" sz="2000" dirty="0" smtClean="0"/>
              <a:t> es adecuado para cubrir las siguientes situaciones:</a:t>
            </a:r>
            <a:endParaRPr lang="es-ES" sz="2000" dirty="0"/>
          </a:p>
        </p:txBody>
      </p:sp>
      <p:sp>
        <p:nvSpPr>
          <p:cNvPr id="8" name="Title 1"/>
          <p:cNvSpPr>
            <a:spLocks noGrp="1"/>
          </p:cNvSpPr>
          <p:nvPr>
            <p:ph type="title"/>
          </p:nvPr>
        </p:nvSpPr>
        <p:spPr>
          <a:xfrm>
            <a:off x="822960" y="286604"/>
            <a:ext cx="7543800" cy="1450757"/>
          </a:xfrm>
        </p:spPr>
        <p:txBody>
          <a:bodyPr/>
          <a:lstStyle/>
          <a:p>
            <a:r>
              <a:rPr lang="es-ES" dirty="0" smtClean="0"/>
              <a:t>Un pequeño ejercicio</a:t>
            </a:r>
            <a:endParaRPr lang="es-ES" dirty="0"/>
          </a:p>
        </p:txBody>
      </p:sp>
    </p:spTree>
    <p:extLst>
      <p:ext uri="{BB962C8B-B14F-4D97-AF65-F5344CB8AC3E}">
        <p14:creationId xmlns:p14="http://schemas.microsoft.com/office/powerpoint/2010/main" val="71366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772816"/>
            <a:ext cx="7247544" cy="4392488"/>
          </a:xfrm>
        </p:spPr>
        <p:txBody>
          <a:bodyPr>
            <a:noAutofit/>
          </a:bodyPr>
          <a:lstStyle/>
          <a:p>
            <a:pPr marL="0" indent="0">
              <a:buNone/>
            </a:pPr>
            <a:r>
              <a:rPr lang="es-ES" dirty="0" smtClean="0">
                <a:solidFill>
                  <a:schemeClr val="tx1"/>
                </a:solidFill>
              </a:rPr>
              <a:t>Complementando al término </a:t>
            </a:r>
            <a:r>
              <a:rPr lang="es-ES" dirty="0" err="1" smtClean="0">
                <a:solidFill>
                  <a:schemeClr val="tx1"/>
                </a:solidFill>
              </a:rPr>
              <a:t>testing</a:t>
            </a:r>
            <a:r>
              <a:rPr lang="es-ES" dirty="0" smtClean="0">
                <a:solidFill>
                  <a:schemeClr val="tx1"/>
                </a:solidFill>
              </a:rPr>
              <a:t> conviene conocer, y distinguir </a:t>
            </a:r>
            <a:r>
              <a:rPr lang="es-ES" dirty="0" err="1" smtClean="0">
                <a:solidFill>
                  <a:schemeClr val="tx1"/>
                </a:solidFill>
              </a:rPr>
              <a:t>adeduadamente</a:t>
            </a:r>
            <a:r>
              <a:rPr lang="es-ES" dirty="0" smtClean="0">
                <a:solidFill>
                  <a:schemeClr val="tx1"/>
                </a:solidFill>
              </a:rPr>
              <a:t> entre ellos, estos dos términos.</a:t>
            </a:r>
          </a:p>
          <a:p>
            <a:pPr marL="0" indent="0">
              <a:buNone/>
            </a:pPr>
            <a:endParaRPr lang="es-ES" dirty="0">
              <a:solidFill>
                <a:schemeClr val="tx1"/>
              </a:solidFill>
            </a:endParaRPr>
          </a:p>
          <a:p>
            <a:pPr marL="0" indent="0">
              <a:buNone/>
            </a:pPr>
            <a:r>
              <a:rPr lang="es-ES" dirty="0" smtClean="0">
                <a:solidFill>
                  <a:srgbClr val="0070C0"/>
                </a:solidFill>
              </a:rPr>
              <a:t>Validación</a:t>
            </a:r>
            <a:r>
              <a:rPr lang="es-ES" dirty="0" smtClean="0">
                <a:solidFill>
                  <a:schemeClr val="tx1"/>
                </a:solidFill>
              </a:rPr>
              <a:t>: El proceso de evaluar el software al final de su desarrollo para garantizar conformidad con respecto al uso deseado.</a:t>
            </a:r>
          </a:p>
          <a:p>
            <a:pPr lvl="1"/>
            <a:endParaRPr lang="es-ES" sz="2000" dirty="0" smtClean="0">
              <a:solidFill>
                <a:schemeClr val="tx1"/>
              </a:solidFill>
            </a:endParaRPr>
          </a:p>
          <a:p>
            <a:pPr lvl="1"/>
            <a:endParaRPr lang="es-ES" sz="2000" dirty="0" smtClean="0"/>
          </a:p>
          <a:p>
            <a:pPr marL="0" indent="0">
              <a:buNone/>
            </a:pPr>
            <a:r>
              <a:rPr lang="es-ES" dirty="0" smtClean="0">
                <a:solidFill>
                  <a:srgbClr val="0070C0"/>
                </a:solidFill>
              </a:rPr>
              <a:t>Verificación</a:t>
            </a:r>
            <a:r>
              <a:rPr lang="es-ES" dirty="0" smtClean="0"/>
              <a:t>: </a:t>
            </a:r>
            <a:r>
              <a:rPr lang="es-ES" dirty="0" smtClean="0">
                <a:solidFill>
                  <a:schemeClr val="tx1"/>
                </a:solidFill>
              </a:rPr>
              <a:t>El proceso de decidir si el producto, en una determinada fase del ciclo de desarrollo del software, cumple los requisitos establecidos durante la fase anterior.</a:t>
            </a:r>
          </a:p>
          <a:p>
            <a:pPr marL="0" indent="0">
              <a:buNone/>
            </a:pPr>
            <a:endParaRPr lang="es-ES" dirty="0" smtClean="0"/>
          </a:p>
          <a:p>
            <a:pPr marL="0" indent="0">
              <a:buNone/>
            </a:pPr>
            <a:r>
              <a:rPr lang="es-ES" dirty="0" err="1" smtClean="0">
                <a:solidFill>
                  <a:srgbClr val="0070C0"/>
                </a:solidFill>
              </a:rPr>
              <a:t>Testing</a:t>
            </a:r>
            <a:r>
              <a:rPr lang="es-ES" dirty="0" smtClean="0"/>
              <a:t> </a:t>
            </a:r>
            <a:r>
              <a:rPr lang="es-ES" dirty="0" smtClean="0">
                <a:solidFill>
                  <a:schemeClr val="tx1"/>
                </a:solidFill>
              </a:rPr>
              <a:t>se considera habitualmente una actividad de </a:t>
            </a:r>
            <a:r>
              <a:rPr lang="es-ES" dirty="0" smtClean="0">
                <a:solidFill>
                  <a:srgbClr val="0070C0"/>
                </a:solidFill>
              </a:rPr>
              <a:t>validación</a:t>
            </a:r>
            <a:r>
              <a:rPr lang="es-ES" dirty="0" smtClean="0"/>
              <a:t>.</a:t>
            </a:r>
          </a:p>
        </p:txBody>
      </p:sp>
      <p:sp>
        <p:nvSpPr>
          <p:cNvPr id="5" name="Footer Placeholder 4"/>
          <p:cNvSpPr>
            <a:spLocks noGrp="1"/>
          </p:cNvSpPr>
          <p:nvPr>
            <p:ph type="ftr" sz="quarter" idx="11"/>
          </p:nvPr>
        </p:nvSpPr>
        <p:spPr/>
        <p:txBody>
          <a:bodyPr/>
          <a:lstStyle/>
          <a:p>
            <a:pPr>
              <a:defRPr/>
            </a:pPr>
            <a:r>
              <a:rPr lang="es-ES" smtClean="0"/>
              <a:t>Especificación, Validación y Testing (M. G. Merayo y M. Núñez)</a:t>
            </a:r>
            <a:endParaRPr lang="en-US" dirty="0"/>
          </a:p>
        </p:txBody>
      </p:sp>
      <p:sp>
        <p:nvSpPr>
          <p:cNvPr id="6" name="Slide Number Placeholder 5"/>
          <p:cNvSpPr>
            <a:spLocks noGrp="1"/>
          </p:cNvSpPr>
          <p:nvPr>
            <p:ph type="sldNum" sz="quarter" idx="12"/>
          </p:nvPr>
        </p:nvSpPr>
        <p:spPr/>
        <p:txBody>
          <a:bodyPr/>
          <a:lstStyle/>
          <a:p>
            <a:pPr>
              <a:defRPr/>
            </a:pPr>
            <a:fld id="{7F4B1FAA-A740-404F-BBC5-7C153B666279}" type="slidenum">
              <a:rPr lang="en-US" smtClean="0"/>
              <a:pPr>
                <a:defRPr/>
              </a:pPr>
              <a:t>40</a:t>
            </a:fld>
            <a:endParaRPr lang="en-US"/>
          </a:p>
        </p:txBody>
      </p:sp>
      <p:sp>
        <p:nvSpPr>
          <p:cNvPr id="8" name="Title 1"/>
          <p:cNvSpPr>
            <a:spLocks noGrp="1"/>
          </p:cNvSpPr>
          <p:nvPr>
            <p:ph type="title"/>
          </p:nvPr>
        </p:nvSpPr>
        <p:spPr>
          <a:xfrm>
            <a:off x="822959" y="286604"/>
            <a:ext cx="8223601" cy="1450757"/>
          </a:xfrm>
        </p:spPr>
        <p:txBody>
          <a:bodyPr>
            <a:normAutofit/>
          </a:bodyPr>
          <a:lstStyle/>
          <a:p>
            <a:r>
              <a:rPr lang="es-ES" dirty="0" smtClean="0"/>
              <a:t>Validación </a:t>
            </a:r>
            <a:r>
              <a:rPr lang="es-ES" dirty="0"/>
              <a:t>y verificación (IEEE)</a:t>
            </a:r>
            <a:endParaRPr lang="es-ES" dirty="0"/>
          </a:p>
        </p:txBody>
      </p:sp>
    </p:spTree>
    <p:extLst>
      <p:ext uri="{BB962C8B-B14F-4D97-AF65-F5344CB8AC3E}">
        <p14:creationId xmlns:p14="http://schemas.microsoft.com/office/powerpoint/2010/main" val="1248789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s-ES" smtClean="0"/>
              <a:t>Especificación, Validación y Testing (M. G. Merayo y M. Núñez)</a:t>
            </a:r>
            <a:endParaRPr lang="en-US" dirty="0"/>
          </a:p>
        </p:txBody>
      </p:sp>
      <p:sp>
        <p:nvSpPr>
          <p:cNvPr id="6" name="Slide Number Placeholder 5"/>
          <p:cNvSpPr>
            <a:spLocks noGrp="1"/>
          </p:cNvSpPr>
          <p:nvPr>
            <p:ph type="sldNum" sz="quarter" idx="12"/>
          </p:nvPr>
        </p:nvSpPr>
        <p:spPr/>
        <p:txBody>
          <a:bodyPr/>
          <a:lstStyle/>
          <a:p>
            <a:pPr>
              <a:defRPr/>
            </a:pPr>
            <a:fld id="{7F4B1FAA-A740-404F-BBC5-7C153B666279}" type="slidenum">
              <a:rPr lang="en-US" smtClean="0"/>
              <a:pPr>
                <a:defRPr/>
              </a:pPr>
              <a:t>41</a:t>
            </a:fld>
            <a:endParaRPr lang="en-US"/>
          </a:p>
        </p:txBody>
      </p:sp>
      <p:sp>
        <p:nvSpPr>
          <p:cNvPr id="7" name="Rectangle 3"/>
          <p:cNvSpPr txBox="1">
            <a:spLocks noChangeArrowheads="1"/>
          </p:cNvSpPr>
          <p:nvPr/>
        </p:nvSpPr>
        <p:spPr bwMode="auto">
          <a:xfrm>
            <a:off x="755576" y="2898835"/>
            <a:ext cx="8736013" cy="346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75000"/>
              <a:buFont typeface="Monotype Sorts" charset="2"/>
              <a:buChar char="n"/>
              <a:defRPr sz="2400" b="0">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sz="2000" b="0">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sz="2000" b="0">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2000" b="0">
                <a:solidFill>
                  <a:schemeClr val="tx1"/>
                </a:solidFill>
                <a:latin typeface="+mn-lt"/>
              </a:defRPr>
            </a:lvl4pPr>
            <a:lvl5pPr marL="2000250" indent="-171450" algn="l" rtl="0" eaLnBrk="0" fontAlgn="base" hangingPunct="0">
              <a:lnSpc>
                <a:spcPct val="90000"/>
              </a:lnSpc>
              <a:spcBef>
                <a:spcPct val="30000"/>
              </a:spcBef>
              <a:spcAft>
                <a:spcPct val="0"/>
              </a:spcAft>
              <a:buSzPct val="100000"/>
              <a:buFont typeface="Wingdings" pitchFamily="2" charset="2"/>
              <a:buChar char="Ø"/>
              <a:defRPr sz="2000" b="0">
                <a:solidFill>
                  <a:schemeClr val="tx1"/>
                </a:solidFill>
                <a:latin typeface="+mn-lt"/>
              </a:defRPr>
            </a:lvl5pPr>
            <a:lvl6pPr marL="2457450" indent="-171450" algn="l" rtl="0" eaLnBrk="0" fontAlgn="base" hangingPunct="0">
              <a:lnSpc>
                <a:spcPct val="90000"/>
              </a:lnSpc>
              <a:spcBef>
                <a:spcPct val="30000"/>
              </a:spcBef>
              <a:spcAft>
                <a:spcPct val="0"/>
              </a:spcAft>
              <a:buSzPct val="100000"/>
              <a:buFont typeface="Wingdings" pitchFamily="2" charset="2"/>
              <a:buChar char="Ø"/>
              <a:defRPr b="1">
                <a:solidFill>
                  <a:schemeClr val="tx1"/>
                </a:solidFill>
                <a:latin typeface="+mn-lt"/>
              </a:defRPr>
            </a:lvl6pPr>
            <a:lvl7pPr marL="2914650" indent="-171450" algn="l" rtl="0" eaLnBrk="0" fontAlgn="base" hangingPunct="0">
              <a:lnSpc>
                <a:spcPct val="90000"/>
              </a:lnSpc>
              <a:spcBef>
                <a:spcPct val="30000"/>
              </a:spcBef>
              <a:spcAft>
                <a:spcPct val="0"/>
              </a:spcAft>
              <a:buSzPct val="100000"/>
              <a:buFont typeface="Wingdings" pitchFamily="2" charset="2"/>
              <a:buChar char="Ø"/>
              <a:defRPr b="1">
                <a:solidFill>
                  <a:schemeClr val="tx1"/>
                </a:solidFill>
                <a:latin typeface="+mn-lt"/>
              </a:defRPr>
            </a:lvl7pPr>
            <a:lvl8pPr marL="3371850" indent="-171450" algn="l" rtl="0" eaLnBrk="0" fontAlgn="base" hangingPunct="0">
              <a:lnSpc>
                <a:spcPct val="90000"/>
              </a:lnSpc>
              <a:spcBef>
                <a:spcPct val="30000"/>
              </a:spcBef>
              <a:spcAft>
                <a:spcPct val="0"/>
              </a:spcAft>
              <a:buSzPct val="100000"/>
              <a:buFont typeface="Wingdings" pitchFamily="2" charset="2"/>
              <a:buChar char="Ø"/>
              <a:defRPr b="1">
                <a:solidFill>
                  <a:schemeClr val="tx1"/>
                </a:solidFill>
                <a:latin typeface="+mn-lt"/>
              </a:defRPr>
            </a:lvl8pPr>
            <a:lvl9pPr marL="3829050" indent="-171450" algn="l" rtl="0" eaLnBrk="0" fontAlgn="base" hangingPunct="0">
              <a:lnSpc>
                <a:spcPct val="90000"/>
              </a:lnSpc>
              <a:spcBef>
                <a:spcPct val="30000"/>
              </a:spcBef>
              <a:spcAft>
                <a:spcPct val="0"/>
              </a:spcAft>
              <a:buSzPct val="100000"/>
              <a:buFont typeface="Wingdings" pitchFamily="2" charset="2"/>
              <a:buChar char="Ø"/>
              <a:defRPr b="1">
                <a:solidFill>
                  <a:schemeClr val="tx1"/>
                </a:solidFill>
                <a:latin typeface="+mn-lt"/>
              </a:defRPr>
            </a:lvl9pPr>
          </a:lstStyle>
          <a:p>
            <a:pPr marL="0" indent="0">
              <a:buNone/>
            </a:pPr>
            <a:r>
              <a:rPr lang="es-ES" sz="2000" dirty="0" smtClean="0"/>
              <a:t>Los </a:t>
            </a:r>
            <a:r>
              <a:rPr lang="es-ES" sz="2000" dirty="0" smtClean="0">
                <a:solidFill>
                  <a:srgbClr val="0070C0"/>
                </a:solidFill>
              </a:rPr>
              <a:t>objetivos de test </a:t>
            </a:r>
            <a:r>
              <a:rPr lang="es-ES" sz="2000" dirty="0" smtClean="0"/>
              <a:t>y los requisitos deben estar bien documentados.</a:t>
            </a:r>
          </a:p>
          <a:p>
            <a:pPr marL="0" indent="0">
              <a:buNone/>
            </a:pPr>
            <a:endParaRPr lang="es-ES" sz="2000" dirty="0" smtClean="0"/>
          </a:p>
          <a:p>
            <a:pPr marL="0" indent="0">
              <a:buNone/>
            </a:pPr>
            <a:r>
              <a:rPr lang="es-ES" sz="2000" dirty="0" smtClean="0"/>
              <a:t>¿Qué niveles de </a:t>
            </a:r>
            <a:r>
              <a:rPr lang="es-ES" sz="2000" dirty="0" smtClean="0">
                <a:solidFill>
                  <a:srgbClr val="0070C0"/>
                </a:solidFill>
              </a:rPr>
              <a:t>cobertura</a:t>
            </a:r>
            <a:r>
              <a:rPr lang="es-ES" sz="2000" dirty="0" smtClean="0">
                <a:solidFill>
                  <a:srgbClr val="FFC000"/>
                </a:solidFill>
              </a:rPr>
              <a:t> </a:t>
            </a:r>
            <a:r>
              <a:rPr lang="es-ES" sz="2000" dirty="0" smtClean="0"/>
              <a:t>tienes en mente?</a:t>
            </a:r>
          </a:p>
          <a:p>
            <a:pPr marL="0" indent="0">
              <a:buNone/>
            </a:pPr>
            <a:r>
              <a:rPr lang="es-ES" sz="2000" dirty="0" smtClean="0">
                <a:solidFill>
                  <a:schemeClr val="bg2">
                    <a:lumMod val="75000"/>
                  </a:schemeClr>
                </a:solidFill>
              </a:rPr>
              <a:t>Veremos bastante sobre cobertura, no os preocupéis. </a:t>
            </a:r>
          </a:p>
          <a:p>
            <a:pPr marL="0" indent="0">
              <a:buNone/>
            </a:pPr>
            <a:endParaRPr lang="es-ES" sz="2000" dirty="0" smtClean="0"/>
          </a:p>
          <a:p>
            <a:pPr marL="0" indent="0">
              <a:buNone/>
            </a:pPr>
            <a:r>
              <a:rPr lang="es-ES" sz="2000" dirty="0" smtClean="0"/>
              <a:t>¿Cuánto </a:t>
            </a:r>
            <a:r>
              <a:rPr lang="es-ES" sz="2000" dirty="0" err="1" smtClean="0"/>
              <a:t>testing</a:t>
            </a:r>
            <a:r>
              <a:rPr lang="es-ES" sz="2000" dirty="0" smtClean="0"/>
              <a:t> es </a:t>
            </a:r>
            <a:r>
              <a:rPr lang="es-ES" sz="2000" dirty="0" smtClean="0">
                <a:solidFill>
                  <a:srgbClr val="0070C0"/>
                </a:solidFill>
              </a:rPr>
              <a:t>suficiente</a:t>
            </a:r>
            <a:r>
              <a:rPr lang="es-ES" sz="2000" dirty="0" smtClean="0"/>
              <a:t>?</a:t>
            </a:r>
          </a:p>
          <a:p>
            <a:pPr marL="0" indent="0">
              <a:buNone/>
            </a:pPr>
            <a:endParaRPr lang="es-ES" sz="2000" dirty="0" smtClean="0"/>
          </a:p>
          <a:p>
            <a:pPr marL="0" indent="0">
              <a:buNone/>
            </a:pPr>
            <a:r>
              <a:rPr lang="es-ES" sz="2000" dirty="0" smtClean="0"/>
              <a:t>Objetivo común: gastar el presupuesto… </a:t>
            </a:r>
            <a:r>
              <a:rPr lang="es-ES" sz="2000" dirty="0" smtClean="0">
                <a:solidFill>
                  <a:srgbClr val="0070C0"/>
                </a:solidFill>
              </a:rPr>
              <a:t>testear hasta el último día</a:t>
            </a:r>
            <a:r>
              <a:rPr lang="es-ES" sz="2000" dirty="0" smtClean="0">
                <a:solidFill>
                  <a:schemeClr val="tx2"/>
                </a:solidFill>
              </a:rPr>
              <a:t>…</a:t>
            </a:r>
            <a:endParaRPr lang="es-ES" sz="2000" dirty="0"/>
          </a:p>
          <a:p>
            <a:pPr marL="0" indent="0">
              <a:buNone/>
            </a:pPr>
            <a:r>
              <a:rPr lang="es-ES" sz="2000" dirty="0" smtClean="0">
                <a:solidFill>
                  <a:schemeClr val="bg2">
                    <a:lumMod val="75000"/>
                  </a:schemeClr>
                </a:solidFill>
              </a:rPr>
              <a:t>Esta aproximación se suele llamar “criterio de fecha”.</a:t>
            </a:r>
            <a:endParaRPr lang="es-ES" dirty="0" smtClean="0">
              <a:solidFill>
                <a:schemeClr val="bg2">
                  <a:lumMod val="75000"/>
                </a:schemeClr>
              </a:solidFill>
            </a:endParaRPr>
          </a:p>
        </p:txBody>
      </p:sp>
      <p:sp>
        <p:nvSpPr>
          <p:cNvPr id="8" name="Text Box 4"/>
          <p:cNvSpPr txBox="1">
            <a:spLocks noChangeArrowheads="1"/>
          </p:cNvSpPr>
          <p:nvPr/>
        </p:nvSpPr>
        <p:spPr bwMode="auto">
          <a:xfrm>
            <a:off x="973137" y="1847312"/>
            <a:ext cx="7183437" cy="954107"/>
          </a:xfrm>
          <a:prstGeom prst="rect">
            <a:avLst/>
          </a:prstGeom>
          <a:solidFill>
            <a:srgbClr val="0000CC"/>
          </a:solidFill>
          <a:ln w="12700">
            <a:solidFill>
              <a:srgbClr val="000000"/>
            </a:solidFill>
            <a:miter lim="800000"/>
            <a:headEnd type="none" w="sm" len="sm"/>
            <a:tailEnd type="none" w="sm" len="sm"/>
          </a:ln>
          <a:effectLst/>
        </p:spPr>
        <p:txBody>
          <a:bodyPr>
            <a:spAutoFit/>
          </a:bodyPr>
          <a:lstStyle/>
          <a:p>
            <a:pPr>
              <a:spcBef>
                <a:spcPct val="50000"/>
              </a:spcBef>
              <a:defRPr/>
            </a:pPr>
            <a:r>
              <a:rPr lang="es-ES" sz="2800" b="0" dirty="0">
                <a:solidFill>
                  <a:srgbClr val="FFFF00"/>
                </a:solidFill>
                <a:effectLst>
                  <a:outerShdw blurRad="38100" dist="38100" dir="2700000" algn="tl">
                    <a:srgbClr val="000000"/>
                  </a:outerShdw>
                </a:effectLst>
                <a:latin typeface="Gill Sans MT" pitchFamily="34" charset="0"/>
                <a:cs typeface="Arial" pitchFamily="34" charset="0"/>
              </a:rPr>
              <a:t>Si </a:t>
            </a:r>
            <a:r>
              <a:rPr lang="es-ES" sz="2800" b="0" dirty="0" smtClean="0">
                <a:solidFill>
                  <a:srgbClr val="FFFF00"/>
                </a:solidFill>
                <a:effectLst>
                  <a:outerShdw blurRad="38100" dist="38100" dir="2700000" algn="tl">
                    <a:srgbClr val="000000"/>
                  </a:outerShdw>
                </a:effectLst>
                <a:latin typeface="Gill Sans MT" pitchFamily="34" charset="0"/>
                <a:cs typeface="Arial" pitchFamily="34" charset="0"/>
              </a:rPr>
              <a:t>no sabes por qué aplicas un cierto test entonces ¡no será muy útil!</a:t>
            </a:r>
            <a:endParaRPr lang="es-ES" sz="2800" b="0" dirty="0">
              <a:solidFill>
                <a:srgbClr val="FFFF00"/>
              </a:solidFill>
              <a:effectLst>
                <a:outerShdw blurRad="38100" dist="38100" dir="2700000" algn="tl">
                  <a:srgbClr val="000000"/>
                </a:outerShdw>
              </a:effectLst>
              <a:latin typeface="Gill Sans MT" pitchFamily="34" charset="0"/>
              <a:cs typeface="Arial" pitchFamily="34" charset="0"/>
            </a:endParaRPr>
          </a:p>
        </p:txBody>
      </p:sp>
      <p:sp>
        <p:nvSpPr>
          <p:cNvPr id="10" name="Title 1"/>
          <p:cNvSpPr>
            <a:spLocks noGrp="1"/>
          </p:cNvSpPr>
          <p:nvPr>
            <p:ph type="title"/>
          </p:nvPr>
        </p:nvSpPr>
        <p:spPr>
          <a:xfrm>
            <a:off x="822959" y="286604"/>
            <a:ext cx="8223601" cy="1450757"/>
          </a:xfrm>
        </p:spPr>
        <p:txBody>
          <a:bodyPr>
            <a:normAutofit/>
          </a:bodyPr>
          <a:lstStyle/>
          <a:p>
            <a:r>
              <a:rPr lang="es-ES" dirty="0" smtClean="0"/>
              <a:t>Objetivos tácticos. ¿Por qué usamos un test?</a:t>
            </a:r>
            <a:endParaRPr lang="es-ES" dirty="0"/>
          </a:p>
        </p:txBody>
      </p:sp>
    </p:spTree>
    <p:extLst>
      <p:ext uri="{BB962C8B-B14F-4D97-AF65-F5344CB8AC3E}">
        <p14:creationId xmlns:p14="http://schemas.microsoft.com/office/powerpoint/2010/main" val="1203666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3"/>
          <p:cNvSpPr>
            <a:spLocks noGrp="1" noChangeArrowheads="1"/>
          </p:cNvSpPr>
          <p:nvPr>
            <p:ph idx="1"/>
          </p:nvPr>
        </p:nvSpPr>
        <p:spPr>
          <a:xfrm>
            <a:off x="611561" y="3381689"/>
            <a:ext cx="6696744" cy="2855623"/>
          </a:xfrm>
        </p:spPr>
        <p:txBody>
          <a:bodyPr>
            <a:normAutofit/>
          </a:bodyPr>
          <a:lstStyle/>
          <a:p>
            <a:r>
              <a:rPr lang="es-ES" sz="2000" dirty="0" smtClean="0">
                <a:solidFill>
                  <a:schemeClr val="tx1"/>
                </a:solidFill>
              </a:rPr>
              <a:t>1980: “El software será sencillo de</a:t>
            </a:r>
            <a:r>
              <a:rPr lang="es-ES" sz="2000" dirty="0" smtClean="0"/>
              <a:t> </a:t>
            </a:r>
            <a:r>
              <a:rPr lang="es-ES" sz="2000" dirty="0" smtClean="0">
                <a:solidFill>
                  <a:srgbClr val="0070C0"/>
                </a:solidFill>
              </a:rPr>
              <a:t>mantener</a:t>
            </a:r>
            <a:r>
              <a:rPr lang="es-ES" sz="2000" dirty="0" smtClean="0">
                <a:solidFill>
                  <a:schemeClr val="tx1"/>
                </a:solidFill>
              </a:rPr>
              <a:t>”.</a:t>
            </a:r>
          </a:p>
          <a:p>
            <a:pPr lvl="1"/>
            <a:endParaRPr lang="es-ES" sz="2000" dirty="0" smtClean="0">
              <a:solidFill>
                <a:schemeClr val="tx1"/>
              </a:solidFill>
            </a:endParaRPr>
          </a:p>
          <a:p>
            <a:r>
              <a:rPr lang="es-ES" sz="2000" dirty="0" smtClean="0">
                <a:solidFill>
                  <a:schemeClr val="tx1"/>
                </a:solidFill>
              </a:rPr>
              <a:t>¿Qué umbral tenemos para los requisitos de</a:t>
            </a:r>
            <a:r>
              <a:rPr lang="es-ES" sz="2000" dirty="0" smtClean="0"/>
              <a:t> </a:t>
            </a:r>
            <a:r>
              <a:rPr lang="es-ES" sz="2000" dirty="0" smtClean="0">
                <a:solidFill>
                  <a:srgbClr val="0070C0"/>
                </a:solidFill>
              </a:rPr>
              <a:t>fiabilidad</a:t>
            </a:r>
            <a:r>
              <a:rPr lang="es-ES" sz="2000" dirty="0" smtClean="0">
                <a:solidFill>
                  <a:schemeClr val="tx1"/>
                </a:solidFill>
              </a:rPr>
              <a:t>?</a:t>
            </a:r>
          </a:p>
          <a:p>
            <a:pPr lvl="1"/>
            <a:endParaRPr lang="es-ES" sz="2000" dirty="0" smtClean="0">
              <a:solidFill>
                <a:schemeClr val="tx1"/>
              </a:solidFill>
            </a:endParaRPr>
          </a:p>
          <a:p>
            <a:r>
              <a:rPr lang="es-ES" sz="2000" dirty="0" smtClean="0">
                <a:solidFill>
                  <a:schemeClr val="tx1"/>
                </a:solidFill>
              </a:rPr>
              <a:t>¿Qué hecho intenta </a:t>
            </a:r>
            <a:r>
              <a:rPr lang="es-ES" sz="2000" dirty="0" smtClean="0">
                <a:solidFill>
                  <a:srgbClr val="0070C0"/>
                </a:solidFill>
              </a:rPr>
              <a:t>evaluar</a:t>
            </a:r>
            <a:r>
              <a:rPr lang="es-ES" sz="2000" dirty="0" smtClean="0"/>
              <a:t> </a:t>
            </a:r>
            <a:r>
              <a:rPr lang="es-ES" sz="2000" dirty="0" smtClean="0">
                <a:solidFill>
                  <a:schemeClr val="tx1"/>
                </a:solidFill>
              </a:rPr>
              <a:t>cada test?</a:t>
            </a:r>
          </a:p>
          <a:p>
            <a:pPr lvl="1"/>
            <a:endParaRPr lang="es-ES" sz="2000" dirty="0" smtClean="0">
              <a:solidFill>
                <a:schemeClr val="tx1"/>
              </a:solidFill>
            </a:endParaRPr>
          </a:p>
          <a:p>
            <a:r>
              <a:rPr lang="es-ES" sz="2000" dirty="0" smtClean="0">
                <a:solidFill>
                  <a:schemeClr val="tx1"/>
                </a:solidFill>
              </a:rPr>
              <a:t>El equipo que</a:t>
            </a:r>
            <a:r>
              <a:rPr lang="es-ES" sz="2000" dirty="0" smtClean="0"/>
              <a:t> </a:t>
            </a:r>
            <a:r>
              <a:rPr lang="es-ES" sz="2000" dirty="0" smtClean="0">
                <a:solidFill>
                  <a:srgbClr val="0070C0"/>
                </a:solidFill>
              </a:rPr>
              <a:t>define los requisitos </a:t>
            </a:r>
            <a:r>
              <a:rPr lang="es-ES" sz="2000" dirty="0" smtClean="0">
                <a:solidFill>
                  <a:schemeClr val="tx1"/>
                </a:solidFill>
              </a:rPr>
              <a:t>necesita </a:t>
            </a:r>
            <a:r>
              <a:rPr lang="es-ES" sz="2000" dirty="0" err="1" smtClean="0">
                <a:solidFill>
                  <a:schemeClr val="tx1"/>
                </a:solidFill>
              </a:rPr>
              <a:t>testeadores</a:t>
            </a:r>
            <a:r>
              <a:rPr lang="es-ES" sz="2000" dirty="0">
                <a:solidFill>
                  <a:schemeClr val="tx1"/>
                </a:solidFill>
              </a:rPr>
              <a:t>.</a:t>
            </a:r>
            <a:endParaRPr lang="es-ES" sz="2000" dirty="0" smtClean="0">
              <a:solidFill>
                <a:schemeClr val="tx1"/>
              </a:solidFill>
            </a:endParaRPr>
          </a:p>
        </p:txBody>
      </p:sp>
      <p:sp>
        <p:nvSpPr>
          <p:cNvPr id="158724" name="Text Box 4"/>
          <p:cNvSpPr txBox="1">
            <a:spLocks noChangeArrowheads="1"/>
          </p:cNvSpPr>
          <p:nvPr/>
        </p:nvSpPr>
        <p:spPr bwMode="auto">
          <a:xfrm>
            <a:off x="196850" y="1772816"/>
            <a:ext cx="8737600" cy="1384995"/>
          </a:xfrm>
          <a:prstGeom prst="rect">
            <a:avLst/>
          </a:prstGeom>
          <a:solidFill>
            <a:srgbClr val="0000CC"/>
          </a:solidFill>
          <a:ln w="12700">
            <a:solidFill>
              <a:srgbClr val="000000"/>
            </a:solidFill>
            <a:miter lim="800000"/>
            <a:headEnd type="none" w="sm" len="sm"/>
            <a:tailEnd type="none" w="sm" len="sm"/>
          </a:ln>
          <a:effectLst/>
        </p:spPr>
        <p:txBody>
          <a:bodyPr>
            <a:spAutoFit/>
          </a:bodyPr>
          <a:lstStyle/>
          <a:p>
            <a:pPr>
              <a:spcBef>
                <a:spcPct val="50000"/>
              </a:spcBef>
              <a:defRPr/>
            </a:pPr>
            <a:r>
              <a:rPr lang="es-ES" sz="2800" b="0" dirty="0" smtClean="0">
                <a:solidFill>
                  <a:srgbClr val="FFFF00"/>
                </a:solidFill>
                <a:effectLst>
                  <a:outerShdw blurRad="38100" dist="38100" dir="2700000" algn="tl">
                    <a:srgbClr val="000000"/>
                  </a:outerShdw>
                </a:effectLst>
                <a:latin typeface="Gill Sans MT" pitchFamily="34" charset="0"/>
                <a:cs typeface="Arial" pitchFamily="34" charset="0"/>
              </a:rPr>
              <a:t>Si no empiezas a planear cada test cuando se definen los requisitos funcionales entonces no sabrás por qué estás aplicando un cierto test.</a:t>
            </a:r>
            <a:endParaRPr lang="es-ES" sz="2800" b="0" dirty="0">
              <a:solidFill>
                <a:srgbClr val="FFFF00"/>
              </a:solidFill>
              <a:effectLst>
                <a:outerShdw blurRad="38100" dist="38100" dir="2700000" algn="tl">
                  <a:srgbClr val="000000"/>
                </a:outerShdw>
              </a:effectLst>
              <a:latin typeface="Gill Sans MT" pitchFamily="34" charset="0"/>
              <a:cs typeface="Arial" pitchFamily="34" charset="0"/>
            </a:endParaRPr>
          </a:p>
        </p:txBody>
      </p:sp>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3" name="Marcador de número de diapositiva 2"/>
          <p:cNvSpPr>
            <a:spLocks noGrp="1"/>
          </p:cNvSpPr>
          <p:nvPr>
            <p:ph type="sldNum" sz="quarter" idx="12"/>
          </p:nvPr>
        </p:nvSpPr>
        <p:spPr/>
        <p:txBody>
          <a:bodyPr/>
          <a:lstStyle/>
          <a:p>
            <a:fld id="{93ED3A91-18EE-4DC8-A17F-EFE35D22CA18}" type="slidenum">
              <a:rPr lang="es-ES" smtClean="0"/>
              <a:pPr/>
              <a:t>42</a:t>
            </a:fld>
            <a:endParaRPr lang="es-ES"/>
          </a:p>
        </p:txBody>
      </p:sp>
      <p:sp>
        <p:nvSpPr>
          <p:cNvPr id="7" name="Title 1"/>
          <p:cNvSpPr>
            <a:spLocks noGrp="1"/>
          </p:cNvSpPr>
          <p:nvPr>
            <p:ph type="title"/>
          </p:nvPr>
        </p:nvSpPr>
        <p:spPr>
          <a:xfrm>
            <a:off x="822959" y="286604"/>
            <a:ext cx="8223601" cy="1450757"/>
          </a:xfrm>
        </p:spPr>
        <p:txBody>
          <a:bodyPr>
            <a:normAutofit/>
          </a:bodyPr>
          <a:lstStyle/>
          <a:p>
            <a:r>
              <a:rPr lang="es-ES" dirty="0" smtClean="0"/>
              <a:t>¿Por qué usamos un test?</a:t>
            </a:r>
            <a:endParaRPr lang="es-ES" dirty="0"/>
          </a:p>
        </p:txBody>
      </p:sp>
    </p:spTree>
    <p:extLst>
      <p:ext uri="{BB962C8B-B14F-4D97-AF65-F5344CB8AC3E}">
        <p14:creationId xmlns:p14="http://schemas.microsoft.com/office/powerpoint/2010/main" val="1252208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8724"/>
                                        </p:tgtEl>
                                        <p:attrNameLst>
                                          <p:attrName>style.visibility</p:attrName>
                                        </p:attrNameLst>
                                      </p:cBhvr>
                                      <p:to>
                                        <p:strVal val="visible"/>
                                      </p:to>
                                    </p:set>
                                    <p:animEffect transition="in" filter="dissolve">
                                      <p:cBhvr>
                                        <p:cTn id="7" dur="500"/>
                                        <p:tgtEl>
                                          <p:spTgt spid="158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3"/>
          <p:cNvSpPr>
            <a:spLocks noGrp="1" noChangeArrowheads="1"/>
          </p:cNvSpPr>
          <p:nvPr>
            <p:ph idx="1"/>
          </p:nvPr>
        </p:nvSpPr>
        <p:spPr>
          <a:xfrm>
            <a:off x="685161" y="1679030"/>
            <a:ext cx="7724202" cy="4414266"/>
          </a:xfrm>
        </p:spPr>
        <p:txBody>
          <a:bodyPr>
            <a:noAutofit/>
          </a:bodyPr>
          <a:lstStyle/>
          <a:p>
            <a:r>
              <a:rPr lang="es-ES" dirty="0" err="1" smtClean="0">
                <a:solidFill>
                  <a:schemeClr val="tx1"/>
                </a:solidFill>
              </a:rPr>
              <a:t>Testing</a:t>
            </a:r>
            <a:r>
              <a:rPr lang="es-ES" dirty="0" smtClean="0">
                <a:solidFill>
                  <a:schemeClr val="tx1"/>
                </a:solidFill>
              </a:rPr>
              <a:t> es la actividad </a:t>
            </a:r>
            <a:r>
              <a:rPr lang="es-ES" dirty="0" smtClean="0">
                <a:solidFill>
                  <a:srgbClr val="0070C0"/>
                </a:solidFill>
              </a:rPr>
              <a:t>más cara</a:t>
            </a:r>
            <a:r>
              <a:rPr lang="es-ES" dirty="0" smtClean="0">
                <a:solidFill>
                  <a:srgbClr val="FFC000"/>
                </a:solidFill>
              </a:rPr>
              <a:t> </a:t>
            </a:r>
            <a:r>
              <a:rPr lang="es-ES" dirty="0" smtClean="0">
                <a:solidFill>
                  <a:schemeClr val="tx1"/>
                </a:solidFill>
              </a:rPr>
              <a:t>(al menos el 50% del presupuesto) y que </a:t>
            </a:r>
            <a:r>
              <a:rPr lang="es-ES" dirty="0" smtClean="0">
                <a:solidFill>
                  <a:srgbClr val="0070C0"/>
                </a:solidFill>
              </a:rPr>
              <a:t>más tiempo conlleva</a:t>
            </a:r>
            <a:r>
              <a:rPr lang="es-ES" dirty="0" smtClean="0">
                <a:solidFill>
                  <a:srgbClr val="FFC000"/>
                </a:solidFill>
              </a:rPr>
              <a:t> </a:t>
            </a:r>
            <a:r>
              <a:rPr lang="es-ES" dirty="0" smtClean="0">
                <a:solidFill>
                  <a:schemeClr val="tx1"/>
                </a:solidFill>
              </a:rPr>
              <a:t>durante el desarrollo de software.</a:t>
            </a:r>
          </a:p>
          <a:p>
            <a:endParaRPr lang="es-ES" u="sng" dirty="0" smtClean="0"/>
          </a:p>
          <a:p>
            <a:pPr marL="0" indent="0">
              <a:buNone/>
            </a:pPr>
            <a:endParaRPr lang="es-ES" dirty="0" smtClean="0"/>
          </a:p>
          <a:p>
            <a:r>
              <a:rPr lang="es-ES" dirty="0" smtClean="0">
                <a:solidFill>
                  <a:schemeClr val="tx1"/>
                </a:solidFill>
              </a:rPr>
              <a:t>Pero </a:t>
            </a:r>
            <a:r>
              <a:rPr lang="es-ES" dirty="0" smtClean="0">
                <a:solidFill>
                  <a:srgbClr val="0070C0"/>
                </a:solidFill>
              </a:rPr>
              <a:t>no testear </a:t>
            </a:r>
            <a:r>
              <a:rPr lang="es-ES" dirty="0" smtClean="0">
                <a:solidFill>
                  <a:schemeClr val="tx1"/>
                </a:solidFill>
              </a:rPr>
              <a:t>es todavía </a:t>
            </a:r>
            <a:r>
              <a:rPr lang="es-ES" dirty="0" smtClean="0">
                <a:solidFill>
                  <a:srgbClr val="0070C0"/>
                </a:solidFill>
              </a:rPr>
              <a:t>más caro</a:t>
            </a:r>
            <a:r>
              <a:rPr lang="es-ES" dirty="0" smtClean="0"/>
              <a:t>. </a:t>
            </a:r>
            <a:endParaRPr lang="es-ES" dirty="0" smtClean="0">
              <a:solidFill>
                <a:srgbClr val="FFFF00"/>
              </a:solidFill>
            </a:endParaRPr>
          </a:p>
          <a:p>
            <a:endParaRPr lang="es-ES" dirty="0" smtClean="0"/>
          </a:p>
          <a:p>
            <a:r>
              <a:rPr lang="es-ES" dirty="0" smtClean="0">
                <a:solidFill>
                  <a:schemeClr val="tx1"/>
                </a:solidFill>
              </a:rPr>
              <a:t>Si no nos esforzamos en hacer </a:t>
            </a:r>
            <a:r>
              <a:rPr lang="es-ES" dirty="0" err="1" smtClean="0">
                <a:solidFill>
                  <a:schemeClr val="tx1"/>
                </a:solidFill>
              </a:rPr>
              <a:t>testing</a:t>
            </a:r>
            <a:r>
              <a:rPr lang="es-ES" dirty="0" smtClean="0">
                <a:solidFill>
                  <a:schemeClr val="tx1"/>
                </a:solidFill>
              </a:rPr>
              <a:t> al principio, entonces el coste </a:t>
            </a:r>
            <a:r>
              <a:rPr lang="es-ES" dirty="0" smtClean="0">
                <a:solidFill>
                  <a:srgbClr val="0070C0"/>
                </a:solidFill>
              </a:rPr>
              <a:t>aumenta</a:t>
            </a:r>
            <a:r>
              <a:rPr lang="es-ES" dirty="0" smtClean="0"/>
              <a:t>.</a:t>
            </a:r>
            <a:endParaRPr lang="es-ES" dirty="0" smtClean="0">
              <a:solidFill>
                <a:schemeClr val="tx2"/>
              </a:solidFill>
            </a:endParaRPr>
          </a:p>
          <a:p>
            <a:endParaRPr lang="es-ES" dirty="0" smtClean="0"/>
          </a:p>
          <a:p>
            <a:r>
              <a:rPr lang="es-ES" dirty="0" smtClean="0">
                <a:solidFill>
                  <a:schemeClr val="tx1"/>
                </a:solidFill>
              </a:rPr>
              <a:t>Planificar el </a:t>
            </a:r>
            <a:r>
              <a:rPr lang="es-ES" dirty="0" err="1" smtClean="0">
                <a:solidFill>
                  <a:schemeClr val="tx1"/>
                </a:solidFill>
              </a:rPr>
              <a:t>testing</a:t>
            </a:r>
            <a:r>
              <a:rPr lang="es-ES" dirty="0" smtClean="0">
                <a:solidFill>
                  <a:schemeClr val="tx1"/>
                </a:solidFill>
              </a:rPr>
              <a:t> para después de finalizar el desarrollo es </a:t>
            </a:r>
            <a:r>
              <a:rPr lang="es-ES" dirty="0" smtClean="0">
                <a:solidFill>
                  <a:srgbClr val="0070C0"/>
                </a:solidFill>
              </a:rPr>
              <a:t>prohibitivamente</a:t>
            </a:r>
            <a:r>
              <a:rPr lang="es-ES" dirty="0" smtClean="0"/>
              <a:t> </a:t>
            </a:r>
            <a:r>
              <a:rPr lang="es-ES" dirty="0" smtClean="0">
                <a:solidFill>
                  <a:schemeClr val="tx1"/>
                </a:solidFill>
              </a:rPr>
              <a:t>caro.</a:t>
            </a:r>
          </a:p>
        </p:txBody>
      </p:sp>
      <p:sp>
        <p:nvSpPr>
          <p:cNvPr id="159748" name="Text Box 4"/>
          <p:cNvSpPr txBox="1">
            <a:spLocks noChangeArrowheads="1"/>
          </p:cNvSpPr>
          <p:nvPr/>
        </p:nvSpPr>
        <p:spPr bwMode="auto">
          <a:xfrm>
            <a:off x="117506" y="2276872"/>
            <a:ext cx="8846981" cy="954107"/>
          </a:xfrm>
          <a:prstGeom prst="rect">
            <a:avLst/>
          </a:prstGeom>
          <a:solidFill>
            <a:srgbClr val="0000CC"/>
          </a:solidFill>
          <a:ln w="12700">
            <a:solidFill>
              <a:srgbClr val="000000"/>
            </a:solidFill>
            <a:miter lim="800000"/>
            <a:headEnd type="none" w="sm" len="sm"/>
            <a:tailEnd type="none" w="sm" len="sm"/>
          </a:ln>
          <a:effectLst/>
        </p:spPr>
        <p:txBody>
          <a:bodyPr wrap="square">
            <a:spAutoFit/>
          </a:bodyPr>
          <a:lstStyle/>
          <a:p>
            <a:pPr>
              <a:spcBef>
                <a:spcPct val="50000"/>
              </a:spcBef>
              <a:defRPr/>
            </a:pPr>
            <a:r>
              <a:rPr lang="es-ES" sz="2800" b="0" dirty="0">
                <a:solidFill>
                  <a:srgbClr val="FFFF00"/>
                </a:solidFill>
                <a:effectLst>
                  <a:outerShdw blurRad="38100" dist="38100" dir="2700000" algn="tl">
                    <a:srgbClr val="000000"/>
                  </a:outerShdw>
                </a:effectLst>
                <a:latin typeface="Gill Sans MT" pitchFamily="34" charset="0"/>
                <a:cs typeface="Arial" pitchFamily="34" charset="0"/>
              </a:rPr>
              <a:t>Encargados de proyecto poco responsables podrían decir: “</a:t>
            </a:r>
            <a:r>
              <a:rPr lang="es-ES" sz="2800" b="0" dirty="0" err="1">
                <a:solidFill>
                  <a:srgbClr val="FFFF00"/>
                </a:solidFill>
                <a:effectLst>
                  <a:outerShdw blurRad="38100" dist="38100" dir="2700000" algn="tl">
                    <a:srgbClr val="000000"/>
                  </a:outerShdw>
                </a:effectLst>
                <a:latin typeface="Gill Sans MT" pitchFamily="34" charset="0"/>
                <a:cs typeface="Arial" pitchFamily="34" charset="0"/>
              </a:rPr>
              <a:t>Testing</a:t>
            </a:r>
            <a:r>
              <a:rPr lang="es-ES" sz="2800" b="0" dirty="0">
                <a:solidFill>
                  <a:srgbClr val="FFFF00"/>
                </a:solidFill>
                <a:effectLst>
                  <a:outerShdw blurRad="38100" dist="38100" dir="2700000" algn="tl">
                    <a:srgbClr val="000000"/>
                  </a:outerShdw>
                </a:effectLst>
                <a:latin typeface="Gill Sans MT" pitchFamily="34" charset="0"/>
                <a:cs typeface="Arial" pitchFamily="34" charset="0"/>
              </a:rPr>
              <a:t> es demasiado caro.”</a:t>
            </a:r>
          </a:p>
        </p:txBody>
      </p:sp>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3" name="Marcador de número de diapositiva 2"/>
          <p:cNvSpPr>
            <a:spLocks noGrp="1"/>
          </p:cNvSpPr>
          <p:nvPr>
            <p:ph type="sldNum" sz="quarter" idx="12"/>
          </p:nvPr>
        </p:nvSpPr>
        <p:spPr/>
        <p:txBody>
          <a:bodyPr/>
          <a:lstStyle/>
          <a:p>
            <a:fld id="{93ED3A91-18EE-4DC8-A17F-EFE35D22CA18}" type="slidenum">
              <a:rPr lang="es-ES" smtClean="0"/>
              <a:pPr/>
              <a:t>43</a:t>
            </a:fld>
            <a:endParaRPr lang="es-ES"/>
          </a:p>
        </p:txBody>
      </p:sp>
      <p:sp>
        <p:nvSpPr>
          <p:cNvPr id="7" name="Title 1"/>
          <p:cNvSpPr>
            <a:spLocks noGrp="1"/>
          </p:cNvSpPr>
          <p:nvPr>
            <p:ph type="title"/>
          </p:nvPr>
        </p:nvSpPr>
        <p:spPr>
          <a:xfrm>
            <a:off x="822959" y="286604"/>
            <a:ext cx="8223601" cy="1450757"/>
          </a:xfrm>
        </p:spPr>
        <p:txBody>
          <a:bodyPr>
            <a:normAutofit/>
          </a:bodyPr>
          <a:lstStyle/>
          <a:p>
            <a:r>
              <a:rPr lang="es-ES" dirty="0" smtClean="0"/>
              <a:t>El precio de no testear</a:t>
            </a:r>
            <a:endParaRPr lang="es-ES" dirty="0"/>
          </a:p>
        </p:txBody>
      </p:sp>
    </p:spTree>
    <p:extLst>
      <p:ext uri="{BB962C8B-B14F-4D97-AF65-F5344CB8AC3E}">
        <p14:creationId xmlns:p14="http://schemas.microsoft.com/office/powerpoint/2010/main" val="2706126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9748"/>
                                        </p:tgtEl>
                                        <p:attrNameLst>
                                          <p:attrName>style.visibility</p:attrName>
                                        </p:attrNameLst>
                                      </p:cBhvr>
                                      <p:to>
                                        <p:strVal val="visible"/>
                                      </p:to>
                                    </p:set>
                                    <p:animEffect transition="in" filter="dissolve">
                                      <p:cBhvr>
                                        <p:cTn id="7" dur="500"/>
                                        <p:tgtEl>
                                          <p:spTgt spid="159748"/>
                                        </p:tgtEl>
                                      </p:cBhvr>
                                    </p:animEffect>
                                  </p:childTnLst>
                                </p:cTn>
                              </p:par>
                              <p:par>
                                <p:cTn id="8" presetID="1" presetClass="entr" presetSubtype="0" fill="hold" nodeType="withEffect">
                                  <p:stCondLst>
                                    <p:cond delay="0"/>
                                  </p:stCondLst>
                                  <p:childTnLst>
                                    <p:set>
                                      <p:cBhvr>
                                        <p:cTn id="9" dur="1" fill="hold">
                                          <p:stCondLst>
                                            <p:cond delay="0"/>
                                          </p:stCondLst>
                                        </p:cTn>
                                        <p:tgtEl>
                                          <p:spTgt spid="21510">
                                            <p:txEl>
                                              <p:pRg st="3" end="3"/>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1510">
                                            <p:txEl>
                                              <p:pRg st="5" end="5"/>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15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p:cNvSpPr/>
          <p:nvPr/>
        </p:nvSpPr>
        <p:spPr>
          <a:xfrm>
            <a:off x="80010" y="1165860"/>
            <a:ext cx="8995410" cy="4949190"/>
          </a:xfrm>
          <a:prstGeom prst="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s-ES" altLang="zh-CN" smtClean="0"/>
              <a:t>Especificación, Validación y Testing (M. G. Merayo y M. Núñez)</a:t>
            </a:r>
            <a:endParaRPr lang="en-US" altLang="zh-CN" dirty="0"/>
          </a:p>
        </p:txBody>
      </p:sp>
      <p:sp>
        <p:nvSpPr>
          <p:cNvPr id="5" name="Slide Number Placeholder 4"/>
          <p:cNvSpPr>
            <a:spLocks noGrp="1"/>
          </p:cNvSpPr>
          <p:nvPr>
            <p:ph type="sldNum" sz="quarter" idx="12"/>
          </p:nvPr>
        </p:nvSpPr>
        <p:spPr/>
        <p:txBody>
          <a:bodyPr/>
          <a:lstStyle/>
          <a:p>
            <a:pPr>
              <a:defRPr/>
            </a:pPr>
            <a:fld id="{1D0F80E7-B056-4C76-86F1-135BF336DD8E}" type="slidenum">
              <a:rPr lang="zh-CN" altLang="en-US" smtClean="0"/>
              <a:pPr>
                <a:defRPr/>
              </a:pPr>
              <a:t>44</a:t>
            </a:fld>
            <a:endParaRPr lang="en-US" altLang="zh-CN"/>
          </a:p>
        </p:txBody>
      </p:sp>
      <p:sp>
        <p:nvSpPr>
          <p:cNvPr id="13" name="TextBox 12"/>
          <p:cNvSpPr txBox="1"/>
          <p:nvPr/>
        </p:nvSpPr>
        <p:spPr>
          <a:xfrm>
            <a:off x="152400" y="1108710"/>
            <a:ext cx="525780" cy="400110"/>
          </a:xfrm>
          <a:prstGeom prst="rect">
            <a:avLst/>
          </a:prstGeom>
          <a:noFill/>
        </p:spPr>
        <p:txBody>
          <a:bodyPr wrap="square" rtlCol="0">
            <a:spAutoFit/>
          </a:bodyPr>
          <a:lstStyle/>
          <a:p>
            <a:pPr algn="r"/>
            <a:r>
              <a:rPr lang="en-US" dirty="0" smtClean="0">
                <a:solidFill>
                  <a:srgbClr val="FFC000"/>
                </a:solidFill>
              </a:rPr>
              <a:t>60</a:t>
            </a:r>
            <a:endParaRPr lang="en-US" dirty="0">
              <a:solidFill>
                <a:srgbClr val="FFC000"/>
              </a:solidFill>
            </a:endParaRPr>
          </a:p>
        </p:txBody>
      </p:sp>
      <p:grpSp>
        <p:nvGrpSpPr>
          <p:cNvPr id="16" name="Group 70"/>
          <p:cNvGrpSpPr/>
          <p:nvPr/>
        </p:nvGrpSpPr>
        <p:grpSpPr>
          <a:xfrm>
            <a:off x="152400" y="1336589"/>
            <a:ext cx="6749848" cy="2900399"/>
            <a:chOff x="186690" y="1588049"/>
            <a:chExt cx="6749848" cy="2900399"/>
          </a:xfrm>
        </p:grpSpPr>
        <p:cxnSp>
          <p:nvCxnSpPr>
            <p:cNvPr id="7" name="Straight Connector 6"/>
            <p:cNvCxnSpPr/>
            <p:nvPr/>
          </p:nvCxnSpPr>
          <p:spPr>
            <a:xfrm>
              <a:off x="712470" y="1592580"/>
              <a:ext cx="62167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12470" y="2049145"/>
              <a:ext cx="62167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2470" y="2505710"/>
              <a:ext cx="62227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12470" y="2962275"/>
              <a:ext cx="62167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2470" y="3418840"/>
              <a:ext cx="62227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12470" y="3875405"/>
              <a:ext cx="62167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6690" y="1810385"/>
              <a:ext cx="525780" cy="400110"/>
            </a:xfrm>
            <a:prstGeom prst="rect">
              <a:avLst/>
            </a:prstGeom>
            <a:noFill/>
          </p:spPr>
          <p:txBody>
            <a:bodyPr wrap="square" rtlCol="0">
              <a:spAutoFit/>
            </a:bodyPr>
            <a:lstStyle/>
            <a:p>
              <a:pPr algn="r"/>
              <a:r>
                <a:rPr lang="en-US" dirty="0" smtClean="0">
                  <a:solidFill>
                    <a:srgbClr val="FFC000"/>
                  </a:solidFill>
                </a:rPr>
                <a:t>50</a:t>
              </a:r>
              <a:endParaRPr lang="en-US" dirty="0">
                <a:solidFill>
                  <a:srgbClr val="FFC000"/>
                </a:solidFill>
              </a:endParaRPr>
            </a:p>
          </p:txBody>
        </p:sp>
        <p:sp>
          <p:nvSpPr>
            <p:cNvPr id="15" name="TextBox 14"/>
            <p:cNvSpPr txBox="1"/>
            <p:nvPr/>
          </p:nvSpPr>
          <p:spPr>
            <a:xfrm>
              <a:off x="186690" y="2260600"/>
              <a:ext cx="525780" cy="400110"/>
            </a:xfrm>
            <a:prstGeom prst="rect">
              <a:avLst/>
            </a:prstGeom>
            <a:noFill/>
          </p:spPr>
          <p:txBody>
            <a:bodyPr wrap="square" rtlCol="0">
              <a:spAutoFit/>
            </a:bodyPr>
            <a:lstStyle/>
            <a:p>
              <a:pPr algn="r"/>
              <a:r>
                <a:rPr lang="en-US" dirty="0" smtClean="0">
                  <a:solidFill>
                    <a:srgbClr val="FFC000"/>
                  </a:solidFill>
                </a:rPr>
                <a:t>40</a:t>
              </a:r>
              <a:endParaRPr lang="en-US" dirty="0">
                <a:solidFill>
                  <a:srgbClr val="FFC000"/>
                </a:solidFill>
              </a:endParaRPr>
            </a:p>
          </p:txBody>
        </p:sp>
        <p:sp>
          <p:nvSpPr>
            <p:cNvPr id="17" name="TextBox 16"/>
            <p:cNvSpPr txBox="1"/>
            <p:nvPr/>
          </p:nvSpPr>
          <p:spPr>
            <a:xfrm>
              <a:off x="186690" y="2710815"/>
              <a:ext cx="525780" cy="400110"/>
            </a:xfrm>
            <a:prstGeom prst="rect">
              <a:avLst/>
            </a:prstGeom>
            <a:noFill/>
          </p:spPr>
          <p:txBody>
            <a:bodyPr wrap="square" rtlCol="0">
              <a:spAutoFit/>
            </a:bodyPr>
            <a:lstStyle/>
            <a:p>
              <a:pPr algn="r"/>
              <a:r>
                <a:rPr lang="en-US" dirty="0" smtClean="0">
                  <a:solidFill>
                    <a:srgbClr val="FFC000"/>
                  </a:solidFill>
                </a:rPr>
                <a:t>30</a:t>
              </a:r>
              <a:endParaRPr lang="en-US" dirty="0">
                <a:solidFill>
                  <a:srgbClr val="FFC000"/>
                </a:solidFill>
              </a:endParaRPr>
            </a:p>
          </p:txBody>
        </p:sp>
        <p:sp>
          <p:nvSpPr>
            <p:cNvPr id="18" name="TextBox 17"/>
            <p:cNvSpPr txBox="1"/>
            <p:nvPr/>
          </p:nvSpPr>
          <p:spPr>
            <a:xfrm>
              <a:off x="186690" y="3161030"/>
              <a:ext cx="525780" cy="400110"/>
            </a:xfrm>
            <a:prstGeom prst="rect">
              <a:avLst/>
            </a:prstGeom>
            <a:noFill/>
          </p:spPr>
          <p:txBody>
            <a:bodyPr wrap="square" rtlCol="0">
              <a:spAutoFit/>
            </a:bodyPr>
            <a:lstStyle/>
            <a:p>
              <a:pPr algn="r"/>
              <a:r>
                <a:rPr lang="en-US" dirty="0" smtClean="0">
                  <a:solidFill>
                    <a:srgbClr val="FFC000"/>
                  </a:solidFill>
                </a:rPr>
                <a:t>20</a:t>
              </a:r>
              <a:endParaRPr lang="en-US" dirty="0">
                <a:solidFill>
                  <a:srgbClr val="FFC000"/>
                </a:solidFill>
              </a:endParaRPr>
            </a:p>
          </p:txBody>
        </p:sp>
        <p:sp>
          <p:nvSpPr>
            <p:cNvPr id="19" name="TextBox 18"/>
            <p:cNvSpPr txBox="1"/>
            <p:nvPr/>
          </p:nvSpPr>
          <p:spPr>
            <a:xfrm>
              <a:off x="186690" y="3611245"/>
              <a:ext cx="525780" cy="400110"/>
            </a:xfrm>
            <a:prstGeom prst="rect">
              <a:avLst/>
            </a:prstGeom>
            <a:noFill/>
          </p:spPr>
          <p:txBody>
            <a:bodyPr wrap="square" rtlCol="0">
              <a:spAutoFit/>
            </a:bodyPr>
            <a:lstStyle/>
            <a:p>
              <a:pPr algn="r"/>
              <a:r>
                <a:rPr lang="en-US" dirty="0" smtClean="0">
                  <a:solidFill>
                    <a:srgbClr val="FFC000"/>
                  </a:solidFill>
                </a:rPr>
                <a:t>10</a:t>
              </a:r>
              <a:endParaRPr lang="en-US" dirty="0">
                <a:solidFill>
                  <a:srgbClr val="FFC000"/>
                </a:solidFill>
              </a:endParaRPr>
            </a:p>
          </p:txBody>
        </p:sp>
        <p:sp>
          <p:nvSpPr>
            <p:cNvPr id="20" name="TextBox 19"/>
            <p:cNvSpPr txBox="1"/>
            <p:nvPr/>
          </p:nvSpPr>
          <p:spPr>
            <a:xfrm>
              <a:off x="186690" y="4061460"/>
              <a:ext cx="525780" cy="400110"/>
            </a:xfrm>
            <a:prstGeom prst="rect">
              <a:avLst/>
            </a:prstGeom>
            <a:noFill/>
          </p:spPr>
          <p:txBody>
            <a:bodyPr wrap="square" rtlCol="0">
              <a:spAutoFit/>
            </a:bodyPr>
            <a:lstStyle/>
            <a:p>
              <a:pPr algn="r"/>
              <a:r>
                <a:rPr lang="en-US" dirty="0" smtClean="0">
                  <a:solidFill>
                    <a:srgbClr val="FFC000"/>
                  </a:solidFill>
                </a:rPr>
                <a:t>0</a:t>
              </a:r>
              <a:endParaRPr lang="en-US" dirty="0">
                <a:solidFill>
                  <a:srgbClr val="FFC000"/>
                </a:solidFill>
              </a:endParaRPr>
            </a:p>
          </p:txBody>
        </p:sp>
        <p:cxnSp>
          <p:nvCxnSpPr>
            <p:cNvPr id="24" name="Straight Connector 23"/>
            <p:cNvCxnSpPr/>
            <p:nvPr/>
          </p:nvCxnSpPr>
          <p:spPr>
            <a:xfrm rot="5400000">
              <a:off x="6856034"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1834052"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2838449"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842846"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847243"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851640"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829655"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54818" y="2953026"/>
              <a:ext cx="27299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12470" y="4327440"/>
              <a:ext cx="6222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5503428" y="3618103"/>
            <a:ext cx="204717" cy="4603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304821" y="3172831"/>
            <a:ext cx="204717" cy="9056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507461" y="3872545"/>
            <a:ext cx="204717" cy="2059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086069" y="1797255"/>
            <a:ext cx="204717" cy="2281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288732" y="3172831"/>
            <a:ext cx="204717" cy="9056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486974" y="4015669"/>
            <a:ext cx="204717" cy="628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082151" y="2250479"/>
            <a:ext cx="204717" cy="1828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291379" y="3482931"/>
            <a:ext cx="204717" cy="5955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498322" y="4031571"/>
            <a:ext cx="204717" cy="469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086184" y="3634006"/>
            <a:ext cx="204717" cy="4444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286970" y="3800984"/>
            <a:ext cx="204717" cy="27751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487089" y="4015669"/>
            <a:ext cx="204717" cy="628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515298" y="1805206"/>
            <a:ext cx="204717" cy="227329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rot="19048443">
            <a:off x="-162372" y="4754871"/>
            <a:ext cx="2160270" cy="400110"/>
          </a:xfrm>
          <a:prstGeom prst="rect">
            <a:avLst/>
          </a:prstGeom>
          <a:noFill/>
        </p:spPr>
        <p:txBody>
          <a:bodyPr wrap="square" rtlCol="0" anchor="ctr">
            <a:spAutoFit/>
          </a:bodyPr>
          <a:lstStyle/>
          <a:p>
            <a:pPr algn="r"/>
            <a:r>
              <a:rPr lang="en-US" dirty="0" err="1" smtClean="0">
                <a:solidFill>
                  <a:srgbClr val="FFC000"/>
                </a:solidFill>
                <a:latin typeface="+mn-lt"/>
              </a:rPr>
              <a:t>Requisitos</a:t>
            </a:r>
            <a:endParaRPr lang="en-US" dirty="0">
              <a:solidFill>
                <a:srgbClr val="FFC000"/>
              </a:solidFill>
              <a:latin typeface="+mn-lt"/>
            </a:endParaRPr>
          </a:p>
        </p:txBody>
      </p:sp>
      <p:sp>
        <p:nvSpPr>
          <p:cNvPr id="82" name="TextBox 81"/>
          <p:cNvSpPr txBox="1"/>
          <p:nvPr/>
        </p:nvSpPr>
        <p:spPr>
          <a:xfrm rot="19048443">
            <a:off x="1257759" y="4968514"/>
            <a:ext cx="2792421" cy="400110"/>
          </a:xfrm>
          <a:prstGeom prst="rect">
            <a:avLst/>
          </a:prstGeom>
          <a:noFill/>
        </p:spPr>
        <p:txBody>
          <a:bodyPr wrap="square" rtlCol="0" anchor="ctr">
            <a:spAutoFit/>
          </a:bodyPr>
          <a:lstStyle/>
          <a:p>
            <a:pPr algn="r"/>
            <a:r>
              <a:rPr lang="en-US" dirty="0" err="1" smtClean="0">
                <a:solidFill>
                  <a:srgbClr val="FFC000"/>
                </a:solidFill>
                <a:latin typeface="+mn-lt"/>
              </a:rPr>
              <a:t>Prog</a:t>
            </a:r>
            <a:r>
              <a:rPr lang="en-US" dirty="0" smtClean="0">
                <a:solidFill>
                  <a:srgbClr val="FFC000"/>
                </a:solidFill>
                <a:latin typeface="+mn-lt"/>
              </a:rPr>
              <a:t> / Test </a:t>
            </a:r>
            <a:r>
              <a:rPr lang="en-US" dirty="0" err="1" smtClean="0">
                <a:solidFill>
                  <a:srgbClr val="FFC000"/>
                </a:solidFill>
                <a:latin typeface="+mn-lt"/>
              </a:rPr>
              <a:t>unitario</a:t>
            </a:r>
            <a:endParaRPr lang="en-US" dirty="0" smtClean="0">
              <a:solidFill>
                <a:srgbClr val="FFC000"/>
              </a:solidFill>
              <a:latin typeface="+mn-lt"/>
            </a:endParaRPr>
          </a:p>
        </p:txBody>
      </p:sp>
      <p:sp>
        <p:nvSpPr>
          <p:cNvPr id="83" name="TextBox 82"/>
          <p:cNvSpPr txBox="1"/>
          <p:nvPr/>
        </p:nvSpPr>
        <p:spPr>
          <a:xfrm rot="19048443">
            <a:off x="449537" y="4898602"/>
            <a:ext cx="2585557" cy="400110"/>
          </a:xfrm>
          <a:prstGeom prst="rect">
            <a:avLst/>
          </a:prstGeom>
          <a:noFill/>
        </p:spPr>
        <p:txBody>
          <a:bodyPr wrap="square" rtlCol="0" anchor="ctr">
            <a:spAutoFit/>
          </a:bodyPr>
          <a:lstStyle/>
          <a:p>
            <a:pPr algn="r"/>
            <a:r>
              <a:rPr lang="en-US" dirty="0" err="1" smtClean="0">
                <a:solidFill>
                  <a:srgbClr val="FFC000"/>
                </a:solidFill>
                <a:latin typeface="+mn-lt"/>
              </a:rPr>
              <a:t>Diseño</a:t>
            </a:r>
            <a:endParaRPr lang="en-US" dirty="0">
              <a:solidFill>
                <a:srgbClr val="FFC000"/>
              </a:solidFill>
              <a:latin typeface="+mn-lt"/>
            </a:endParaRPr>
          </a:p>
        </p:txBody>
      </p:sp>
      <p:sp>
        <p:nvSpPr>
          <p:cNvPr id="84" name="TextBox 83"/>
          <p:cNvSpPr txBox="1"/>
          <p:nvPr/>
        </p:nvSpPr>
        <p:spPr>
          <a:xfrm rot="19048443">
            <a:off x="2201512" y="5100685"/>
            <a:ext cx="2912939" cy="400110"/>
          </a:xfrm>
          <a:prstGeom prst="rect">
            <a:avLst/>
          </a:prstGeom>
          <a:noFill/>
        </p:spPr>
        <p:txBody>
          <a:bodyPr wrap="square" rtlCol="0" anchor="ctr">
            <a:spAutoFit/>
          </a:bodyPr>
          <a:lstStyle/>
          <a:p>
            <a:pPr algn="r"/>
            <a:r>
              <a:rPr lang="en-US" dirty="0" smtClean="0">
                <a:solidFill>
                  <a:srgbClr val="FFC000"/>
                </a:solidFill>
                <a:latin typeface="+mn-lt"/>
              </a:rPr>
              <a:t>Test de </a:t>
            </a:r>
            <a:r>
              <a:rPr lang="en-US" dirty="0" err="1" smtClean="0">
                <a:solidFill>
                  <a:srgbClr val="FFC000"/>
                </a:solidFill>
                <a:latin typeface="+mn-lt"/>
              </a:rPr>
              <a:t>Integración</a:t>
            </a:r>
            <a:endParaRPr lang="en-US" dirty="0">
              <a:solidFill>
                <a:srgbClr val="FFC000"/>
              </a:solidFill>
              <a:latin typeface="+mn-lt"/>
            </a:endParaRPr>
          </a:p>
        </p:txBody>
      </p:sp>
      <p:sp>
        <p:nvSpPr>
          <p:cNvPr id="87" name="TextBox 86"/>
          <p:cNvSpPr txBox="1"/>
          <p:nvPr/>
        </p:nvSpPr>
        <p:spPr>
          <a:xfrm>
            <a:off x="7050746" y="2302227"/>
            <a:ext cx="2152357" cy="1569660"/>
          </a:xfrm>
          <a:prstGeom prst="rect">
            <a:avLst/>
          </a:prstGeom>
          <a:noFill/>
        </p:spPr>
        <p:txBody>
          <a:bodyPr wrap="square" rtlCol="0">
            <a:spAutoFit/>
          </a:bodyPr>
          <a:lstStyle/>
          <a:p>
            <a:r>
              <a:rPr lang="en-US" sz="1600" b="0" dirty="0" smtClean="0">
                <a:solidFill>
                  <a:srgbClr val="FFC000"/>
                </a:solidFill>
                <a:latin typeface="+mn-lt"/>
              </a:rPr>
              <a:t>Origen del </a:t>
            </a:r>
            <a:r>
              <a:rPr lang="en-US" sz="1600" b="0" dirty="0" err="1" smtClean="0">
                <a:solidFill>
                  <a:srgbClr val="FFC000"/>
                </a:solidFill>
                <a:latin typeface="+mn-lt"/>
              </a:rPr>
              <a:t>fallo</a:t>
            </a:r>
            <a:r>
              <a:rPr lang="en-US" sz="1600" b="0" dirty="0" smtClean="0">
                <a:solidFill>
                  <a:srgbClr val="FFC000"/>
                </a:solidFill>
                <a:latin typeface="+mn-lt"/>
              </a:rPr>
              <a:t> (%)</a:t>
            </a:r>
          </a:p>
          <a:p>
            <a:endParaRPr lang="en-US" sz="1600" b="0" dirty="0" smtClean="0">
              <a:solidFill>
                <a:srgbClr val="FFC000"/>
              </a:solidFill>
              <a:latin typeface="+mn-lt"/>
            </a:endParaRPr>
          </a:p>
          <a:p>
            <a:r>
              <a:rPr lang="en-US" sz="1600" b="0" dirty="0" err="1" smtClean="0">
                <a:solidFill>
                  <a:srgbClr val="FFC000"/>
                </a:solidFill>
                <a:latin typeface="+mn-lt"/>
              </a:rPr>
              <a:t>Detección</a:t>
            </a:r>
            <a:r>
              <a:rPr lang="en-US" sz="1600" b="0" dirty="0" smtClean="0">
                <a:solidFill>
                  <a:srgbClr val="FFC000"/>
                </a:solidFill>
                <a:latin typeface="+mn-lt"/>
              </a:rPr>
              <a:t> del </a:t>
            </a:r>
            <a:r>
              <a:rPr lang="en-US" sz="1600" b="0" dirty="0" err="1" smtClean="0">
                <a:solidFill>
                  <a:srgbClr val="FFC000"/>
                </a:solidFill>
                <a:latin typeface="+mn-lt"/>
              </a:rPr>
              <a:t>fallo</a:t>
            </a:r>
            <a:r>
              <a:rPr lang="en-US" sz="1600" b="0" dirty="0" smtClean="0">
                <a:solidFill>
                  <a:srgbClr val="FFC000"/>
                </a:solidFill>
                <a:latin typeface="+mn-lt"/>
              </a:rPr>
              <a:t>  (%)</a:t>
            </a:r>
          </a:p>
          <a:p>
            <a:endParaRPr lang="en-US" sz="1600" b="0" dirty="0" smtClean="0">
              <a:solidFill>
                <a:srgbClr val="FFC000"/>
              </a:solidFill>
              <a:latin typeface="+mn-lt"/>
            </a:endParaRPr>
          </a:p>
          <a:p>
            <a:r>
              <a:rPr lang="en-US" sz="1600" b="0" dirty="0" err="1" smtClean="0">
                <a:solidFill>
                  <a:srgbClr val="FFC000"/>
                </a:solidFill>
                <a:latin typeface="+mn-lt"/>
              </a:rPr>
              <a:t>Coste</a:t>
            </a:r>
            <a:r>
              <a:rPr lang="en-US" sz="1600" b="0" dirty="0" smtClean="0">
                <a:solidFill>
                  <a:srgbClr val="FFC000"/>
                </a:solidFill>
                <a:latin typeface="+mn-lt"/>
              </a:rPr>
              <a:t> </a:t>
            </a:r>
            <a:r>
              <a:rPr lang="en-US" sz="1600" b="0" dirty="0" err="1" smtClean="0">
                <a:solidFill>
                  <a:srgbClr val="FFC000"/>
                </a:solidFill>
                <a:latin typeface="+mn-lt"/>
              </a:rPr>
              <a:t>unitario</a:t>
            </a:r>
            <a:r>
              <a:rPr lang="en-US" sz="1600" b="0" dirty="0" smtClean="0">
                <a:solidFill>
                  <a:srgbClr val="FFC000"/>
                </a:solidFill>
                <a:latin typeface="+mn-lt"/>
              </a:rPr>
              <a:t> de </a:t>
            </a:r>
            <a:r>
              <a:rPr lang="en-US" sz="1600" b="0" dirty="0" err="1" smtClean="0">
                <a:solidFill>
                  <a:srgbClr val="FFC000"/>
                </a:solidFill>
                <a:latin typeface="+mn-lt"/>
              </a:rPr>
              <a:t>arreglar</a:t>
            </a:r>
            <a:r>
              <a:rPr lang="en-US" sz="1600" b="0" dirty="0" smtClean="0">
                <a:solidFill>
                  <a:srgbClr val="FFC000"/>
                </a:solidFill>
                <a:latin typeface="+mn-lt"/>
              </a:rPr>
              <a:t> el </a:t>
            </a:r>
            <a:r>
              <a:rPr lang="en-US" sz="1600" b="0" dirty="0" err="1" smtClean="0">
                <a:solidFill>
                  <a:srgbClr val="FFC000"/>
                </a:solidFill>
                <a:latin typeface="+mn-lt"/>
              </a:rPr>
              <a:t>fallo</a:t>
            </a:r>
            <a:r>
              <a:rPr lang="en-US" sz="1600" b="0" dirty="0" smtClean="0">
                <a:solidFill>
                  <a:srgbClr val="FFC000"/>
                </a:solidFill>
                <a:latin typeface="+mn-lt"/>
              </a:rPr>
              <a:t> (X)</a:t>
            </a:r>
            <a:endParaRPr lang="en-US" sz="1600" b="0" dirty="0">
              <a:solidFill>
                <a:srgbClr val="FFC000"/>
              </a:solidFill>
              <a:latin typeface="+mn-lt"/>
            </a:endParaRPr>
          </a:p>
        </p:txBody>
      </p:sp>
      <p:sp>
        <p:nvSpPr>
          <p:cNvPr id="88" name="Rectangle 87"/>
          <p:cNvSpPr/>
          <p:nvPr/>
        </p:nvSpPr>
        <p:spPr>
          <a:xfrm>
            <a:off x="6909971" y="2406571"/>
            <a:ext cx="160349" cy="1637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6909971" y="2912391"/>
            <a:ext cx="160349" cy="1637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6909971" y="3381584"/>
            <a:ext cx="160349" cy="1637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79"/>
          <p:cNvSpPr txBox="1">
            <a:spLocks noChangeArrowheads="1"/>
          </p:cNvSpPr>
          <p:nvPr/>
        </p:nvSpPr>
        <p:spPr bwMode="auto">
          <a:xfrm>
            <a:off x="-21796" y="5813508"/>
            <a:ext cx="9006205" cy="338554"/>
          </a:xfrm>
          <a:prstGeom prst="rect">
            <a:avLst/>
          </a:prstGeom>
          <a:noFill/>
          <a:ln w="9525">
            <a:noFill/>
            <a:miter lim="800000"/>
            <a:headEnd/>
            <a:tailEnd/>
          </a:ln>
        </p:spPr>
        <p:txBody>
          <a:bodyPr wrap="square">
            <a:spAutoFit/>
          </a:bodyPr>
          <a:lstStyle/>
          <a:p>
            <a:pPr algn="ctr"/>
            <a:r>
              <a:rPr lang="en-US" sz="1600" dirty="0" smtClean="0">
                <a:solidFill>
                  <a:schemeClr val="tx1"/>
                </a:solidFill>
                <a:latin typeface="Gill Sans MT" pitchFamily="34" charset="0"/>
              </a:rPr>
              <a:t>Software Engineering Institute; Carnegie Mellon University; Handbook CMU/SEI-96-HB-002</a:t>
            </a:r>
            <a:endParaRPr lang="en-US" sz="1600" dirty="0">
              <a:solidFill>
                <a:schemeClr val="tx1"/>
              </a:solidFill>
              <a:latin typeface="Gill Sans MT" pitchFamily="34" charset="0"/>
            </a:endParaRPr>
          </a:p>
        </p:txBody>
      </p:sp>
      <p:sp>
        <p:nvSpPr>
          <p:cNvPr id="95" name="TextBox 94"/>
          <p:cNvSpPr txBox="1">
            <a:spLocks noChangeArrowheads="1"/>
          </p:cNvSpPr>
          <p:nvPr/>
        </p:nvSpPr>
        <p:spPr bwMode="auto">
          <a:xfrm>
            <a:off x="825500" y="1289685"/>
            <a:ext cx="4192366" cy="400110"/>
          </a:xfrm>
          <a:prstGeom prst="rect">
            <a:avLst/>
          </a:prstGeom>
          <a:noFill/>
          <a:ln w="9525">
            <a:noFill/>
            <a:miter lim="800000"/>
            <a:headEnd/>
            <a:tailEnd/>
          </a:ln>
        </p:spPr>
        <p:txBody>
          <a:bodyPr wrap="none">
            <a:spAutoFit/>
          </a:bodyPr>
          <a:lstStyle/>
          <a:p>
            <a:r>
              <a:rPr lang="en-US" sz="2000" b="1" dirty="0" err="1" smtClean="0">
                <a:solidFill>
                  <a:schemeClr val="tx2"/>
                </a:solidFill>
              </a:rPr>
              <a:t>Asumimos</a:t>
            </a:r>
            <a:r>
              <a:rPr lang="en-US" sz="2000" b="1" dirty="0" smtClean="0">
                <a:solidFill>
                  <a:schemeClr val="tx2"/>
                </a:solidFill>
              </a:rPr>
              <a:t> $1000 </a:t>
            </a:r>
            <a:r>
              <a:rPr lang="en-US" sz="2000" b="1" dirty="0" err="1" smtClean="0">
                <a:solidFill>
                  <a:schemeClr val="tx2"/>
                </a:solidFill>
              </a:rPr>
              <a:t>por</a:t>
            </a:r>
            <a:r>
              <a:rPr lang="en-US" sz="2000" b="1" dirty="0" smtClean="0">
                <a:solidFill>
                  <a:schemeClr val="tx2"/>
                </a:solidFill>
              </a:rPr>
              <a:t> </a:t>
            </a:r>
            <a:r>
              <a:rPr lang="en-US" sz="2000" b="1" dirty="0" err="1" smtClean="0">
                <a:solidFill>
                  <a:schemeClr val="tx2"/>
                </a:solidFill>
              </a:rPr>
              <a:t>fallo</a:t>
            </a:r>
            <a:r>
              <a:rPr lang="en-US" sz="2000" b="1" dirty="0" smtClean="0">
                <a:solidFill>
                  <a:schemeClr val="tx2"/>
                </a:solidFill>
              </a:rPr>
              <a:t>, 100 </a:t>
            </a:r>
            <a:r>
              <a:rPr lang="en-US" sz="2000" b="1" dirty="0" err="1" smtClean="0">
                <a:solidFill>
                  <a:schemeClr val="tx2"/>
                </a:solidFill>
              </a:rPr>
              <a:t>fallos</a:t>
            </a:r>
            <a:endParaRPr lang="en-US" sz="2000" b="1" dirty="0">
              <a:solidFill>
                <a:schemeClr val="tx2"/>
              </a:solidFill>
            </a:endParaRPr>
          </a:p>
        </p:txBody>
      </p:sp>
      <p:grpSp>
        <p:nvGrpSpPr>
          <p:cNvPr id="21" name="Group 26"/>
          <p:cNvGrpSpPr>
            <a:grpSpLocks/>
          </p:cNvGrpSpPr>
          <p:nvPr/>
        </p:nvGrpSpPr>
        <p:grpSpPr bwMode="auto">
          <a:xfrm rot="1822050">
            <a:off x="1248728" y="3377883"/>
            <a:ext cx="668337" cy="384175"/>
            <a:chOff x="1088924" y="5651404"/>
            <a:chExt cx="668593" cy="383459"/>
          </a:xfrm>
        </p:grpSpPr>
        <p:sp>
          <p:nvSpPr>
            <p:cNvPr id="97" name="Oval 12"/>
            <p:cNvSpPr>
              <a:spLocks noChangeArrowheads="1"/>
            </p:cNvSpPr>
            <p:nvPr/>
          </p:nvSpPr>
          <p:spPr bwMode="auto">
            <a:xfrm>
              <a:off x="1120878" y="5651404"/>
              <a:ext cx="604684" cy="383459"/>
            </a:xfrm>
            <a:prstGeom prst="ellipse">
              <a:avLst/>
            </a:prstGeom>
            <a:solidFill>
              <a:srgbClr val="FF0000"/>
            </a:solidFill>
            <a:ln w="12700" algn="ctr">
              <a:solidFill>
                <a:schemeClr val="tx1"/>
              </a:solidFill>
              <a:round/>
              <a:headEnd type="none" w="sm" len="sm"/>
              <a:tailEnd type="none" w="sm" len="sm"/>
            </a:ln>
          </p:spPr>
          <p:txBody>
            <a:bodyPr anchor="ctr"/>
            <a:lstStyle/>
            <a:p>
              <a:pPr algn="ctr"/>
              <a:endParaRPr lang="en-US" sz="1400"/>
            </a:p>
          </p:txBody>
        </p:sp>
        <p:sp>
          <p:nvSpPr>
            <p:cNvPr id="98" name="TextBox 11"/>
            <p:cNvSpPr txBox="1">
              <a:spLocks noChangeArrowheads="1"/>
            </p:cNvSpPr>
            <p:nvPr/>
          </p:nvSpPr>
          <p:spPr bwMode="auto">
            <a:xfrm>
              <a:off x="1088924" y="5658467"/>
              <a:ext cx="668593" cy="369332"/>
            </a:xfrm>
            <a:prstGeom prst="rect">
              <a:avLst/>
            </a:prstGeom>
            <a:noFill/>
            <a:ln w="9525">
              <a:noFill/>
              <a:miter lim="800000"/>
              <a:headEnd/>
              <a:tailEnd/>
            </a:ln>
          </p:spPr>
          <p:txBody>
            <a:bodyPr>
              <a:spAutoFit/>
            </a:bodyPr>
            <a:lstStyle/>
            <a:p>
              <a:r>
                <a:rPr lang="en-US" sz="1800" dirty="0"/>
                <a:t>$6K</a:t>
              </a:r>
            </a:p>
          </p:txBody>
        </p:sp>
      </p:grpSp>
      <p:grpSp>
        <p:nvGrpSpPr>
          <p:cNvPr id="22" name="Group 27"/>
          <p:cNvGrpSpPr>
            <a:grpSpLocks/>
          </p:cNvGrpSpPr>
          <p:nvPr/>
        </p:nvGrpSpPr>
        <p:grpSpPr bwMode="auto">
          <a:xfrm rot="2197571">
            <a:off x="2260600" y="3098800"/>
            <a:ext cx="704850" cy="382588"/>
            <a:chOff x="2322873" y="5651404"/>
            <a:chExt cx="705462" cy="383459"/>
          </a:xfrm>
        </p:grpSpPr>
        <p:sp>
          <p:nvSpPr>
            <p:cNvPr id="100" name="Oval 14"/>
            <p:cNvSpPr>
              <a:spLocks noChangeArrowheads="1"/>
            </p:cNvSpPr>
            <p:nvPr/>
          </p:nvSpPr>
          <p:spPr bwMode="auto">
            <a:xfrm>
              <a:off x="2373262" y="5651404"/>
              <a:ext cx="604684" cy="383459"/>
            </a:xfrm>
            <a:prstGeom prst="ellipse">
              <a:avLst/>
            </a:prstGeom>
            <a:solidFill>
              <a:srgbClr val="FF0000"/>
            </a:solidFill>
            <a:ln w="12700" algn="ctr">
              <a:solidFill>
                <a:schemeClr val="tx1"/>
              </a:solidFill>
              <a:round/>
              <a:headEnd type="none" w="sm" len="sm"/>
              <a:tailEnd type="none" w="sm" len="sm"/>
            </a:ln>
          </p:spPr>
          <p:txBody>
            <a:bodyPr anchor="ctr"/>
            <a:lstStyle/>
            <a:p>
              <a:pPr algn="ctr"/>
              <a:endParaRPr lang="en-US" sz="1400"/>
            </a:p>
          </p:txBody>
        </p:sp>
        <p:sp>
          <p:nvSpPr>
            <p:cNvPr id="101" name="TextBox 15"/>
            <p:cNvSpPr txBox="1">
              <a:spLocks noChangeArrowheads="1"/>
            </p:cNvSpPr>
            <p:nvPr/>
          </p:nvSpPr>
          <p:spPr bwMode="auto">
            <a:xfrm>
              <a:off x="2322873" y="5658467"/>
              <a:ext cx="705462" cy="369332"/>
            </a:xfrm>
            <a:prstGeom prst="rect">
              <a:avLst/>
            </a:prstGeom>
            <a:noFill/>
            <a:ln w="9525">
              <a:noFill/>
              <a:miter lim="800000"/>
              <a:headEnd/>
              <a:tailEnd/>
            </a:ln>
          </p:spPr>
          <p:txBody>
            <a:bodyPr>
              <a:spAutoFit/>
            </a:bodyPr>
            <a:lstStyle/>
            <a:p>
              <a:r>
                <a:rPr lang="en-US" sz="1800" dirty="0"/>
                <a:t>$13K</a:t>
              </a:r>
            </a:p>
          </p:txBody>
        </p:sp>
      </p:grpSp>
      <p:grpSp>
        <p:nvGrpSpPr>
          <p:cNvPr id="23" name="Group 28"/>
          <p:cNvGrpSpPr>
            <a:grpSpLocks/>
          </p:cNvGrpSpPr>
          <p:nvPr/>
        </p:nvGrpSpPr>
        <p:grpSpPr bwMode="auto">
          <a:xfrm rot="2053068">
            <a:off x="3260725" y="2792095"/>
            <a:ext cx="725488" cy="382588"/>
            <a:chOff x="3492911" y="5651404"/>
            <a:chExt cx="725128" cy="383459"/>
          </a:xfrm>
        </p:grpSpPr>
        <p:sp>
          <p:nvSpPr>
            <p:cNvPr id="103" name="Oval 16"/>
            <p:cNvSpPr>
              <a:spLocks noChangeArrowheads="1"/>
            </p:cNvSpPr>
            <p:nvPr/>
          </p:nvSpPr>
          <p:spPr bwMode="auto">
            <a:xfrm>
              <a:off x="3553133" y="5651404"/>
              <a:ext cx="604684" cy="383459"/>
            </a:xfrm>
            <a:prstGeom prst="ellipse">
              <a:avLst/>
            </a:prstGeom>
            <a:solidFill>
              <a:srgbClr val="FF0000"/>
            </a:solidFill>
            <a:ln w="12700" algn="ctr">
              <a:solidFill>
                <a:schemeClr val="tx1"/>
              </a:solidFill>
              <a:round/>
              <a:headEnd type="none" w="sm" len="sm"/>
              <a:tailEnd type="none" w="sm" len="sm"/>
            </a:ln>
          </p:spPr>
          <p:txBody>
            <a:bodyPr anchor="ctr"/>
            <a:lstStyle/>
            <a:p>
              <a:pPr algn="ctr"/>
              <a:endParaRPr lang="en-US" sz="1400"/>
            </a:p>
          </p:txBody>
        </p:sp>
        <p:sp>
          <p:nvSpPr>
            <p:cNvPr id="104" name="TextBox 17"/>
            <p:cNvSpPr txBox="1">
              <a:spLocks noChangeArrowheads="1"/>
            </p:cNvSpPr>
            <p:nvPr/>
          </p:nvSpPr>
          <p:spPr bwMode="auto">
            <a:xfrm>
              <a:off x="3492911" y="5658467"/>
              <a:ext cx="725128" cy="369332"/>
            </a:xfrm>
            <a:prstGeom prst="rect">
              <a:avLst/>
            </a:prstGeom>
            <a:noFill/>
            <a:ln w="9525">
              <a:noFill/>
              <a:miter lim="800000"/>
              <a:headEnd/>
              <a:tailEnd/>
            </a:ln>
          </p:spPr>
          <p:txBody>
            <a:bodyPr>
              <a:spAutoFit/>
            </a:bodyPr>
            <a:lstStyle/>
            <a:p>
              <a:r>
                <a:rPr lang="en-US" sz="1800" dirty="0"/>
                <a:t>$20K</a:t>
              </a:r>
            </a:p>
          </p:txBody>
        </p:sp>
      </p:grpSp>
      <p:grpSp>
        <p:nvGrpSpPr>
          <p:cNvPr id="25" name="Group 30"/>
          <p:cNvGrpSpPr>
            <a:grpSpLocks/>
          </p:cNvGrpSpPr>
          <p:nvPr/>
        </p:nvGrpSpPr>
        <p:grpSpPr bwMode="auto">
          <a:xfrm rot="2354308">
            <a:off x="5201603" y="2040890"/>
            <a:ext cx="876300" cy="382588"/>
            <a:chOff x="5626511" y="5651404"/>
            <a:chExt cx="877528" cy="383459"/>
          </a:xfrm>
        </p:grpSpPr>
        <p:sp>
          <p:nvSpPr>
            <p:cNvPr id="109" name="Oval 22"/>
            <p:cNvSpPr>
              <a:spLocks noChangeArrowheads="1"/>
            </p:cNvSpPr>
            <p:nvPr/>
          </p:nvSpPr>
          <p:spPr bwMode="auto">
            <a:xfrm>
              <a:off x="5695951" y="5651404"/>
              <a:ext cx="738648" cy="383459"/>
            </a:xfrm>
            <a:prstGeom prst="ellipse">
              <a:avLst/>
            </a:prstGeom>
            <a:solidFill>
              <a:srgbClr val="FF0000"/>
            </a:solidFill>
            <a:ln w="12700" algn="ctr">
              <a:solidFill>
                <a:schemeClr val="tx1"/>
              </a:solidFill>
              <a:round/>
              <a:headEnd type="none" w="sm" len="sm"/>
              <a:tailEnd type="none" w="sm" len="sm"/>
            </a:ln>
          </p:spPr>
          <p:txBody>
            <a:bodyPr anchor="ctr"/>
            <a:lstStyle/>
            <a:p>
              <a:pPr algn="ctr"/>
              <a:endParaRPr lang="en-US" sz="1400"/>
            </a:p>
          </p:txBody>
        </p:sp>
        <p:sp>
          <p:nvSpPr>
            <p:cNvPr id="110" name="TextBox 23"/>
            <p:cNvSpPr txBox="1">
              <a:spLocks noChangeArrowheads="1"/>
            </p:cNvSpPr>
            <p:nvPr/>
          </p:nvSpPr>
          <p:spPr bwMode="auto">
            <a:xfrm>
              <a:off x="5626511" y="5658467"/>
              <a:ext cx="877528" cy="369332"/>
            </a:xfrm>
            <a:prstGeom prst="rect">
              <a:avLst/>
            </a:prstGeom>
            <a:noFill/>
            <a:ln w="9525">
              <a:noFill/>
              <a:miter lim="800000"/>
              <a:headEnd/>
              <a:tailEnd/>
            </a:ln>
          </p:spPr>
          <p:txBody>
            <a:bodyPr>
              <a:spAutoFit/>
            </a:bodyPr>
            <a:lstStyle/>
            <a:p>
              <a:r>
                <a:rPr lang="en-US" sz="1800" dirty="0"/>
                <a:t>$360K</a:t>
              </a:r>
            </a:p>
          </p:txBody>
        </p:sp>
      </p:grpSp>
      <p:grpSp>
        <p:nvGrpSpPr>
          <p:cNvPr id="26" name="Group 31"/>
          <p:cNvGrpSpPr>
            <a:grpSpLocks/>
          </p:cNvGrpSpPr>
          <p:nvPr/>
        </p:nvGrpSpPr>
        <p:grpSpPr bwMode="auto">
          <a:xfrm rot="-1487245">
            <a:off x="6024563" y="1371283"/>
            <a:ext cx="877887" cy="382587"/>
            <a:chOff x="6806382" y="5651404"/>
            <a:chExt cx="877528" cy="383459"/>
          </a:xfrm>
        </p:grpSpPr>
        <p:sp>
          <p:nvSpPr>
            <p:cNvPr id="112" name="Oval 24"/>
            <p:cNvSpPr>
              <a:spLocks noChangeArrowheads="1"/>
            </p:cNvSpPr>
            <p:nvPr/>
          </p:nvSpPr>
          <p:spPr bwMode="auto">
            <a:xfrm>
              <a:off x="6875822" y="5651404"/>
              <a:ext cx="738648" cy="383459"/>
            </a:xfrm>
            <a:prstGeom prst="ellipse">
              <a:avLst/>
            </a:prstGeom>
            <a:solidFill>
              <a:srgbClr val="FF0000"/>
            </a:solidFill>
            <a:ln w="12700" algn="ctr">
              <a:solidFill>
                <a:schemeClr val="tx1"/>
              </a:solidFill>
              <a:round/>
              <a:headEnd type="none" w="sm" len="sm"/>
              <a:tailEnd type="none" w="sm" len="sm"/>
            </a:ln>
          </p:spPr>
          <p:txBody>
            <a:bodyPr anchor="ctr"/>
            <a:lstStyle/>
            <a:p>
              <a:pPr algn="ctr"/>
              <a:endParaRPr lang="en-US" sz="1400"/>
            </a:p>
          </p:txBody>
        </p:sp>
        <p:sp>
          <p:nvSpPr>
            <p:cNvPr id="113" name="TextBox 25"/>
            <p:cNvSpPr txBox="1">
              <a:spLocks noChangeArrowheads="1"/>
            </p:cNvSpPr>
            <p:nvPr/>
          </p:nvSpPr>
          <p:spPr bwMode="auto">
            <a:xfrm>
              <a:off x="6806382" y="5658467"/>
              <a:ext cx="877528" cy="369332"/>
            </a:xfrm>
            <a:prstGeom prst="rect">
              <a:avLst/>
            </a:prstGeom>
            <a:noFill/>
            <a:ln w="9525">
              <a:noFill/>
              <a:miter lim="800000"/>
              <a:headEnd/>
              <a:tailEnd/>
            </a:ln>
          </p:spPr>
          <p:txBody>
            <a:bodyPr>
              <a:spAutoFit/>
            </a:bodyPr>
            <a:lstStyle/>
            <a:p>
              <a:r>
                <a:rPr lang="en-US" sz="1800" dirty="0"/>
                <a:t>$250K</a:t>
              </a:r>
            </a:p>
          </p:txBody>
        </p:sp>
      </p:grpSp>
      <p:sp>
        <p:nvSpPr>
          <p:cNvPr id="76" name="Rectangle 75"/>
          <p:cNvSpPr/>
          <p:nvPr/>
        </p:nvSpPr>
        <p:spPr>
          <a:xfrm>
            <a:off x="6306460" y="3832530"/>
            <a:ext cx="204717" cy="2459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5301325" y="2440582"/>
            <a:ext cx="204717" cy="163792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rot="19048443">
            <a:off x="3200330" y="5100685"/>
            <a:ext cx="2912939" cy="400110"/>
          </a:xfrm>
          <a:prstGeom prst="rect">
            <a:avLst/>
          </a:prstGeom>
          <a:noFill/>
        </p:spPr>
        <p:txBody>
          <a:bodyPr wrap="square" rtlCol="0" anchor="ctr">
            <a:spAutoFit/>
          </a:bodyPr>
          <a:lstStyle/>
          <a:p>
            <a:pPr algn="r"/>
            <a:r>
              <a:rPr lang="en-US" dirty="0" smtClean="0">
                <a:solidFill>
                  <a:srgbClr val="FFC000"/>
                </a:solidFill>
                <a:latin typeface="+mn-lt"/>
              </a:rPr>
              <a:t>Test de </a:t>
            </a:r>
            <a:r>
              <a:rPr lang="en-US" dirty="0" err="1" smtClean="0">
                <a:solidFill>
                  <a:srgbClr val="FFC000"/>
                </a:solidFill>
                <a:latin typeface="+mn-lt"/>
              </a:rPr>
              <a:t>sistema</a:t>
            </a:r>
            <a:endParaRPr lang="en-US" dirty="0">
              <a:solidFill>
                <a:srgbClr val="FFC000"/>
              </a:solidFill>
              <a:latin typeface="+mn-lt"/>
            </a:endParaRPr>
          </a:p>
        </p:txBody>
      </p:sp>
      <p:sp>
        <p:nvSpPr>
          <p:cNvPr id="86" name="TextBox 85"/>
          <p:cNvSpPr txBox="1"/>
          <p:nvPr/>
        </p:nvSpPr>
        <p:spPr>
          <a:xfrm rot="19048443">
            <a:off x="4233436" y="5100685"/>
            <a:ext cx="2912939" cy="400110"/>
          </a:xfrm>
          <a:prstGeom prst="rect">
            <a:avLst/>
          </a:prstGeom>
          <a:noFill/>
        </p:spPr>
        <p:txBody>
          <a:bodyPr wrap="square" rtlCol="0" anchor="ctr">
            <a:spAutoFit/>
          </a:bodyPr>
          <a:lstStyle/>
          <a:p>
            <a:pPr algn="r"/>
            <a:r>
              <a:rPr lang="en-US" dirty="0" smtClean="0">
                <a:solidFill>
                  <a:srgbClr val="FFC000"/>
                </a:solidFill>
                <a:latin typeface="+mn-lt"/>
              </a:rPr>
              <a:t>Post-Deployment</a:t>
            </a:r>
            <a:endParaRPr lang="en-US" dirty="0">
              <a:solidFill>
                <a:srgbClr val="FFC000"/>
              </a:solidFill>
              <a:latin typeface="+mn-lt"/>
            </a:endParaRPr>
          </a:p>
        </p:txBody>
      </p:sp>
      <p:grpSp>
        <p:nvGrpSpPr>
          <p:cNvPr id="79" name="Group 29"/>
          <p:cNvGrpSpPr>
            <a:grpSpLocks/>
          </p:cNvGrpSpPr>
          <p:nvPr/>
        </p:nvGrpSpPr>
        <p:grpSpPr bwMode="auto">
          <a:xfrm rot="1653092">
            <a:off x="4233526" y="2807175"/>
            <a:ext cx="877887" cy="382587"/>
            <a:chOff x="4412227" y="5651404"/>
            <a:chExt cx="877528" cy="383459"/>
          </a:xfrm>
        </p:grpSpPr>
        <p:sp>
          <p:nvSpPr>
            <p:cNvPr id="80" name="Oval 20"/>
            <p:cNvSpPr>
              <a:spLocks noChangeArrowheads="1"/>
            </p:cNvSpPr>
            <p:nvPr/>
          </p:nvSpPr>
          <p:spPr bwMode="auto">
            <a:xfrm>
              <a:off x="4481667" y="5651404"/>
              <a:ext cx="738648" cy="383459"/>
            </a:xfrm>
            <a:prstGeom prst="ellipse">
              <a:avLst/>
            </a:prstGeom>
            <a:solidFill>
              <a:srgbClr val="FF0000"/>
            </a:solidFill>
            <a:ln w="12700" algn="ctr">
              <a:solidFill>
                <a:schemeClr val="tx1"/>
              </a:solidFill>
              <a:round/>
              <a:headEnd type="none" w="sm" len="sm"/>
              <a:tailEnd type="none" w="sm" len="sm"/>
            </a:ln>
          </p:spPr>
          <p:txBody>
            <a:bodyPr anchor="ctr"/>
            <a:lstStyle/>
            <a:p>
              <a:pPr algn="ctr"/>
              <a:endParaRPr lang="en-US" sz="1400"/>
            </a:p>
          </p:txBody>
        </p:sp>
        <p:sp>
          <p:nvSpPr>
            <p:cNvPr id="89" name="TextBox 21"/>
            <p:cNvSpPr txBox="1">
              <a:spLocks noChangeArrowheads="1"/>
            </p:cNvSpPr>
            <p:nvPr/>
          </p:nvSpPr>
          <p:spPr bwMode="auto">
            <a:xfrm>
              <a:off x="4412227" y="5658467"/>
              <a:ext cx="8775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1800" dirty="0">
                  <a:solidFill>
                    <a:schemeClr val="tx1"/>
                  </a:solidFill>
                </a:rPr>
                <a:t>$100K</a:t>
              </a:r>
            </a:p>
          </p:txBody>
        </p:sp>
      </p:grpSp>
      <p:sp>
        <p:nvSpPr>
          <p:cNvPr id="75" name="Title 1"/>
          <p:cNvSpPr>
            <a:spLocks noGrp="1"/>
          </p:cNvSpPr>
          <p:nvPr>
            <p:ph type="title"/>
          </p:nvPr>
        </p:nvSpPr>
        <p:spPr>
          <a:xfrm>
            <a:off x="857558" y="-82286"/>
            <a:ext cx="8223601" cy="1450757"/>
          </a:xfrm>
        </p:spPr>
        <p:txBody>
          <a:bodyPr>
            <a:normAutofit/>
          </a:bodyPr>
          <a:lstStyle/>
          <a:p>
            <a:r>
              <a:rPr lang="es-ES" dirty="0" smtClean="0"/>
              <a:t>El precio de testear tarde</a:t>
            </a:r>
            <a:endParaRPr lang="es-ES" dirty="0"/>
          </a:p>
        </p:txBody>
      </p:sp>
    </p:spTree>
    <p:extLst>
      <p:ext uri="{BB962C8B-B14F-4D97-AF65-F5344CB8AC3E}">
        <p14:creationId xmlns:p14="http://schemas.microsoft.com/office/powerpoint/2010/main" val="2322576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10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1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dissolve">
                                      <p:cBhvr>
                                        <p:cTn id="27" dur="10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dissolv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s-ES" smtClean="0"/>
              <a:t>Especificación, Validación y Testing (M. G. Merayo y M. Núñez)</a:t>
            </a:r>
            <a:endParaRPr lang="en-US" dirty="0"/>
          </a:p>
        </p:txBody>
      </p:sp>
      <p:sp>
        <p:nvSpPr>
          <p:cNvPr id="6" name="Slide Number Placeholder 5"/>
          <p:cNvSpPr>
            <a:spLocks noGrp="1"/>
          </p:cNvSpPr>
          <p:nvPr>
            <p:ph type="sldNum" sz="quarter" idx="12"/>
          </p:nvPr>
        </p:nvSpPr>
        <p:spPr/>
        <p:txBody>
          <a:bodyPr/>
          <a:lstStyle/>
          <a:p>
            <a:pPr>
              <a:defRPr/>
            </a:pPr>
            <a:fld id="{7F4B1FAA-A740-404F-BBC5-7C153B666279}" type="slidenum">
              <a:rPr lang="en-US" smtClean="0"/>
              <a:pPr>
                <a:defRPr/>
              </a:pPr>
              <a:t>45</a:t>
            </a:fld>
            <a:endParaRPr lang="en-US"/>
          </a:p>
        </p:txBody>
      </p:sp>
      <p:sp>
        <p:nvSpPr>
          <p:cNvPr id="7" name="Rectangle 8"/>
          <p:cNvSpPr>
            <a:spLocks noChangeArrowheads="1"/>
          </p:cNvSpPr>
          <p:nvPr/>
        </p:nvSpPr>
        <p:spPr bwMode="auto">
          <a:xfrm>
            <a:off x="10312" y="1834390"/>
            <a:ext cx="3349259" cy="2935201"/>
          </a:xfrm>
          <a:prstGeom prst="rect">
            <a:avLst/>
          </a:prstGeom>
          <a:gradFill flip="none" rotWithShape="1">
            <a:gsLst>
              <a:gs pos="0">
                <a:srgbClr val="0033CC">
                  <a:shade val="30000"/>
                  <a:satMod val="115000"/>
                </a:srgbClr>
              </a:gs>
              <a:gs pos="50000">
                <a:srgbClr val="0033CC">
                  <a:shade val="67500"/>
                  <a:satMod val="115000"/>
                </a:srgbClr>
              </a:gs>
              <a:gs pos="100000">
                <a:srgbClr val="0033CC">
                  <a:shade val="100000"/>
                  <a:satMod val="115000"/>
                </a:srgbClr>
              </a:gs>
            </a:gsLst>
            <a:path path="circle">
              <a:fillToRect l="50000" t="50000" r="50000" b="50000"/>
            </a:path>
            <a:tileRect/>
          </a:gradFill>
          <a:ln w="9525">
            <a:solidFill>
              <a:schemeClr val="tx1"/>
            </a:solidFill>
            <a:miter lim="800000"/>
            <a:headEnd/>
            <a:tailEnd/>
          </a:ln>
          <a:effectLst/>
        </p:spPr>
        <p:txBody>
          <a:bodyPr/>
          <a:lstStyle/>
          <a:p>
            <a:pPr algn="ctr">
              <a:spcBef>
                <a:spcPct val="20000"/>
              </a:spcBef>
              <a:defRPr/>
            </a:pPr>
            <a:r>
              <a:rPr lang="en-US" sz="3200" dirty="0" smtClean="0">
                <a:solidFill>
                  <a:srgbClr val="FFFF00"/>
                </a:solidFill>
                <a:effectLst>
                  <a:outerShdw blurRad="38100" dist="38100" dir="2700000" algn="tl">
                    <a:srgbClr val="000000"/>
                  </a:outerShdw>
                </a:effectLst>
                <a:latin typeface="Gill Sans MT" pitchFamily="34" charset="0"/>
              </a:rPr>
              <a:t>El </a:t>
            </a:r>
            <a:r>
              <a:rPr lang="en-US" sz="3200" dirty="0" err="1" smtClean="0">
                <a:solidFill>
                  <a:srgbClr val="FFFF00"/>
                </a:solidFill>
                <a:effectLst>
                  <a:outerShdw blurRad="38100" dist="38100" dir="2700000" algn="tl">
                    <a:srgbClr val="000000"/>
                  </a:outerShdw>
                </a:effectLst>
                <a:latin typeface="Gill Sans MT" pitchFamily="34" charset="0"/>
              </a:rPr>
              <a:t>objetivo</a:t>
            </a:r>
            <a:r>
              <a:rPr lang="en-US" sz="3200" dirty="0" smtClean="0">
                <a:solidFill>
                  <a:srgbClr val="FFFF00"/>
                </a:solidFill>
                <a:effectLst>
                  <a:outerShdw blurRad="38100" dist="38100" dir="2700000" algn="tl">
                    <a:srgbClr val="000000"/>
                  </a:outerShdw>
                </a:effectLst>
                <a:latin typeface="Gill Sans MT" pitchFamily="34" charset="0"/>
              </a:rPr>
              <a:t> del </a:t>
            </a:r>
            <a:r>
              <a:rPr lang="en-US" sz="3200" dirty="0" err="1" smtClean="0">
                <a:solidFill>
                  <a:srgbClr val="FFFF00"/>
                </a:solidFill>
                <a:effectLst>
                  <a:outerShdw blurRad="38100" dist="38100" dir="2700000" algn="tl">
                    <a:srgbClr val="000000"/>
                  </a:outerShdw>
                </a:effectLst>
                <a:latin typeface="Gill Sans MT" pitchFamily="34" charset="0"/>
              </a:rPr>
              <a:t>testeador</a:t>
            </a:r>
            <a:r>
              <a:rPr lang="en-US" sz="3200" dirty="0" smtClean="0">
                <a:solidFill>
                  <a:srgbClr val="FFFF00"/>
                </a:solidFill>
                <a:effectLst>
                  <a:outerShdw blurRad="38100" dist="38100" dir="2700000" algn="tl">
                    <a:srgbClr val="000000"/>
                  </a:outerShdw>
                </a:effectLst>
                <a:latin typeface="Gill Sans MT" pitchFamily="34" charset="0"/>
              </a:rPr>
              <a:t> </a:t>
            </a:r>
            <a:r>
              <a:rPr lang="en-US" sz="3200" dirty="0" err="1" smtClean="0">
                <a:solidFill>
                  <a:srgbClr val="FFFF00"/>
                </a:solidFill>
                <a:effectLst>
                  <a:outerShdw blurRad="38100" dist="38100" dir="2700000" algn="tl">
                    <a:srgbClr val="000000"/>
                  </a:outerShdw>
                </a:effectLst>
                <a:latin typeface="Gill Sans MT" pitchFamily="34" charset="0"/>
              </a:rPr>
              <a:t>debe</a:t>
            </a:r>
            <a:r>
              <a:rPr lang="en-US" sz="3200" dirty="0" smtClean="0">
                <a:solidFill>
                  <a:srgbClr val="FFFF00"/>
                </a:solidFill>
                <a:effectLst>
                  <a:outerShdw blurRad="38100" dist="38100" dir="2700000" algn="tl">
                    <a:srgbClr val="000000"/>
                  </a:outerShdw>
                </a:effectLst>
                <a:latin typeface="Gill Sans MT" pitchFamily="34" charset="0"/>
              </a:rPr>
              <a:t> </a:t>
            </a:r>
            <a:r>
              <a:rPr lang="en-US" sz="3200" dirty="0" err="1" smtClean="0">
                <a:solidFill>
                  <a:srgbClr val="FFFF00"/>
                </a:solidFill>
                <a:effectLst>
                  <a:outerShdw blurRad="38100" dist="38100" dir="2700000" algn="tl">
                    <a:srgbClr val="000000"/>
                  </a:outerShdw>
                </a:effectLst>
                <a:latin typeface="Gill Sans MT" pitchFamily="34" charset="0"/>
              </a:rPr>
              <a:t>ser</a:t>
            </a:r>
            <a:r>
              <a:rPr lang="en-US" sz="3200" dirty="0" smtClean="0">
                <a:solidFill>
                  <a:srgbClr val="FFFF00"/>
                </a:solidFill>
                <a:effectLst>
                  <a:outerShdw blurRad="38100" dist="38100" dir="2700000" algn="tl">
                    <a:srgbClr val="000000"/>
                  </a:outerShdw>
                </a:effectLst>
                <a:latin typeface="Gill Sans MT" pitchFamily="34" charset="0"/>
              </a:rPr>
              <a:t> </a:t>
            </a:r>
            <a:r>
              <a:rPr lang="en-US" sz="3200" dirty="0" err="1" smtClean="0">
                <a:solidFill>
                  <a:srgbClr val="FFFF00"/>
                </a:solidFill>
                <a:effectLst>
                  <a:outerShdw blurRad="38100" dist="38100" dir="2700000" algn="tl">
                    <a:srgbClr val="000000"/>
                  </a:outerShdw>
                </a:effectLst>
                <a:latin typeface="Gill Sans MT" pitchFamily="34" charset="0"/>
              </a:rPr>
              <a:t>eliminar</a:t>
            </a:r>
            <a:r>
              <a:rPr lang="en-US" sz="3200" dirty="0" smtClean="0">
                <a:solidFill>
                  <a:srgbClr val="FFFF00"/>
                </a:solidFill>
                <a:effectLst>
                  <a:outerShdw blurRad="38100" dist="38100" dir="2700000" algn="tl">
                    <a:srgbClr val="000000"/>
                  </a:outerShdw>
                </a:effectLst>
                <a:latin typeface="Gill Sans MT" pitchFamily="34" charset="0"/>
              </a:rPr>
              <a:t> </a:t>
            </a:r>
            <a:r>
              <a:rPr lang="en-US" sz="3200" dirty="0" err="1" smtClean="0">
                <a:solidFill>
                  <a:srgbClr val="FFFF00"/>
                </a:solidFill>
                <a:effectLst>
                  <a:outerShdw blurRad="38100" dist="38100" dir="2700000" algn="tl">
                    <a:srgbClr val="000000"/>
                  </a:outerShdw>
                </a:effectLst>
                <a:latin typeface="Gill Sans MT" pitchFamily="34" charset="0"/>
              </a:rPr>
              <a:t>los</a:t>
            </a:r>
            <a:r>
              <a:rPr lang="en-US" sz="3200" dirty="0" smtClean="0">
                <a:solidFill>
                  <a:srgbClr val="FFFF00"/>
                </a:solidFill>
                <a:effectLst>
                  <a:outerShdw blurRad="38100" dist="38100" dir="2700000" algn="tl">
                    <a:srgbClr val="000000"/>
                  </a:outerShdw>
                </a:effectLst>
                <a:latin typeface="Gill Sans MT" pitchFamily="34" charset="0"/>
              </a:rPr>
              <a:t> </a:t>
            </a:r>
            <a:r>
              <a:rPr lang="en-US" sz="3200" dirty="0" err="1" smtClean="0">
                <a:solidFill>
                  <a:srgbClr val="FFFF00"/>
                </a:solidFill>
                <a:effectLst>
                  <a:outerShdw blurRad="38100" dist="38100" dir="2700000" algn="tl">
                    <a:srgbClr val="000000"/>
                  </a:outerShdw>
                </a:effectLst>
                <a:latin typeface="Gill Sans MT" pitchFamily="34" charset="0"/>
              </a:rPr>
              <a:t>fallos</a:t>
            </a:r>
            <a:r>
              <a:rPr lang="en-US" sz="3200" dirty="0" smtClean="0">
                <a:solidFill>
                  <a:srgbClr val="FFFF00"/>
                </a:solidFill>
                <a:effectLst>
                  <a:outerShdw blurRad="38100" dist="38100" dir="2700000" algn="tl">
                    <a:srgbClr val="000000"/>
                  </a:outerShdw>
                </a:effectLst>
                <a:latin typeface="Gill Sans MT" pitchFamily="34" charset="0"/>
              </a:rPr>
              <a:t> (faults) lo antes </a:t>
            </a:r>
            <a:r>
              <a:rPr lang="en-US" sz="3200" dirty="0" err="1" smtClean="0">
                <a:solidFill>
                  <a:srgbClr val="FFFF00"/>
                </a:solidFill>
                <a:effectLst>
                  <a:outerShdw blurRad="38100" dist="38100" dir="2700000" algn="tl">
                    <a:srgbClr val="000000"/>
                  </a:outerShdw>
                </a:effectLst>
                <a:latin typeface="Gill Sans MT" pitchFamily="34" charset="0"/>
              </a:rPr>
              <a:t>posible</a:t>
            </a:r>
            <a:r>
              <a:rPr lang="en-US" sz="3200" dirty="0" smtClean="0">
                <a:solidFill>
                  <a:srgbClr val="FFFF00"/>
                </a:solidFill>
                <a:effectLst>
                  <a:outerShdw blurRad="38100" dist="38100" dir="2700000" algn="tl">
                    <a:srgbClr val="000000"/>
                  </a:outerShdw>
                </a:effectLst>
                <a:latin typeface="Gill Sans MT" pitchFamily="34" charset="0"/>
              </a:rPr>
              <a:t>.</a:t>
            </a:r>
          </a:p>
        </p:txBody>
      </p:sp>
      <p:sp>
        <p:nvSpPr>
          <p:cNvPr id="8" name="Rectangle 8"/>
          <p:cNvSpPr>
            <a:spLocks noChangeArrowheads="1"/>
          </p:cNvSpPr>
          <p:nvPr/>
        </p:nvSpPr>
        <p:spPr bwMode="auto">
          <a:xfrm>
            <a:off x="3935295" y="1834390"/>
            <a:ext cx="4719784" cy="791414"/>
          </a:xfrm>
          <a:prstGeom prst="rect">
            <a:avLst/>
          </a:prstGeom>
          <a:gradFill flip="none" rotWithShape="1">
            <a:gsLst>
              <a:gs pos="0">
                <a:srgbClr val="0033CC">
                  <a:shade val="30000"/>
                  <a:satMod val="115000"/>
                </a:srgbClr>
              </a:gs>
              <a:gs pos="50000">
                <a:srgbClr val="0033CC">
                  <a:shade val="67500"/>
                  <a:satMod val="115000"/>
                </a:srgbClr>
              </a:gs>
              <a:gs pos="100000">
                <a:srgbClr val="0033CC">
                  <a:shade val="100000"/>
                  <a:satMod val="115000"/>
                </a:srgbClr>
              </a:gs>
            </a:gsLst>
            <a:path path="circle">
              <a:fillToRect l="50000" t="50000" r="50000" b="50000"/>
            </a:path>
            <a:tileRect/>
          </a:gradFill>
          <a:ln w="9525">
            <a:solidFill>
              <a:schemeClr val="tx1"/>
            </a:solidFill>
            <a:miter lim="800000"/>
            <a:headEnd/>
            <a:tailEnd/>
          </a:ln>
          <a:effectLst/>
        </p:spPr>
        <p:txBody>
          <a:bodyPr/>
          <a:lstStyle/>
          <a:p>
            <a:pPr>
              <a:spcBef>
                <a:spcPct val="20000"/>
              </a:spcBef>
              <a:defRPr/>
            </a:pPr>
            <a:r>
              <a:rPr lang="en-US" sz="3200" dirty="0" err="1" smtClean="0">
                <a:solidFill>
                  <a:srgbClr val="FFC000"/>
                </a:solidFill>
                <a:effectLst>
                  <a:outerShdw blurRad="38100" dist="38100" dir="2700000" algn="tl">
                    <a:srgbClr val="000000"/>
                  </a:outerShdw>
                </a:effectLst>
                <a:latin typeface="Gill Sans MT" pitchFamily="34" charset="0"/>
              </a:rPr>
              <a:t>Incrementa</a:t>
            </a:r>
            <a:r>
              <a:rPr lang="en-US" sz="3200" dirty="0" smtClean="0">
                <a:solidFill>
                  <a:srgbClr val="FFC000"/>
                </a:solidFill>
                <a:effectLst>
                  <a:outerShdw blurRad="38100" dist="38100" dir="2700000" algn="tl">
                    <a:srgbClr val="000000"/>
                  </a:outerShdw>
                </a:effectLst>
                <a:latin typeface="Gill Sans MT" pitchFamily="34" charset="0"/>
              </a:rPr>
              <a:t> la </a:t>
            </a:r>
            <a:r>
              <a:rPr lang="en-US" sz="3200" dirty="0" err="1" smtClean="0">
                <a:solidFill>
                  <a:srgbClr val="FFC000"/>
                </a:solidFill>
                <a:effectLst>
                  <a:outerShdw blurRad="38100" dist="38100" dir="2700000" algn="tl">
                    <a:srgbClr val="000000"/>
                  </a:outerShdw>
                </a:effectLst>
                <a:latin typeface="Gill Sans MT" pitchFamily="34" charset="0"/>
              </a:rPr>
              <a:t>calidad</a:t>
            </a:r>
            <a:r>
              <a:rPr lang="en-US" sz="3200" dirty="0" smtClean="0">
                <a:solidFill>
                  <a:srgbClr val="FFC000"/>
                </a:solidFill>
                <a:effectLst>
                  <a:outerShdw blurRad="38100" dist="38100" dir="2700000" algn="tl">
                    <a:srgbClr val="000000"/>
                  </a:outerShdw>
                </a:effectLst>
                <a:latin typeface="Gill Sans MT" pitchFamily="34" charset="0"/>
              </a:rPr>
              <a:t>.</a:t>
            </a:r>
          </a:p>
          <a:p>
            <a:pPr>
              <a:spcBef>
                <a:spcPct val="20000"/>
              </a:spcBef>
              <a:defRPr/>
            </a:pPr>
            <a:endParaRPr lang="en-US" sz="3200" dirty="0" smtClean="0">
              <a:effectLst>
                <a:outerShdw blurRad="38100" dist="38100" dir="2700000" algn="tl">
                  <a:srgbClr val="000000"/>
                </a:outerShdw>
              </a:effectLst>
              <a:latin typeface="Gill Sans MT" pitchFamily="34" charset="0"/>
            </a:endParaRPr>
          </a:p>
        </p:txBody>
      </p:sp>
      <p:sp>
        <p:nvSpPr>
          <p:cNvPr id="10" name="Rectangle 8"/>
          <p:cNvSpPr>
            <a:spLocks noChangeArrowheads="1"/>
          </p:cNvSpPr>
          <p:nvPr/>
        </p:nvSpPr>
        <p:spPr bwMode="auto">
          <a:xfrm>
            <a:off x="13629" y="5241564"/>
            <a:ext cx="3542927" cy="676769"/>
          </a:xfrm>
          <a:prstGeom prst="rect">
            <a:avLst/>
          </a:prstGeom>
          <a:gradFill flip="none" rotWithShape="1">
            <a:gsLst>
              <a:gs pos="0">
                <a:srgbClr val="0033CC">
                  <a:shade val="30000"/>
                  <a:satMod val="115000"/>
                </a:srgbClr>
              </a:gs>
              <a:gs pos="50000">
                <a:srgbClr val="0033CC">
                  <a:shade val="67500"/>
                  <a:satMod val="115000"/>
                </a:srgbClr>
              </a:gs>
              <a:gs pos="100000">
                <a:srgbClr val="0033CC">
                  <a:shade val="100000"/>
                  <a:satMod val="115000"/>
                </a:srgbClr>
              </a:gs>
            </a:gsLst>
            <a:path path="circle">
              <a:fillToRect l="50000" t="50000" r="50000" b="50000"/>
            </a:path>
            <a:tileRect/>
          </a:gradFill>
          <a:ln w="9525">
            <a:solidFill>
              <a:schemeClr val="tx1"/>
            </a:solidFill>
            <a:miter lim="800000"/>
            <a:headEnd/>
            <a:tailEnd/>
          </a:ln>
          <a:effectLst/>
        </p:spPr>
        <p:txBody>
          <a:bodyPr/>
          <a:lstStyle/>
          <a:p>
            <a:pPr algn="ctr">
              <a:spcBef>
                <a:spcPct val="20000"/>
              </a:spcBef>
              <a:defRPr/>
            </a:pPr>
            <a:r>
              <a:rPr lang="en-US" sz="3200" dirty="0" smtClean="0">
                <a:solidFill>
                  <a:srgbClr val="FFFF00"/>
                </a:solidFill>
                <a:effectLst>
                  <a:outerShdw blurRad="38100" dist="38100" dir="2700000" algn="tl">
                    <a:srgbClr val="000000"/>
                  </a:outerShdw>
                </a:effectLst>
                <a:latin typeface="Gill Sans MT" pitchFamily="34" charset="0"/>
              </a:rPr>
              <a:t>¿</a:t>
            </a:r>
            <a:r>
              <a:rPr lang="en-US" sz="3200" dirty="0" err="1" smtClean="0">
                <a:solidFill>
                  <a:srgbClr val="FFFF00"/>
                </a:solidFill>
                <a:effectLst>
                  <a:outerShdw blurRad="38100" dist="38100" dir="2700000" algn="tl">
                    <a:srgbClr val="000000"/>
                  </a:outerShdw>
                </a:effectLst>
                <a:latin typeface="Gill Sans MT" pitchFamily="34" charset="0"/>
              </a:rPr>
              <a:t>Por</a:t>
            </a:r>
            <a:r>
              <a:rPr lang="en-US" sz="3200" dirty="0" smtClean="0">
                <a:solidFill>
                  <a:srgbClr val="FFFF00"/>
                </a:solidFill>
                <a:effectLst>
                  <a:outerShdw blurRad="38100" dist="38100" dir="2700000" algn="tl">
                    <a:srgbClr val="000000"/>
                  </a:outerShdw>
                </a:effectLst>
                <a:latin typeface="Gill Sans MT" pitchFamily="34" charset="0"/>
              </a:rPr>
              <a:t> </a:t>
            </a:r>
            <a:r>
              <a:rPr lang="en-US" sz="3200" dirty="0" err="1" smtClean="0">
                <a:solidFill>
                  <a:srgbClr val="FFFF00"/>
                </a:solidFill>
                <a:effectLst>
                  <a:outerShdw blurRad="38100" dist="38100" dir="2700000" algn="tl">
                    <a:srgbClr val="000000"/>
                  </a:outerShdw>
                </a:effectLst>
                <a:latin typeface="Gill Sans MT" pitchFamily="34" charset="0"/>
              </a:rPr>
              <a:t>qué</a:t>
            </a:r>
            <a:r>
              <a:rPr lang="en-US" sz="3200" dirty="0" smtClean="0">
                <a:solidFill>
                  <a:srgbClr val="FFFF00"/>
                </a:solidFill>
                <a:effectLst>
                  <a:outerShdw blurRad="38100" dist="38100" dir="2700000" algn="tl">
                    <a:srgbClr val="000000"/>
                  </a:outerShdw>
                </a:effectLst>
                <a:latin typeface="Gill Sans MT" pitchFamily="34" charset="0"/>
              </a:rPr>
              <a:t>?</a:t>
            </a:r>
          </a:p>
        </p:txBody>
      </p:sp>
      <p:sp>
        <p:nvSpPr>
          <p:cNvPr id="11" name="Rectangle 8"/>
          <p:cNvSpPr>
            <a:spLocks noChangeArrowheads="1"/>
          </p:cNvSpPr>
          <p:nvPr/>
        </p:nvSpPr>
        <p:spPr bwMode="auto">
          <a:xfrm>
            <a:off x="3911456" y="2869511"/>
            <a:ext cx="3551732" cy="703608"/>
          </a:xfrm>
          <a:prstGeom prst="rect">
            <a:avLst/>
          </a:prstGeom>
          <a:gradFill flip="none" rotWithShape="1">
            <a:gsLst>
              <a:gs pos="0">
                <a:srgbClr val="0033CC">
                  <a:shade val="30000"/>
                  <a:satMod val="115000"/>
                </a:srgbClr>
              </a:gs>
              <a:gs pos="50000">
                <a:srgbClr val="0033CC">
                  <a:shade val="67500"/>
                  <a:satMod val="115000"/>
                </a:srgbClr>
              </a:gs>
              <a:gs pos="100000">
                <a:srgbClr val="0033CC">
                  <a:shade val="100000"/>
                  <a:satMod val="115000"/>
                </a:srgbClr>
              </a:gs>
            </a:gsLst>
            <a:path path="circle">
              <a:fillToRect l="50000" t="50000" r="50000" b="50000"/>
            </a:path>
            <a:tileRect/>
          </a:gradFill>
          <a:ln w="9525">
            <a:solidFill>
              <a:schemeClr val="tx1"/>
            </a:solidFill>
            <a:miter lim="800000"/>
            <a:headEnd/>
            <a:tailEnd/>
          </a:ln>
          <a:effectLst/>
        </p:spPr>
        <p:txBody>
          <a:bodyPr/>
          <a:lstStyle/>
          <a:p>
            <a:pPr>
              <a:spcBef>
                <a:spcPct val="20000"/>
              </a:spcBef>
              <a:defRPr/>
            </a:pPr>
            <a:r>
              <a:rPr lang="en-US" sz="3200" dirty="0" smtClean="0">
                <a:solidFill>
                  <a:srgbClr val="FFC000"/>
                </a:solidFill>
                <a:effectLst>
                  <a:outerShdw blurRad="38100" dist="38100" dir="2700000" algn="tl">
                    <a:srgbClr val="000000"/>
                  </a:outerShdw>
                </a:effectLst>
                <a:latin typeface="Gill Sans MT" pitchFamily="34" charset="0"/>
              </a:rPr>
              <a:t>Reduce el </a:t>
            </a:r>
            <a:r>
              <a:rPr lang="en-US" sz="3200" dirty="0" err="1" smtClean="0">
                <a:solidFill>
                  <a:srgbClr val="FFC000"/>
                </a:solidFill>
                <a:effectLst>
                  <a:outerShdw blurRad="38100" dist="38100" dir="2700000" algn="tl">
                    <a:srgbClr val="000000"/>
                  </a:outerShdw>
                </a:effectLst>
                <a:latin typeface="Gill Sans MT" pitchFamily="34" charset="0"/>
              </a:rPr>
              <a:t>coste</a:t>
            </a:r>
            <a:r>
              <a:rPr lang="en-US" sz="3200" dirty="0" smtClean="0">
                <a:solidFill>
                  <a:srgbClr val="FFC000"/>
                </a:solidFill>
                <a:effectLst>
                  <a:outerShdw blurRad="38100" dist="38100" dir="2700000" algn="tl">
                    <a:srgbClr val="000000"/>
                  </a:outerShdw>
                </a:effectLst>
                <a:latin typeface="Gill Sans MT" pitchFamily="34" charset="0"/>
              </a:rPr>
              <a:t>.</a:t>
            </a:r>
          </a:p>
        </p:txBody>
      </p:sp>
      <p:sp>
        <p:nvSpPr>
          <p:cNvPr id="12" name="Rectangle 8"/>
          <p:cNvSpPr>
            <a:spLocks noChangeArrowheads="1"/>
          </p:cNvSpPr>
          <p:nvPr/>
        </p:nvSpPr>
        <p:spPr bwMode="auto">
          <a:xfrm>
            <a:off x="3911456" y="3799827"/>
            <a:ext cx="4944301" cy="1194283"/>
          </a:xfrm>
          <a:prstGeom prst="rect">
            <a:avLst/>
          </a:prstGeom>
          <a:gradFill flip="none" rotWithShape="1">
            <a:gsLst>
              <a:gs pos="0">
                <a:srgbClr val="0033CC">
                  <a:shade val="30000"/>
                  <a:satMod val="115000"/>
                </a:srgbClr>
              </a:gs>
              <a:gs pos="50000">
                <a:srgbClr val="0033CC">
                  <a:shade val="67500"/>
                  <a:satMod val="115000"/>
                </a:srgbClr>
              </a:gs>
              <a:gs pos="100000">
                <a:srgbClr val="0033CC">
                  <a:shade val="100000"/>
                  <a:satMod val="115000"/>
                </a:srgbClr>
              </a:gs>
            </a:gsLst>
            <a:path path="circle">
              <a:fillToRect l="50000" t="50000" r="50000" b="50000"/>
            </a:path>
            <a:tileRect/>
          </a:gradFill>
          <a:ln w="9525">
            <a:solidFill>
              <a:schemeClr val="tx1"/>
            </a:solidFill>
            <a:miter lim="800000"/>
            <a:headEnd/>
            <a:tailEnd/>
          </a:ln>
          <a:effectLst/>
        </p:spPr>
        <p:txBody>
          <a:bodyPr/>
          <a:lstStyle/>
          <a:p>
            <a:pPr>
              <a:spcBef>
                <a:spcPct val="20000"/>
              </a:spcBef>
              <a:defRPr/>
            </a:pPr>
            <a:r>
              <a:rPr lang="en-US" sz="3200" dirty="0" err="1" smtClean="0">
                <a:solidFill>
                  <a:srgbClr val="FFC000"/>
                </a:solidFill>
                <a:effectLst>
                  <a:outerShdw blurRad="38100" dist="38100" dir="2700000" algn="tl">
                    <a:srgbClr val="000000"/>
                  </a:outerShdw>
                </a:effectLst>
                <a:latin typeface="Gill Sans MT" pitchFamily="34" charset="0"/>
              </a:rPr>
              <a:t>Mantiene</a:t>
            </a:r>
            <a:r>
              <a:rPr lang="en-US" sz="3200" dirty="0" smtClean="0">
                <a:solidFill>
                  <a:srgbClr val="FFC000"/>
                </a:solidFill>
                <a:effectLst>
                  <a:outerShdw blurRad="38100" dist="38100" dir="2700000" algn="tl">
                    <a:srgbClr val="000000"/>
                  </a:outerShdw>
                </a:effectLst>
                <a:latin typeface="Gill Sans MT" pitchFamily="34" charset="0"/>
              </a:rPr>
              <a:t>/</a:t>
            </a:r>
            <a:r>
              <a:rPr lang="en-US" sz="3200" dirty="0" err="1" smtClean="0">
                <a:solidFill>
                  <a:srgbClr val="FFC000"/>
                </a:solidFill>
                <a:effectLst>
                  <a:outerShdw blurRad="38100" dist="38100" dir="2700000" algn="tl">
                    <a:srgbClr val="000000"/>
                  </a:outerShdw>
                </a:effectLst>
                <a:latin typeface="Gill Sans MT" pitchFamily="34" charset="0"/>
              </a:rPr>
              <a:t>incrementa</a:t>
            </a:r>
            <a:r>
              <a:rPr lang="en-US" sz="3200" dirty="0" smtClean="0">
                <a:solidFill>
                  <a:srgbClr val="FFC000"/>
                </a:solidFill>
                <a:effectLst>
                  <a:outerShdw blurRad="38100" dist="38100" dir="2700000" algn="tl">
                    <a:srgbClr val="000000"/>
                  </a:outerShdw>
                </a:effectLst>
                <a:latin typeface="Gill Sans MT" pitchFamily="34" charset="0"/>
              </a:rPr>
              <a:t> la </a:t>
            </a:r>
            <a:r>
              <a:rPr lang="en-US" sz="3200" dirty="0" err="1" smtClean="0">
                <a:solidFill>
                  <a:srgbClr val="FFC000"/>
                </a:solidFill>
                <a:effectLst>
                  <a:outerShdw blurRad="38100" dist="38100" dir="2700000" algn="tl">
                    <a:srgbClr val="000000"/>
                  </a:outerShdw>
                </a:effectLst>
                <a:latin typeface="Gill Sans MT" pitchFamily="34" charset="0"/>
              </a:rPr>
              <a:t>satisfacción</a:t>
            </a:r>
            <a:r>
              <a:rPr lang="en-US" sz="3200" dirty="0" smtClean="0">
                <a:solidFill>
                  <a:srgbClr val="FFC000"/>
                </a:solidFill>
                <a:effectLst>
                  <a:outerShdw blurRad="38100" dist="38100" dir="2700000" algn="tl">
                    <a:srgbClr val="000000"/>
                  </a:outerShdw>
                </a:effectLst>
                <a:latin typeface="Gill Sans MT" pitchFamily="34" charset="0"/>
              </a:rPr>
              <a:t> del </a:t>
            </a:r>
            <a:r>
              <a:rPr lang="en-US" sz="3200" dirty="0" err="1" smtClean="0">
                <a:solidFill>
                  <a:srgbClr val="FFC000"/>
                </a:solidFill>
                <a:effectLst>
                  <a:outerShdw blurRad="38100" dist="38100" dir="2700000" algn="tl">
                    <a:srgbClr val="000000"/>
                  </a:outerShdw>
                </a:effectLst>
                <a:latin typeface="Gill Sans MT" pitchFamily="34" charset="0"/>
              </a:rPr>
              <a:t>cliente</a:t>
            </a:r>
            <a:r>
              <a:rPr lang="en-US" sz="3200" dirty="0" smtClean="0">
                <a:solidFill>
                  <a:srgbClr val="FFC000"/>
                </a:solidFill>
                <a:effectLst>
                  <a:outerShdw blurRad="38100" dist="38100" dir="2700000" algn="tl">
                    <a:srgbClr val="000000"/>
                  </a:outerShdw>
                </a:effectLst>
                <a:latin typeface="Gill Sans MT" pitchFamily="34" charset="0"/>
              </a:rPr>
              <a:t>.</a:t>
            </a:r>
          </a:p>
        </p:txBody>
      </p:sp>
      <p:sp>
        <p:nvSpPr>
          <p:cNvPr id="13" name="Title 1"/>
          <p:cNvSpPr>
            <a:spLocks noGrp="1"/>
          </p:cNvSpPr>
          <p:nvPr>
            <p:ph type="title"/>
          </p:nvPr>
        </p:nvSpPr>
        <p:spPr>
          <a:xfrm>
            <a:off x="822959" y="286604"/>
            <a:ext cx="8223601" cy="1450757"/>
          </a:xfrm>
        </p:spPr>
        <p:txBody>
          <a:bodyPr>
            <a:normAutofit/>
          </a:bodyPr>
          <a:lstStyle/>
          <a:p>
            <a:r>
              <a:rPr lang="es-ES" dirty="0" smtClean="0"/>
              <a:t>Conclusión: ¿Por qué testeamos el software?</a:t>
            </a:r>
            <a:endParaRPr lang="es-ES" dirty="0"/>
          </a:p>
        </p:txBody>
      </p:sp>
    </p:spTree>
    <p:extLst>
      <p:ext uri="{BB962C8B-B14F-4D97-AF65-F5344CB8AC3E}">
        <p14:creationId xmlns:p14="http://schemas.microsoft.com/office/powerpoint/2010/main" val="3321111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Rot="1" noChangeArrowheads="1"/>
          </p:cNvSpPr>
          <p:nvPr>
            <p:ph idx="1"/>
          </p:nvPr>
        </p:nvSpPr>
        <p:spPr>
          <a:xfrm>
            <a:off x="670531" y="2861767"/>
            <a:ext cx="8007350" cy="3963144"/>
          </a:xfrm>
        </p:spPr>
        <p:txBody>
          <a:bodyPr>
            <a:noAutofit/>
          </a:bodyPr>
          <a:lstStyle/>
          <a:p>
            <a:pPr marL="457200" indent="-457200">
              <a:buClr>
                <a:schemeClr val="tx1"/>
              </a:buClr>
              <a:buFont typeface="+mj-lt"/>
              <a:buAutoNum type="arabicPeriod" startAt="11"/>
            </a:pPr>
            <a:r>
              <a:rPr lang="en-US" dirty="0" smtClean="0">
                <a:solidFill>
                  <a:schemeClr val="tx1"/>
                </a:solidFill>
              </a:rPr>
              <a:t>Un test con entrada (0, 0, 0). ¿</a:t>
            </a:r>
            <a:r>
              <a:rPr lang="en-US" dirty="0" err="1" smtClean="0">
                <a:solidFill>
                  <a:schemeClr val="tx1"/>
                </a:solidFill>
              </a:rPr>
              <a:t>Qué</a:t>
            </a:r>
            <a:r>
              <a:rPr lang="en-US" dirty="0" smtClean="0">
                <a:solidFill>
                  <a:schemeClr val="tx1"/>
                </a:solidFill>
              </a:rPr>
              <a:t> </a:t>
            </a:r>
            <a:r>
              <a:rPr lang="en-US" dirty="0" err="1" smtClean="0">
                <a:solidFill>
                  <a:schemeClr val="tx1"/>
                </a:solidFill>
              </a:rPr>
              <a:t>salida</a:t>
            </a:r>
            <a:r>
              <a:rPr lang="en-US" dirty="0" smtClean="0">
                <a:solidFill>
                  <a:schemeClr val="tx1"/>
                </a:solidFill>
              </a:rPr>
              <a:t> </a:t>
            </a:r>
            <a:r>
              <a:rPr lang="en-US" dirty="0" err="1" smtClean="0">
                <a:solidFill>
                  <a:schemeClr val="tx1"/>
                </a:solidFill>
              </a:rPr>
              <a:t>debemos</a:t>
            </a:r>
            <a:r>
              <a:rPr lang="en-US" dirty="0" smtClean="0">
                <a:solidFill>
                  <a:schemeClr val="tx1"/>
                </a:solidFill>
              </a:rPr>
              <a:t> </a:t>
            </a:r>
            <a:r>
              <a:rPr lang="en-US" dirty="0" err="1" smtClean="0">
                <a:solidFill>
                  <a:schemeClr val="tx1"/>
                </a:solidFill>
              </a:rPr>
              <a:t>obtener</a:t>
            </a:r>
            <a:r>
              <a:rPr lang="en-US" dirty="0" smtClean="0">
                <a:solidFill>
                  <a:schemeClr val="tx1"/>
                </a:solidFill>
              </a:rPr>
              <a:t>?</a:t>
            </a:r>
          </a:p>
          <a:p>
            <a:pPr marL="457200" indent="-457200">
              <a:buClr>
                <a:schemeClr val="tx1"/>
              </a:buClr>
              <a:buFont typeface="+mj-lt"/>
              <a:buAutoNum type="arabicPeriod" startAt="11"/>
            </a:pPr>
            <a:r>
              <a:rPr lang="en-US" dirty="0" smtClean="0">
                <a:solidFill>
                  <a:schemeClr val="tx1"/>
                </a:solidFill>
              </a:rPr>
              <a:t>Un test que </a:t>
            </a:r>
            <a:r>
              <a:rPr lang="en-US" dirty="0" err="1" smtClean="0">
                <a:solidFill>
                  <a:schemeClr val="tx1"/>
                </a:solidFill>
              </a:rPr>
              <a:t>incluya</a:t>
            </a:r>
            <a:r>
              <a:rPr lang="en-US" dirty="0" smtClean="0">
                <a:solidFill>
                  <a:schemeClr val="tx1"/>
                </a:solidFill>
              </a:rPr>
              <a:t> al </a:t>
            </a:r>
            <a:r>
              <a:rPr lang="en-US" dirty="0" err="1" smtClean="0">
                <a:solidFill>
                  <a:schemeClr val="tx1"/>
                </a:solidFill>
              </a:rPr>
              <a:t>menos</a:t>
            </a:r>
            <a:r>
              <a:rPr lang="en-US" dirty="0" smtClean="0">
                <a:solidFill>
                  <a:schemeClr val="tx1"/>
                </a:solidFill>
              </a:rPr>
              <a:t> un valor no </a:t>
            </a:r>
            <a:r>
              <a:rPr lang="en-US" dirty="0" err="1" smtClean="0">
                <a:solidFill>
                  <a:schemeClr val="tx1"/>
                </a:solidFill>
              </a:rPr>
              <a:t>entero</a:t>
            </a:r>
            <a:r>
              <a:rPr lang="en-US" dirty="0" smtClean="0">
                <a:solidFill>
                  <a:schemeClr val="tx1"/>
                </a:solidFill>
              </a:rPr>
              <a:t> (e.g. 2.5).</a:t>
            </a:r>
          </a:p>
          <a:p>
            <a:pPr marL="457200" indent="-457200">
              <a:buClr>
                <a:schemeClr val="tx1"/>
              </a:buClr>
              <a:buFont typeface="+mj-lt"/>
              <a:buAutoNum type="arabicPeriod" startAt="11"/>
            </a:pPr>
            <a:r>
              <a:rPr lang="en-US" dirty="0" smtClean="0">
                <a:solidFill>
                  <a:schemeClr val="tx1"/>
                </a:solidFill>
              </a:rPr>
              <a:t>Un test que </a:t>
            </a:r>
            <a:r>
              <a:rPr lang="en-US" dirty="0" err="1" smtClean="0">
                <a:solidFill>
                  <a:schemeClr val="tx1"/>
                </a:solidFill>
              </a:rPr>
              <a:t>indique</a:t>
            </a:r>
            <a:r>
              <a:rPr lang="en-US" dirty="0" smtClean="0">
                <a:solidFill>
                  <a:schemeClr val="tx1"/>
                </a:solidFill>
              </a:rPr>
              <a:t> un </a:t>
            </a:r>
            <a:r>
              <a:rPr lang="en-US" dirty="0" err="1" smtClean="0">
                <a:solidFill>
                  <a:schemeClr val="tx1"/>
                </a:solidFill>
              </a:rPr>
              <a:t>número</a:t>
            </a:r>
            <a:r>
              <a:rPr lang="en-US" dirty="0" smtClean="0">
                <a:solidFill>
                  <a:schemeClr val="tx1"/>
                </a:solidFill>
              </a:rPr>
              <a:t> </a:t>
            </a:r>
            <a:r>
              <a:rPr lang="en-US" dirty="0" err="1" smtClean="0">
                <a:solidFill>
                  <a:schemeClr val="tx1"/>
                </a:solidFill>
              </a:rPr>
              <a:t>incorrecto</a:t>
            </a:r>
            <a:r>
              <a:rPr lang="en-US" dirty="0" smtClean="0">
                <a:solidFill>
                  <a:schemeClr val="tx1"/>
                </a:solidFill>
              </a:rPr>
              <a:t> de </a:t>
            </a:r>
            <a:r>
              <a:rPr lang="en-US" dirty="0" err="1" smtClean="0">
                <a:solidFill>
                  <a:schemeClr val="tx1"/>
                </a:solidFill>
              </a:rPr>
              <a:t>valores</a:t>
            </a:r>
            <a:r>
              <a:rPr lang="en-US" dirty="0" smtClean="0">
                <a:solidFill>
                  <a:schemeClr val="tx1"/>
                </a:solidFill>
              </a:rPr>
              <a:t> (e.g. dos </a:t>
            </a:r>
            <a:r>
              <a:rPr lang="en-US" dirty="0" err="1" smtClean="0">
                <a:solidFill>
                  <a:schemeClr val="tx1"/>
                </a:solidFill>
              </a:rPr>
              <a:t>valores</a:t>
            </a:r>
            <a:r>
              <a:rPr lang="en-US" dirty="0" smtClean="0">
                <a:solidFill>
                  <a:schemeClr val="tx1"/>
                </a:solidFill>
              </a:rPr>
              <a:t> </a:t>
            </a:r>
            <a:r>
              <a:rPr lang="en-US" dirty="0" err="1" smtClean="0">
                <a:solidFill>
                  <a:schemeClr val="tx1"/>
                </a:solidFill>
              </a:rPr>
              <a:t>en</a:t>
            </a:r>
            <a:r>
              <a:rPr lang="en-US" dirty="0" smtClean="0">
                <a:solidFill>
                  <a:schemeClr val="tx1"/>
                </a:solidFill>
              </a:rPr>
              <a:t> </a:t>
            </a:r>
            <a:r>
              <a:rPr lang="en-US" dirty="0" err="1" smtClean="0">
                <a:solidFill>
                  <a:schemeClr val="tx1"/>
                </a:solidFill>
              </a:rPr>
              <a:t>lugar</a:t>
            </a:r>
            <a:r>
              <a:rPr lang="en-US" dirty="0" smtClean="0">
                <a:solidFill>
                  <a:schemeClr val="tx1"/>
                </a:solidFill>
              </a:rPr>
              <a:t> de </a:t>
            </a:r>
            <a:r>
              <a:rPr lang="en-US" dirty="0" err="1" smtClean="0">
                <a:solidFill>
                  <a:schemeClr val="tx1"/>
                </a:solidFill>
              </a:rPr>
              <a:t>tres</a:t>
            </a:r>
            <a:r>
              <a:rPr lang="en-US" dirty="0" smtClean="0">
                <a:solidFill>
                  <a:schemeClr val="tx1"/>
                </a:solidFill>
              </a:rPr>
              <a:t>).</a:t>
            </a:r>
          </a:p>
          <a:p>
            <a:pPr marL="457200" indent="-457200">
              <a:buClr>
                <a:schemeClr val="tx1"/>
              </a:buClr>
              <a:buFont typeface="+mj-lt"/>
              <a:buAutoNum type="arabicPeriod" startAt="11"/>
            </a:pPr>
            <a:r>
              <a:rPr lang="en-US" dirty="0" smtClean="0">
                <a:solidFill>
                  <a:schemeClr val="tx1"/>
                </a:solidFill>
              </a:rPr>
              <a:t>Para </a:t>
            </a:r>
            <a:r>
              <a:rPr lang="en-US" dirty="0" err="1" smtClean="0">
                <a:solidFill>
                  <a:schemeClr val="tx1"/>
                </a:solidFill>
              </a:rPr>
              <a:t>cada</a:t>
            </a:r>
            <a:r>
              <a:rPr lang="en-US" dirty="0" smtClean="0">
                <a:solidFill>
                  <a:schemeClr val="tx1"/>
                </a:solidFill>
              </a:rPr>
              <a:t> test se ha </a:t>
            </a:r>
            <a:r>
              <a:rPr lang="en-US" dirty="0" err="1" smtClean="0">
                <a:solidFill>
                  <a:schemeClr val="tx1"/>
                </a:solidFill>
              </a:rPr>
              <a:t>especificado</a:t>
            </a:r>
            <a:r>
              <a:rPr lang="en-US" dirty="0" smtClean="0">
                <a:solidFill>
                  <a:schemeClr val="tx1"/>
                </a:solidFill>
              </a:rPr>
              <a:t> la </a:t>
            </a:r>
            <a:r>
              <a:rPr lang="en-US" dirty="0" err="1" smtClean="0">
                <a:solidFill>
                  <a:schemeClr val="tx1"/>
                </a:solidFill>
              </a:rPr>
              <a:t>salida</a:t>
            </a:r>
            <a:r>
              <a:rPr lang="en-US" dirty="0" smtClean="0">
                <a:solidFill>
                  <a:schemeClr val="tx1"/>
                </a:solidFill>
              </a:rPr>
              <a:t> </a:t>
            </a:r>
            <a:r>
              <a:rPr lang="en-US" dirty="0" err="1" smtClean="0">
                <a:solidFill>
                  <a:schemeClr val="tx1"/>
                </a:solidFill>
              </a:rPr>
              <a:t>esperada</a:t>
            </a:r>
            <a:r>
              <a:rPr lang="en-US" dirty="0" smtClean="0">
                <a:solidFill>
                  <a:schemeClr val="tx1"/>
                </a:solidFill>
              </a:rPr>
              <a:t>.</a:t>
            </a:r>
          </a:p>
          <a:p>
            <a:pPr eaLnBrk="1" hangingPunct="1"/>
            <a:endParaRPr lang="es-ES" i="1" dirty="0" smtClean="0">
              <a:solidFill>
                <a:schemeClr val="tx1"/>
              </a:solidFill>
              <a:effectLst/>
            </a:endParaRPr>
          </a:p>
          <a:p>
            <a:pPr eaLnBrk="1" hangingPunct="1"/>
            <a:endParaRPr lang="es-ES" i="1" dirty="0" smtClean="0">
              <a:solidFill>
                <a:schemeClr val="tx1"/>
              </a:solidFill>
              <a:effectLst/>
            </a:endParaRPr>
          </a:p>
          <a:p>
            <a:pPr eaLnBrk="1" hangingPunct="1"/>
            <a:endParaRPr lang="es-ES" i="1" dirty="0" smtClean="0">
              <a:solidFill>
                <a:schemeClr val="tx1"/>
              </a:solidFill>
              <a:effectLst/>
            </a:endParaRPr>
          </a:p>
        </p:txBody>
      </p:sp>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3" name="Marcador de número de diapositiva 2"/>
          <p:cNvSpPr>
            <a:spLocks noGrp="1"/>
          </p:cNvSpPr>
          <p:nvPr>
            <p:ph type="sldNum" sz="quarter" idx="12"/>
          </p:nvPr>
        </p:nvSpPr>
        <p:spPr/>
        <p:txBody>
          <a:bodyPr/>
          <a:lstStyle/>
          <a:p>
            <a:fld id="{93ED3A91-18EE-4DC8-A17F-EFE35D22CA18}" type="slidenum">
              <a:rPr lang="es-ES" smtClean="0"/>
              <a:pPr/>
              <a:t>5</a:t>
            </a:fld>
            <a:endParaRPr lang="es-ES"/>
          </a:p>
        </p:txBody>
      </p:sp>
      <p:sp>
        <p:nvSpPr>
          <p:cNvPr id="7" name="3 CuadroTexto"/>
          <p:cNvSpPr txBox="1"/>
          <p:nvPr/>
        </p:nvSpPr>
        <p:spPr>
          <a:xfrm>
            <a:off x="611560" y="2051465"/>
            <a:ext cx="8064896" cy="707886"/>
          </a:xfrm>
          <a:prstGeom prst="rect">
            <a:avLst/>
          </a:prstGeom>
          <a:noFill/>
        </p:spPr>
        <p:txBody>
          <a:bodyPr wrap="square" rtlCol="0">
            <a:spAutoFit/>
          </a:bodyPr>
          <a:lstStyle/>
          <a:p>
            <a:r>
              <a:rPr lang="es-ES" sz="2000" dirty="0" smtClean="0"/>
              <a:t>Determina si tu conjunto de </a:t>
            </a:r>
            <a:r>
              <a:rPr lang="es-ES" sz="2000" dirty="0" err="1" smtClean="0"/>
              <a:t>tests</a:t>
            </a:r>
            <a:r>
              <a:rPr lang="es-ES" sz="2000" dirty="0" smtClean="0"/>
              <a:t> es adecuado para cubrir las siguientes situaciones:</a:t>
            </a:r>
            <a:endParaRPr lang="es-ES" sz="2000" dirty="0"/>
          </a:p>
        </p:txBody>
      </p:sp>
      <p:sp>
        <p:nvSpPr>
          <p:cNvPr id="8" name="Title 1"/>
          <p:cNvSpPr>
            <a:spLocks noGrp="1"/>
          </p:cNvSpPr>
          <p:nvPr>
            <p:ph type="title"/>
          </p:nvPr>
        </p:nvSpPr>
        <p:spPr>
          <a:xfrm>
            <a:off x="822960" y="286604"/>
            <a:ext cx="7543800" cy="1450757"/>
          </a:xfrm>
        </p:spPr>
        <p:txBody>
          <a:bodyPr/>
          <a:lstStyle/>
          <a:p>
            <a:r>
              <a:rPr lang="es-ES" dirty="0" smtClean="0"/>
              <a:t>Un pequeño ejercicio</a:t>
            </a:r>
            <a:endParaRPr lang="es-ES" dirty="0"/>
          </a:p>
        </p:txBody>
      </p:sp>
    </p:spTree>
    <p:extLst>
      <p:ext uri="{BB962C8B-B14F-4D97-AF65-F5344CB8AC3E}">
        <p14:creationId xmlns:p14="http://schemas.microsoft.com/office/powerpoint/2010/main" val="97356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Rot="1" noChangeArrowheads="1"/>
          </p:cNvSpPr>
          <p:nvPr>
            <p:ph idx="1"/>
          </p:nvPr>
        </p:nvSpPr>
        <p:spPr>
          <a:xfrm>
            <a:off x="569515" y="2031374"/>
            <a:ext cx="8007350" cy="3797300"/>
          </a:xfrm>
        </p:spPr>
        <p:txBody>
          <a:bodyPr>
            <a:noAutofit/>
          </a:bodyPr>
          <a:lstStyle/>
          <a:p>
            <a:r>
              <a:rPr lang="es-ES" b="1" dirty="0" smtClean="0">
                <a:solidFill>
                  <a:schemeClr val="tx1"/>
                </a:solidFill>
              </a:rPr>
              <a:t>Nota importante: </a:t>
            </a:r>
            <a:r>
              <a:rPr lang="es-ES" dirty="0" smtClean="0">
                <a:solidFill>
                  <a:schemeClr val="tx1"/>
                </a:solidFill>
              </a:rPr>
              <a:t>Este conjunto de </a:t>
            </a:r>
            <a:r>
              <a:rPr lang="es-ES" dirty="0" err="1" smtClean="0">
                <a:solidFill>
                  <a:schemeClr val="tx1"/>
                </a:solidFill>
              </a:rPr>
              <a:t>tests</a:t>
            </a:r>
            <a:r>
              <a:rPr lang="es-ES" dirty="0" smtClean="0">
                <a:solidFill>
                  <a:schemeClr val="tx1"/>
                </a:solidFill>
              </a:rPr>
              <a:t> NO garantiza que se encuentren todos los errores en el programa.</a:t>
            </a:r>
          </a:p>
          <a:p>
            <a:endParaRPr lang="es-ES" dirty="0" smtClean="0">
              <a:solidFill>
                <a:schemeClr val="tx1"/>
              </a:solidFill>
              <a:effectLst/>
            </a:endParaRPr>
          </a:p>
          <a:p>
            <a:r>
              <a:rPr lang="es-ES" dirty="0" smtClean="0">
                <a:solidFill>
                  <a:schemeClr val="tx1"/>
                </a:solidFill>
              </a:rPr>
              <a:t>Los </a:t>
            </a:r>
            <a:r>
              <a:rPr lang="es-ES" dirty="0" err="1" smtClean="0">
                <a:solidFill>
                  <a:schemeClr val="tx1"/>
                </a:solidFill>
              </a:rPr>
              <a:t>tests</a:t>
            </a:r>
            <a:r>
              <a:rPr lang="es-ES" dirty="0" smtClean="0">
                <a:solidFill>
                  <a:schemeClr val="tx1"/>
                </a:solidFill>
              </a:rPr>
              <a:t> que se encuadran en las primeras 13 categorías representan errores que han ocurrido en distintas versiones del programa.</a:t>
            </a:r>
            <a:endParaRPr lang="es-ES" dirty="0" smtClean="0">
              <a:solidFill>
                <a:schemeClr val="tx1"/>
              </a:solidFill>
              <a:effectLst/>
            </a:endParaRPr>
          </a:p>
          <a:p>
            <a:endParaRPr lang="es-ES" dirty="0" smtClean="0">
              <a:solidFill>
                <a:schemeClr val="tx1"/>
              </a:solidFill>
              <a:effectLst/>
            </a:endParaRPr>
          </a:p>
          <a:p>
            <a:r>
              <a:rPr lang="es-ES" dirty="0" smtClean="0">
                <a:solidFill>
                  <a:schemeClr val="tx1"/>
                </a:solidFill>
              </a:rPr>
              <a:t>Un proceso de </a:t>
            </a:r>
            <a:r>
              <a:rPr lang="es-ES" dirty="0" err="1" smtClean="0">
                <a:solidFill>
                  <a:schemeClr val="tx1"/>
                </a:solidFill>
              </a:rPr>
              <a:t>testing</a:t>
            </a:r>
            <a:r>
              <a:rPr lang="es-ES" dirty="0" smtClean="0">
                <a:solidFill>
                  <a:schemeClr val="tx1"/>
                </a:solidFill>
              </a:rPr>
              <a:t> adecuado para este programa debería mostrar, al menos, estos errores.</a:t>
            </a:r>
            <a:endParaRPr lang="es-ES" dirty="0" smtClean="0">
              <a:solidFill>
                <a:schemeClr val="tx1"/>
              </a:solidFill>
              <a:effectLst/>
            </a:endParaRPr>
          </a:p>
          <a:p>
            <a:endParaRPr lang="es-ES" dirty="0">
              <a:solidFill>
                <a:schemeClr val="tx1"/>
              </a:solidFill>
            </a:endParaRPr>
          </a:p>
          <a:p>
            <a:r>
              <a:rPr lang="es-ES" dirty="0" smtClean="0">
                <a:solidFill>
                  <a:schemeClr val="tx1"/>
                </a:solidFill>
              </a:rPr>
              <a:t>Sin embargo, programadores profesionales con experiencia han identificado, en media, solo </a:t>
            </a:r>
            <a:r>
              <a:rPr lang="en-US" dirty="0" smtClean="0">
                <a:solidFill>
                  <a:schemeClr val="tx1"/>
                </a:solidFill>
              </a:rPr>
              <a:t>7.8 de </a:t>
            </a:r>
            <a:r>
              <a:rPr lang="en-US" dirty="0" err="1" smtClean="0">
                <a:solidFill>
                  <a:schemeClr val="tx1"/>
                </a:solidFill>
              </a:rPr>
              <a:t>los</a:t>
            </a:r>
            <a:r>
              <a:rPr lang="en-US" dirty="0" smtClean="0">
                <a:solidFill>
                  <a:schemeClr val="tx1"/>
                </a:solidFill>
              </a:rPr>
              <a:t> 14 </a:t>
            </a:r>
            <a:r>
              <a:rPr lang="en-US" dirty="0" err="1" smtClean="0">
                <a:solidFill>
                  <a:schemeClr val="tx1"/>
                </a:solidFill>
              </a:rPr>
              <a:t>apartados</a:t>
            </a:r>
            <a:r>
              <a:rPr lang="en-US" dirty="0" smtClean="0">
                <a:solidFill>
                  <a:schemeClr val="tx1"/>
                </a:solidFill>
              </a:rPr>
              <a:t>. </a:t>
            </a:r>
          </a:p>
          <a:p>
            <a:pPr lvl="1"/>
            <a:endParaRPr lang="en-US" sz="2000" dirty="0" smtClean="0">
              <a:solidFill>
                <a:schemeClr val="tx1"/>
              </a:solidFill>
            </a:endParaRPr>
          </a:p>
          <a:p>
            <a:endParaRPr lang="es-ES" dirty="0" smtClean="0">
              <a:solidFill>
                <a:schemeClr val="tx1"/>
              </a:solidFill>
              <a:effectLst/>
            </a:endParaRPr>
          </a:p>
          <a:p>
            <a:pPr eaLnBrk="1" hangingPunct="1"/>
            <a:endParaRPr lang="es-ES" dirty="0" smtClean="0">
              <a:solidFill>
                <a:schemeClr val="tx1"/>
              </a:solidFill>
              <a:effectLst/>
            </a:endParaRPr>
          </a:p>
          <a:p>
            <a:pPr eaLnBrk="1" hangingPunct="1"/>
            <a:endParaRPr lang="es-ES" dirty="0" smtClean="0">
              <a:solidFill>
                <a:schemeClr val="tx1"/>
              </a:solidFill>
              <a:effectLst/>
            </a:endParaRPr>
          </a:p>
        </p:txBody>
      </p:sp>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3" name="Marcador de número de diapositiva 2"/>
          <p:cNvSpPr>
            <a:spLocks noGrp="1"/>
          </p:cNvSpPr>
          <p:nvPr>
            <p:ph type="sldNum" sz="quarter" idx="12"/>
          </p:nvPr>
        </p:nvSpPr>
        <p:spPr/>
        <p:txBody>
          <a:bodyPr/>
          <a:lstStyle/>
          <a:p>
            <a:fld id="{93ED3A91-18EE-4DC8-A17F-EFE35D22CA18}" type="slidenum">
              <a:rPr lang="es-ES" smtClean="0"/>
              <a:pPr/>
              <a:t>6</a:t>
            </a:fld>
            <a:endParaRPr lang="es-ES"/>
          </a:p>
        </p:txBody>
      </p:sp>
      <p:sp>
        <p:nvSpPr>
          <p:cNvPr id="7" name="Title 1"/>
          <p:cNvSpPr>
            <a:spLocks noGrp="1"/>
          </p:cNvSpPr>
          <p:nvPr>
            <p:ph type="title"/>
          </p:nvPr>
        </p:nvSpPr>
        <p:spPr>
          <a:xfrm>
            <a:off x="822960" y="286604"/>
            <a:ext cx="7543800" cy="1450757"/>
          </a:xfrm>
        </p:spPr>
        <p:txBody>
          <a:bodyPr/>
          <a:lstStyle/>
          <a:p>
            <a:r>
              <a:rPr lang="es-ES" dirty="0" smtClean="0"/>
              <a:t>Un pequeño ejercicio</a:t>
            </a:r>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Rot="1" noChangeArrowheads="1"/>
          </p:cNvSpPr>
          <p:nvPr>
            <p:ph idx="1"/>
          </p:nvPr>
        </p:nvSpPr>
        <p:spPr>
          <a:xfrm>
            <a:off x="755576" y="1700808"/>
            <a:ext cx="7770813" cy="648072"/>
          </a:xfrm>
        </p:spPr>
        <p:txBody>
          <a:bodyPr>
            <a:noAutofit/>
          </a:bodyPr>
          <a:lstStyle/>
          <a:p>
            <a:r>
              <a:rPr lang="es-ES" dirty="0" smtClean="0">
                <a:solidFill>
                  <a:schemeClr val="tx1"/>
                </a:solidFill>
              </a:rPr>
              <a:t>Ante esta perspectiva, podría parecer que testear un programa </a:t>
            </a:r>
            <a:r>
              <a:rPr lang="es-ES" i="1" dirty="0" smtClean="0">
                <a:solidFill>
                  <a:schemeClr val="tx1"/>
                </a:solidFill>
              </a:rPr>
              <a:t>real</a:t>
            </a:r>
            <a:r>
              <a:rPr lang="es-ES" dirty="0" smtClean="0">
                <a:solidFill>
                  <a:schemeClr val="tx1"/>
                </a:solidFill>
              </a:rPr>
              <a:t> es imposible.</a:t>
            </a:r>
          </a:p>
          <a:p>
            <a:pPr>
              <a:buNone/>
            </a:pPr>
            <a:r>
              <a:rPr lang="es-ES" dirty="0" smtClean="0"/>
              <a:t>				</a:t>
            </a:r>
          </a:p>
        </p:txBody>
      </p:sp>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3" name="Marcador de número de diapositiva 2"/>
          <p:cNvSpPr>
            <a:spLocks noGrp="1"/>
          </p:cNvSpPr>
          <p:nvPr>
            <p:ph type="sldNum" sz="quarter" idx="12"/>
          </p:nvPr>
        </p:nvSpPr>
        <p:spPr/>
        <p:txBody>
          <a:bodyPr/>
          <a:lstStyle/>
          <a:p>
            <a:fld id="{93ED3A91-18EE-4DC8-A17F-EFE35D22CA18}" type="slidenum">
              <a:rPr lang="es-ES" smtClean="0"/>
              <a:pPr/>
              <a:t>7</a:t>
            </a:fld>
            <a:endParaRPr lang="es-ES"/>
          </a:p>
        </p:txBody>
      </p:sp>
      <p:sp>
        <p:nvSpPr>
          <p:cNvPr id="4" name="CuadroTexto 3"/>
          <p:cNvSpPr txBox="1"/>
          <p:nvPr/>
        </p:nvSpPr>
        <p:spPr>
          <a:xfrm>
            <a:off x="3346700" y="2713828"/>
            <a:ext cx="2452979" cy="461665"/>
          </a:xfrm>
          <a:prstGeom prst="rect">
            <a:avLst/>
          </a:prstGeom>
          <a:noFill/>
        </p:spPr>
        <p:txBody>
          <a:bodyPr wrap="none" rtlCol="0">
            <a:spAutoFit/>
          </a:bodyPr>
          <a:lstStyle/>
          <a:p>
            <a:pPr>
              <a:buNone/>
            </a:pPr>
            <a:r>
              <a:rPr lang="es-ES" sz="2400" dirty="0" smtClean="0">
                <a:solidFill>
                  <a:schemeClr val="accent3"/>
                </a:solidFill>
              </a:rPr>
              <a:t>¡No es para tanto!</a:t>
            </a:r>
            <a:endParaRPr lang="es-ES" sz="2400" dirty="0">
              <a:solidFill>
                <a:schemeClr val="accent3"/>
              </a:solidFill>
            </a:endParaRPr>
          </a:p>
        </p:txBody>
      </p:sp>
      <p:sp>
        <p:nvSpPr>
          <p:cNvPr id="6" name="CuadroTexto 5"/>
          <p:cNvSpPr txBox="1"/>
          <p:nvPr/>
        </p:nvSpPr>
        <p:spPr>
          <a:xfrm>
            <a:off x="755575" y="3807020"/>
            <a:ext cx="7653787" cy="1015663"/>
          </a:xfrm>
          <a:prstGeom prst="rect">
            <a:avLst/>
          </a:prstGeom>
          <a:noFill/>
        </p:spPr>
        <p:txBody>
          <a:bodyPr wrap="square" rtlCol="0">
            <a:spAutoFit/>
          </a:bodyPr>
          <a:lstStyle/>
          <a:p>
            <a:r>
              <a:rPr lang="es-ES" sz="2000" dirty="0" smtClean="0"/>
              <a:t>Aunque pueda parecer desalentador, realizar un testeo adecuado del software es una parte necesaria, y realizable, en el desarrollo de software.</a:t>
            </a:r>
            <a:endParaRPr lang="en-US" sz="2000" dirty="0"/>
          </a:p>
        </p:txBody>
      </p:sp>
      <p:sp>
        <p:nvSpPr>
          <p:cNvPr id="9" name="Title 1"/>
          <p:cNvSpPr>
            <a:spLocks noGrp="1"/>
          </p:cNvSpPr>
          <p:nvPr>
            <p:ph type="title"/>
          </p:nvPr>
        </p:nvSpPr>
        <p:spPr>
          <a:xfrm>
            <a:off x="822960" y="286604"/>
            <a:ext cx="7543800" cy="1450757"/>
          </a:xfrm>
        </p:spPr>
        <p:txBody>
          <a:bodyPr/>
          <a:lstStyle/>
          <a:p>
            <a:r>
              <a:rPr lang="es-ES" dirty="0" err="1" smtClean="0"/>
              <a:t>Testing</a:t>
            </a:r>
            <a:r>
              <a:rPr lang="es-ES" dirty="0" smtClean="0"/>
              <a:t> de software</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Rot="1" noChangeArrowheads="1"/>
          </p:cNvSpPr>
          <p:nvPr>
            <p:ph idx="1"/>
          </p:nvPr>
        </p:nvSpPr>
        <p:spPr>
          <a:xfrm>
            <a:off x="755576" y="1700808"/>
            <a:ext cx="7770813" cy="4320480"/>
          </a:xfrm>
        </p:spPr>
        <p:txBody>
          <a:bodyPr>
            <a:noAutofit/>
          </a:bodyPr>
          <a:lstStyle/>
          <a:p>
            <a:pPr marL="0" indent="0">
              <a:buNone/>
            </a:pPr>
            <a:r>
              <a:rPr lang="es-ES" dirty="0" smtClean="0">
                <a:solidFill>
                  <a:schemeClr val="tx1"/>
                </a:solidFill>
              </a:rPr>
              <a:t>La mayoría de los programadores comienzan con una definición falsa del término:</a:t>
            </a:r>
          </a:p>
          <a:p>
            <a:pPr marL="0" indent="0">
              <a:buNone/>
            </a:pPr>
            <a:r>
              <a:rPr lang="es-ES" dirty="0" err="1" smtClean="0">
                <a:solidFill>
                  <a:srgbClr val="C00000"/>
                </a:solidFill>
              </a:rPr>
              <a:t>Testing</a:t>
            </a:r>
            <a:r>
              <a:rPr lang="es-ES" dirty="0" smtClean="0">
                <a:solidFill>
                  <a:srgbClr val="C00000"/>
                </a:solidFill>
              </a:rPr>
              <a:t> es el proceso consistente en demostrar que no hay errores.</a:t>
            </a:r>
          </a:p>
          <a:p>
            <a:pPr marL="0" indent="0">
              <a:buNone/>
            </a:pPr>
            <a:endParaRPr lang="es-ES" dirty="0"/>
          </a:p>
          <a:p>
            <a:pPr marL="0" indent="0">
              <a:buNone/>
            </a:pPr>
            <a:r>
              <a:rPr lang="es-ES" dirty="0" smtClean="0">
                <a:solidFill>
                  <a:srgbClr val="FF0000"/>
                </a:solidFill>
              </a:rPr>
              <a:t>El propósito del </a:t>
            </a:r>
            <a:r>
              <a:rPr lang="es-ES" dirty="0" err="1" smtClean="0">
                <a:solidFill>
                  <a:srgbClr val="FF0000"/>
                </a:solidFill>
              </a:rPr>
              <a:t>testing</a:t>
            </a:r>
            <a:r>
              <a:rPr lang="es-ES" dirty="0" smtClean="0">
                <a:solidFill>
                  <a:srgbClr val="FF0000"/>
                </a:solidFill>
              </a:rPr>
              <a:t> es mostrar que un programa lleva a cabo sus funcionalidades correctamente.</a:t>
            </a:r>
          </a:p>
          <a:p>
            <a:pPr marL="0" indent="0">
              <a:buNone/>
            </a:pPr>
            <a:endParaRPr lang="es-ES" dirty="0"/>
          </a:p>
          <a:p>
            <a:pPr marL="0" indent="0">
              <a:buNone/>
            </a:pPr>
            <a:r>
              <a:rPr lang="es-ES" dirty="0" err="1" smtClean="0">
                <a:solidFill>
                  <a:schemeClr val="tx1"/>
                </a:solidFill>
              </a:rPr>
              <a:t>Testing</a:t>
            </a:r>
            <a:r>
              <a:rPr lang="es-ES" dirty="0">
                <a:solidFill>
                  <a:schemeClr val="tx1"/>
                </a:solidFill>
              </a:rPr>
              <a:t> </a:t>
            </a:r>
            <a:r>
              <a:rPr lang="es-ES" dirty="0" smtClean="0">
                <a:solidFill>
                  <a:schemeClr val="tx1"/>
                </a:solidFill>
              </a:rPr>
              <a:t>es el proceso de establecer una cierta confianza en que el programa hace lo que se supone que debe hacer.</a:t>
            </a:r>
            <a:endParaRPr lang="en-US" sz="2000" dirty="0" smtClean="0">
              <a:solidFill>
                <a:schemeClr val="tx1"/>
              </a:solidFill>
            </a:endParaRPr>
          </a:p>
          <a:p>
            <a:pPr marL="0" indent="0">
              <a:buNone/>
            </a:pPr>
            <a:endParaRPr lang="es-ES" dirty="0" smtClean="0">
              <a:solidFill>
                <a:schemeClr val="tx1"/>
              </a:solidFill>
            </a:endParaRPr>
          </a:p>
          <a:p>
            <a:pPr marL="0" indent="0">
              <a:buNone/>
            </a:pPr>
            <a:r>
              <a:rPr lang="es-ES" dirty="0" smtClean="0">
                <a:solidFill>
                  <a:schemeClr val="tx1"/>
                </a:solidFill>
              </a:rPr>
              <a:t>Estas definiciones no son adecuadas para describir el proceso de </a:t>
            </a:r>
            <a:r>
              <a:rPr lang="es-ES" dirty="0" err="1" smtClean="0">
                <a:solidFill>
                  <a:schemeClr val="tx1"/>
                </a:solidFill>
              </a:rPr>
              <a:t>testing</a:t>
            </a:r>
            <a:r>
              <a:rPr lang="es-ES" dirty="0" smtClean="0">
                <a:solidFill>
                  <a:schemeClr val="tx1"/>
                </a:solidFill>
              </a:rPr>
              <a:t>.</a:t>
            </a:r>
          </a:p>
        </p:txBody>
      </p:sp>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4" name="Marcador de número de diapositiva 3"/>
          <p:cNvSpPr>
            <a:spLocks noGrp="1"/>
          </p:cNvSpPr>
          <p:nvPr>
            <p:ph type="sldNum" sz="quarter" idx="12"/>
          </p:nvPr>
        </p:nvSpPr>
        <p:spPr/>
        <p:txBody>
          <a:bodyPr/>
          <a:lstStyle/>
          <a:p>
            <a:fld id="{93ED3A91-18EE-4DC8-A17F-EFE35D22CA18}" type="slidenum">
              <a:rPr lang="es-ES" smtClean="0"/>
              <a:pPr/>
              <a:t>8</a:t>
            </a:fld>
            <a:endParaRPr lang="es-ES"/>
          </a:p>
        </p:txBody>
      </p:sp>
      <p:sp>
        <p:nvSpPr>
          <p:cNvPr id="8" name="Title 1"/>
          <p:cNvSpPr>
            <a:spLocks noGrp="1"/>
          </p:cNvSpPr>
          <p:nvPr>
            <p:ph type="title"/>
          </p:nvPr>
        </p:nvSpPr>
        <p:spPr>
          <a:xfrm>
            <a:off x="822960" y="286604"/>
            <a:ext cx="7543800" cy="1450757"/>
          </a:xfrm>
        </p:spPr>
        <p:txBody>
          <a:bodyPr/>
          <a:lstStyle/>
          <a:p>
            <a:r>
              <a:rPr lang="es-ES" dirty="0" err="1" smtClean="0"/>
              <a:t>Testing</a:t>
            </a:r>
            <a:r>
              <a:rPr lang="es-ES" dirty="0" smtClean="0"/>
              <a:t> de software</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705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705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705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705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Rot="1" noChangeArrowheads="1"/>
          </p:cNvSpPr>
          <p:nvPr>
            <p:ph idx="1"/>
          </p:nvPr>
        </p:nvSpPr>
        <p:spPr>
          <a:xfrm>
            <a:off x="683568" y="1772816"/>
            <a:ext cx="7770813" cy="2736304"/>
          </a:xfrm>
        </p:spPr>
        <p:txBody>
          <a:bodyPr>
            <a:noAutofit/>
          </a:bodyPr>
          <a:lstStyle/>
          <a:p>
            <a:pPr marL="0" indent="0">
              <a:buNone/>
            </a:pPr>
            <a:r>
              <a:rPr lang="es-ES" dirty="0" err="1" smtClean="0">
                <a:solidFill>
                  <a:schemeClr val="tx1"/>
                </a:solidFill>
              </a:rPr>
              <a:t>Testing</a:t>
            </a:r>
            <a:r>
              <a:rPr lang="es-ES" dirty="0" smtClean="0">
                <a:solidFill>
                  <a:schemeClr val="tx1"/>
                </a:solidFill>
              </a:rPr>
              <a:t> debe aumentar la </a:t>
            </a:r>
            <a:r>
              <a:rPr lang="es-ES" dirty="0" smtClean="0">
                <a:solidFill>
                  <a:srgbClr val="0070C0"/>
                </a:solidFill>
              </a:rPr>
              <a:t>calidad</a:t>
            </a:r>
            <a:r>
              <a:rPr lang="es-ES" dirty="0" smtClean="0"/>
              <a:t> y </a:t>
            </a:r>
            <a:r>
              <a:rPr lang="es-ES" dirty="0" smtClean="0">
                <a:solidFill>
                  <a:srgbClr val="0070C0"/>
                </a:solidFill>
              </a:rPr>
              <a:t>fiabilidad</a:t>
            </a:r>
            <a:r>
              <a:rPr lang="es-ES" dirty="0" smtClean="0"/>
              <a:t> </a:t>
            </a:r>
            <a:r>
              <a:rPr lang="es-ES" dirty="0" smtClean="0">
                <a:solidFill>
                  <a:schemeClr val="tx1"/>
                </a:solidFill>
              </a:rPr>
              <a:t>del programa.</a:t>
            </a:r>
          </a:p>
          <a:p>
            <a:pPr marL="0" indent="0">
              <a:buNone/>
            </a:pPr>
            <a:r>
              <a:rPr lang="es-ES" dirty="0" smtClean="0">
                <a:solidFill>
                  <a:schemeClr val="tx1"/>
                </a:solidFill>
              </a:rPr>
              <a:t>Aumentar la fiabilidad significa que debemos </a:t>
            </a:r>
            <a:r>
              <a:rPr lang="es-ES" dirty="0" smtClean="0">
                <a:solidFill>
                  <a:srgbClr val="0070C0"/>
                </a:solidFill>
              </a:rPr>
              <a:t>encontrar</a:t>
            </a:r>
            <a:r>
              <a:rPr lang="es-ES" dirty="0" smtClean="0"/>
              <a:t> y </a:t>
            </a:r>
            <a:r>
              <a:rPr lang="es-ES" dirty="0">
                <a:solidFill>
                  <a:schemeClr val="accent2"/>
                </a:solidFill>
              </a:rPr>
              <a:t>corregir</a:t>
            </a:r>
            <a:r>
              <a:rPr lang="es-ES" dirty="0" smtClean="0"/>
              <a:t> </a:t>
            </a:r>
            <a:r>
              <a:rPr lang="es-ES" dirty="0" smtClean="0">
                <a:solidFill>
                  <a:schemeClr val="tx1"/>
                </a:solidFill>
              </a:rPr>
              <a:t>errores.</a:t>
            </a:r>
            <a:endParaRPr lang="es-ES" i="1" dirty="0" smtClean="0">
              <a:solidFill>
                <a:schemeClr val="tx1"/>
              </a:solidFill>
            </a:endParaRPr>
          </a:p>
          <a:p>
            <a:pPr marL="0" indent="0">
              <a:buNone/>
            </a:pPr>
            <a:r>
              <a:rPr lang="es-ES" dirty="0" smtClean="0">
                <a:solidFill>
                  <a:schemeClr val="tx1"/>
                </a:solidFill>
              </a:rPr>
              <a:t>Al comenzar a testear un programa hay que empezar asumiendo que el programa contiene errores y testearlo con el objetivo de encontrar los más posibles.</a:t>
            </a:r>
          </a:p>
          <a:p>
            <a:endParaRPr lang="es-ES" dirty="0" smtClean="0"/>
          </a:p>
        </p:txBody>
      </p:sp>
      <p:sp>
        <p:nvSpPr>
          <p:cNvPr id="4" name="3 CuadroTexto"/>
          <p:cNvSpPr txBox="1"/>
          <p:nvPr/>
        </p:nvSpPr>
        <p:spPr>
          <a:xfrm>
            <a:off x="4283968" y="4869160"/>
            <a:ext cx="3816424" cy="1200329"/>
          </a:xfrm>
          <a:prstGeom prst="rect">
            <a:avLst/>
          </a:prstGeom>
          <a:noFill/>
        </p:spPr>
        <p:txBody>
          <a:bodyPr wrap="square" rtlCol="0">
            <a:spAutoFit/>
          </a:bodyPr>
          <a:lstStyle/>
          <a:p>
            <a:pPr algn="r"/>
            <a:r>
              <a:rPr lang="es-ES" sz="2400" i="1" dirty="0" err="1" smtClean="0">
                <a:solidFill>
                  <a:schemeClr val="accent1">
                    <a:lumMod val="75000"/>
                  </a:schemeClr>
                </a:solidFill>
              </a:rPr>
              <a:t>Testing</a:t>
            </a:r>
            <a:r>
              <a:rPr lang="es-ES" sz="2400" i="1" dirty="0" smtClean="0">
                <a:solidFill>
                  <a:schemeClr val="accent1">
                    <a:lumMod val="75000"/>
                  </a:schemeClr>
                </a:solidFill>
              </a:rPr>
              <a:t> consiste en ejecutar un programa con la intención de encontrar errores.</a:t>
            </a:r>
            <a:endParaRPr lang="es-ES" sz="2400" dirty="0">
              <a:solidFill>
                <a:schemeClr val="accent1">
                  <a:lumMod val="75000"/>
                </a:schemeClr>
              </a:solidFill>
            </a:endParaRPr>
          </a:p>
        </p:txBody>
      </p:sp>
      <p:sp>
        <p:nvSpPr>
          <p:cNvPr id="2" name="Marcador de pie de página 1"/>
          <p:cNvSpPr>
            <a:spLocks noGrp="1"/>
          </p:cNvSpPr>
          <p:nvPr>
            <p:ph type="ftr" sz="quarter" idx="11"/>
          </p:nvPr>
        </p:nvSpPr>
        <p:spPr/>
        <p:txBody>
          <a:bodyPr/>
          <a:lstStyle/>
          <a:p>
            <a:r>
              <a:rPr lang="es-ES" smtClean="0"/>
              <a:t>Especificación, Validación y Testing (M. G. Merayo y M. Núñez)</a:t>
            </a:r>
            <a:endParaRPr lang="es-ES"/>
          </a:p>
        </p:txBody>
      </p:sp>
      <p:sp>
        <p:nvSpPr>
          <p:cNvPr id="5" name="Marcador de número de diapositiva 4"/>
          <p:cNvSpPr>
            <a:spLocks noGrp="1"/>
          </p:cNvSpPr>
          <p:nvPr>
            <p:ph type="sldNum" sz="quarter" idx="12"/>
          </p:nvPr>
        </p:nvSpPr>
        <p:spPr/>
        <p:txBody>
          <a:bodyPr/>
          <a:lstStyle/>
          <a:p>
            <a:fld id="{93ED3A91-18EE-4DC8-A17F-EFE35D22CA18}" type="slidenum">
              <a:rPr lang="es-ES" smtClean="0"/>
              <a:pPr/>
              <a:t>9</a:t>
            </a:fld>
            <a:endParaRPr lang="es-ES"/>
          </a:p>
        </p:txBody>
      </p:sp>
      <p:sp>
        <p:nvSpPr>
          <p:cNvPr id="8" name="Elipse 7"/>
          <p:cNvSpPr/>
          <p:nvPr/>
        </p:nvSpPr>
        <p:spPr>
          <a:xfrm>
            <a:off x="467544" y="3957156"/>
            <a:ext cx="2808312"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lumMod val="85000"/>
                  </a:schemeClr>
                </a:solidFill>
              </a:rPr>
              <a:t>Daremos</a:t>
            </a:r>
            <a:r>
              <a:rPr lang="en-US" dirty="0" smtClean="0">
                <a:solidFill>
                  <a:schemeClr val="bg1">
                    <a:lumMod val="85000"/>
                  </a:schemeClr>
                </a:solidFill>
              </a:rPr>
              <a:t>, un </a:t>
            </a:r>
            <a:r>
              <a:rPr lang="en-US" dirty="0" err="1" smtClean="0">
                <a:solidFill>
                  <a:schemeClr val="bg1">
                    <a:lumMod val="85000"/>
                  </a:schemeClr>
                </a:solidFill>
              </a:rPr>
              <a:t>poco</a:t>
            </a:r>
            <a:r>
              <a:rPr lang="en-US" dirty="0" smtClean="0">
                <a:solidFill>
                  <a:schemeClr val="bg1">
                    <a:lumMod val="85000"/>
                  </a:schemeClr>
                </a:solidFill>
              </a:rPr>
              <a:t> </a:t>
            </a:r>
            <a:r>
              <a:rPr lang="en-US" dirty="0" err="1" smtClean="0">
                <a:solidFill>
                  <a:schemeClr val="bg1">
                    <a:lumMod val="85000"/>
                  </a:schemeClr>
                </a:solidFill>
              </a:rPr>
              <a:t>más</a:t>
            </a:r>
            <a:r>
              <a:rPr lang="en-US" dirty="0" smtClean="0">
                <a:solidFill>
                  <a:schemeClr val="bg1">
                    <a:lumMod val="85000"/>
                  </a:schemeClr>
                </a:solidFill>
              </a:rPr>
              <a:t> </a:t>
            </a:r>
            <a:r>
              <a:rPr lang="en-US" dirty="0" err="1" smtClean="0">
                <a:solidFill>
                  <a:schemeClr val="bg1">
                    <a:lumMod val="85000"/>
                  </a:schemeClr>
                </a:solidFill>
              </a:rPr>
              <a:t>adelante</a:t>
            </a:r>
            <a:r>
              <a:rPr lang="en-US" dirty="0" smtClean="0">
                <a:solidFill>
                  <a:schemeClr val="bg1">
                    <a:lumMod val="85000"/>
                  </a:schemeClr>
                </a:solidFill>
              </a:rPr>
              <a:t>, </a:t>
            </a:r>
            <a:r>
              <a:rPr lang="en-US" dirty="0" err="1" smtClean="0">
                <a:solidFill>
                  <a:schemeClr val="bg1">
                    <a:lumMod val="85000"/>
                  </a:schemeClr>
                </a:solidFill>
              </a:rPr>
              <a:t>una</a:t>
            </a:r>
            <a:r>
              <a:rPr lang="en-US" dirty="0" smtClean="0">
                <a:solidFill>
                  <a:schemeClr val="bg1">
                    <a:lumMod val="85000"/>
                  </a:schemeClr>
                </a:solidFill>
              </a:rPr>
              <a:t> </a:t>
            </a:r>
            <a:r>
              <a:rPr lang="en-US" dirty="0" err="1" smtClean="0">
                <a:solidFill>
                  <a:schemeClr val="bg1">
                    <a:lumMod val="85000"/>
                  </a:schemeClr>
                </a:solidFill>
              </a:rPr>
              <a:t>definición</a:t>
            </a:r>
            <a:r>
              <a:rPr lang="en-US" dirty="0" smtClean="0">
                <a:solidFill>
                  <a:schemeClr val="bg1">
                    <a:lumMod val="85000"/>
                  </a:schemeClr>
                </a:solidFill>
              </a:rPr>
              <a:t> </a:t>
            </a:r>
            <a:r>
              <a:rPr lang="en-US" dirty="0" err="1" smtClean="0">
                <a:solidFill>
                  <a:schemeClr val="bg1">
                    <a:lumMod val="85000"/>
                  </a:schemeClr>
                </a:solidFill>
              </a:rPr>
              <a:t>todavía</a:t>
            </a:r>
            <a:r>
              <a:rPr lang="en-US" dirty="0" smtClean="0">
                <a:solidFill>
                  <a:schemeClr val="bg1">
                    <a:lumMod val="85000"/>
                  </a:schemeClr>
                </a:solidFill>
              </a:rPr>
              <a:t> </a:t>
            </a:r>
            <a:r>
              <a:rPr lang="en-US" dirty="0" err="1" smtClean="0">
                <a:solidFill>
                  <a:schemeClr val="bg1">
                    <a:lumMod val="85000"/>
                  </a:schemeClr>
                </a:solidFill>
              </a:rPr>
              <a:t>más</a:t>
            </a:r>
            <a:r>
              <a:rPr lang="en-US" dirty="0" smtClean="0">
                <a:solidFill>
                  <a:schemeClr val="bg1">
                    <a:lumMod val="85000"/>
                  </a:schemeClr>
                </a:solidFill>
              </a:rPr>
              <a:t> </a:t>
            </a:r>
            <a:r>
              <a:rPr lang="en-US" dirty="0" err="1" smtClean="0">
                <a:solidFill>
                  <a:schemeClr val="bg1">
                    <a:lumMod val="85000"/>
                  </a:schemeClr>
                </a:solidFill>
              </a:rPr>
              <a:t>redonda</a:t>
            </a:r>
            <a:endParaRPr lang="en-US" dirty="0">
              <a:solidFill>
                <a:schemeClr val="bg1">
                  <a:lumMod val="85000"/>
                </a:schemeClr>
              </a:solidFill>
            </a:endParaRPr>
          </a:p>
        </p:txBody>
      </p:sp>
      <p:cxnSp>
        <p:nvCxnSpPr>
          <p:cNvPr id="11" name="Conector recto de flecha 10"/>
          <p:cNvCxnSpPr>
            <a:stCxn id="8" idx="6"/>
          </p:cNvCxnSpPr>
          <p:nvPr/>
        </p:nvCxnSpPr>
        <p:spPr>
          <a:xfrm>
            <a:off x="3275856" y="4713240"/>
            <a:ext cx="1152128" cy="4439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822960" y="286604"/>
            <a:ext cx="7543800" cy="1450757"/>
          </a:xfrm>
        </p:spPr>
        <p:txBody>
          <a:bodyPr/>
          <a:lstStyle/>
          <a:p>
            <a:r>
              <a:rPr lang="es-ES" dirty="0" err="1" smtClean="0"/>
              <a:t>Testing</a:t>
            </a:r>
            <a:r>
              <a:rPr lang="es-ES" dirty="0" smtClean="0"/>
              <a:t> de software</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21" presetClass="entr" presetSubtype="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heel(1)">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995</TotalTime>
  <Words>4302</Words>
  <Application>Microsoft Office PowerPoint</Application>
  <PresentationFormat>Presentación en pantalla (4:3)</PresentationFormat>
  <Paragraphs>489</Paragraphs>
  <Slides>45</Slides>
  <Notes>28</Notes>
  <HiddenSlides>0</HiddenSlides>
  <MMClips>0</MMClips>
  <ScaleCrop>false</ScaleCrop>
  <HeadingPairs>
    <vt:vector size="6" baseType="variant">
      <vt:variant>
        <vt:lpstr>Fuentes usadas</vt:lpstr>
      </vt:variant>
      <vt:variant>
        <vt:i4>12</vt:i4>
      </vt:variant>
      <vt:variant>
        <vt:lpstr>Tema</vt:lpstr>
      </vt:variant>
      <vt:variant>
        <vt:i4>4</vt:i4>
      </vt:variant>
      <vt:variant>
        <vt:lpstr>Títulos de diapositiva</vt:lpstr>
      </vt:variant>
      <vt:variant>
        <vt:i4>45</vt:i4>
      </vt:variant>
    </vt:vector>
  </HeadingPairs>
  <TitlesOfParts>
    <vt:vector size="61" baseType="lpstr">
      <vt:lpstr>Arial Unicode MS</vt:lpstr>
      <vt:lpstr>宋体</vt:lpstr>
      <vt:lpstr>Arial</vt:lpstr>
      <vt:lpstr>Bookman Old Style</vt:lpstr>
      <vt:lpstr>Calibri</vt:lpstr>
      <vt:lpstr>Calibri Light</vt:lpstr>
      <vt:lpstr>Gill Sans MT</vt:lpstr>
      <vt:lpstr>Kristen ITC</vt:lpstr>
      <vt:lpstr>Monotype Sorts</vt:lpstr>
      <vt:lpstr>Times New Roman</vt:lpstr>
      <vt:lpstr>Wingdings</vt:lpstr>
      <vt:lpstr>Wingdings 2</vt:lpstr>
      <vt:lpstr>HDOfficeLightV0</vt:lpstr>
      <vt:lpstr>1_HDOfficeLightV0</vt:lpstr>
      <vt:lpstr>2_HDOfficeLightV0</vt:lpstr>
      <vt:lpstr>Retrospección</vt:lpstr>
      <vt:lpstr>Introducción al testing de software  </vt:lpstr>
      <vt:lpstr>Un pequeño ejercicio</vt:lpstr>
      <vt:lpstr>Un pequeño ejercicio</vt:lpstr>
      <vt:lpstr>Un pequeño ejercicio</vt:lpstr>
      <vt:lpstr>Un pequeño ejercicio</vt:lpstr>
      <vt:lpstr>Un pequeño ejercicio</vt:lpstr>
      <vt:lpstr>Testing de software</vt:lpstr>
      <vt:lpstr>Testing de software</vt:lpstr>
      <vt:lpstr>Testing de software</vt:lpstr>
      <vt:lpstr>Testing de software</vt:lpstr>
      <vt:lpstr>Testing de software</vt:lpstr>
      <vt:lpstr>Testing de software</vt:lpstr>
      <vt:lpstr>Testing de software</vt:lpstr>
      <vt:lpstr>Definición de testing por niveles</vt:lpstr>
      <vt:lpstr>Nivel 0 de pensamiento</vt:lpstr>
      <vt:lpstr>Nivel 1 de pensamiento</vt:lpstr>
      <vt:lpstr>Nivel 2 de pensamiento</vt:lpstr>
      <vt:lpstr>Nivel 3 de pensamiento</vt:lpstr>
      <vt:lpstr>Nivel 4 de pensamiento</vt:lpstr>
      <vt:lpstr>Nociones a tener en cuenta a la hora de testear</vt:lpstr>
      <vt:lpstr>Nociones a tener en cuenta a la hora de testear</vt:lpstr>
      <vt:lpstr>Nociones a tener en cuenta a la hora de testear</vt:lpstr>
      <vt:lpstr>Nociones a tener en cuenta a la hora de testear</vt:lpstr>
      <vt:lpstr>¿Por qué testeamos el software?</vt:lpstr>
      <vt:lpstr>Testing en el siglo XXI</vt:lpstr>
      <vt:lpstr>Testing en el siglo XXI</vt:lpstr>
      <vt:lpstr>                 Software es ubicuo</vt:lpstr>
      <vt:lpstr>Faults, errors &amp; failures</vt:lpstr>
      <vt:lpstr>Faults, errors &amp; failures: Ejemplo</vt:lpstr>
      <vt:lpstr>Otro ejemplo</vt:lpstr>
      <vt:lpstr>El término bug</vt:lpstr>
      <vt:lpstr>Fallos espectaculares en software</vt:lpstr>
      <vt:lpstr>Fallos espectaculares en software</vt:lpstr>
      <vt:lpstr>Presentación de PowerPoint</vt:lpstr>
      <vt:lpstr>Fallos costosos de software</vt:lpstr>
      <vt:lpstr>Fallos costosos de software</vt:lpstr>
      <vt:lpstr>Testing en el siglo XXI</vt:lpstr>
      <vt:lpstr>Testing en el siglo XXI</vt:lpstr>
      <vt:lpstr>Por tanto…</vt:lpstr>
      <vt:lpstr>Validación y verificación (IEEE)</vt:lpstr>
      <vt:lpstr>Objetivos tácticos. ¿Por qué usamos un test?</vt:lpstr>
      <vt:lpstr>¿Por qué usamos un test?</vt:lpstr>
      <vt:lpstr>El precio de no testear</vt:lpstr>
      <vt:lpstr>El precio de testear tarde</vt:lpstr>
      <vt:lpstr>Conclusión: ¿Por qué testeamos el software?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of Software Testing</dc:title>
  <dc:creator>mercedes</dc:creator>
  <cp:lastModifiedBy>Manuel</cp:lastModifiedBy>
  <cp:revision>135</cp:revision>
  <dcterms:created xsi:type="dcterms:W3CDTF">2010-11-18T11:03:00Z</dcterms:created>
  <dcterms:modified xsi:type="dcterms:W3CDTF">2017-09-28T17:04:34Z</dcterms:modified>
</cp:coreProperties>
</file>