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54"/>
  </p:notesMasterIdLst>
  <p:sldIdLst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10" r:id="rId44"/>
    <p:sldId id="299" r:id="rId45"/>
    <p:sldId id="300" r:id="rId46"/>
    <p:sldId id="301" r:id="rId47"/>
    <p:sldId id="303" r:id="rId48"/>
    <p:sldId id="305" r:id="rId49"/>
    <p:sldId id="308" r:id="rId50"/>
    <p:sldId id="309" r:id="rId51"/>
    <p:sldId id="307" r:id="rId52"/>
    <p:sldId id="306" r:id="rId5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D4CB685-1048-424B-BE88-5F3BEAC4F5A3}" type="slidenum">
              <a:rPr lang="en-US" altLang="en-US" sz="1100" b="0">
                <a:solidFill>
                  <a:schemeClr val="tx1"/>
                </a:solidFill>
              </a:rPr>
              <a:pPr/>
              <a:t>14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0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D4CB685-1048-424B-BE88-5F3BEAC4F5A3}" type="slidenum">
              <a:rPr lang="en-US" altLang="en-US" sz="1100" b="0">
                <a:solidFill>
                  <a:schemeClr val="tx1"/>
                </a:solidFill>
              </a:rPr>
              <a:pPr/>
              <a:t>15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01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16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60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17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47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18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39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19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69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20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78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81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763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4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5F1625D-91BF-4737-9F05-69B2C8081BC0}" type="slidenum">
              <a:rPr lang="en-US" altLang="en-US" sz="1100" b="0">
                <a:solidFill>
                  <a:schemeClr val="tx1"/>
                </a:solidFill>
              </a:rPr>
              <a:pPr/>
              <a:t>5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24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24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306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25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92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26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241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27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89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28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089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29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354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30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267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31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73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32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080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A89BD8B-2013-4868-BC6F-5EB480BA6A34}" type="slidenum">
              <a:rPr lang="en-US" altLang="en-US" sz="1100" b="0">
                <a:solidFill>
                  <a:schemeClr val="tx1"/>
                </a:solidFill>
              </a:rPr>
              <a:pPr/>
              <a:t>33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1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3E4B85D-D790-4FDC-9292-4D9DDD607C7F}" type="slidenum">
              <a:rPr lang="en-US" altLang="en-US" sz="1100" b="0">
                <a:solidFill>
                  <a:schemeClr val="tx1"/>
                </a:solidFill>
              </a:rPr>
              <a:pPr/>
              <a:t>7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416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A89BD8B-2013-4868-BC6F-5EB480BA6A34}" type="slidenum">
              <a:rPr lang="en-US" altLang="en-US" sz="1100" b="0">
                <a:solidFill>
                  <a:schemeClr val="tx1"/>
                </a:solidFill>
              </a:rPr>
              <a:pPr/>
              <a:t>34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225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35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528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36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303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37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1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38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679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39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0041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40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854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41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368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42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114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43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50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3E4B85D-D790-4FDC-9292-4D9DDD607C7F}" type="slidenum">
              <a:rPr lang="en-US" altLang="en-US" sz="1100" b="0">
                <a:solidFill>
                  <a:schemeClr val="tx1"/>
                </a:solidFill>
              </a:rPr>
              <a:pPr/>
              <a:t>8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856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44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153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6160DFD-8A9B-410C-9421-C80DF9158843}" type="slidenum">
              <a:rPr lang="en-US" altLang="en-US" sz="1100" b="0">
                <a:solidFill>
                  <a:schemeClr val="tx1"/>
                </a:solidFill>
              </a:rPr>
              <a:pPr/>
              <a:t>46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697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6160DFD-8A9B-410C-9421-C80DF9158843}" type="slidenum">
              <a:rPr lang="en-US" altLang="en-US" sz="1100" b="0">
                <a:solidFill>
                  <a:schemeClr val="tx1"/>
                </a:solidFill>
              </a:rPr>
              <a:pPr/>
              <a:t>47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925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8E42207-4223-474A-8A60-CDF18C8248BC}" type="slidenum">
              <a:rPr lang="en-US" altLang="en-US" sz="1100" b="0">
                <a:solidFill>
                  <a:schemeClr val="tx1"/>
                </a:solidFill>
              </a:rPr>
              <a:pPr/>
              <a:t>48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3854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DCF2EBD-5AA8-4956-9223-C8B6F91D6005}" type="slidenum">
              <a:rPr lang="en-US" altLang="en-US" sz="1100" b="0">
                <a:solidFill>
                  <a:schemeClr val="tx1"/>
                </a:solidFill>
              </a:rPr>
              <a:pPr/>
              <a:t>49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84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B59B24E-4427-489D-BF06-52078FF53C1B}" type="slidenum">
              <a:rPr lang="en-US" altLang="en-US" sz="1100" b="0">
                <a:solidFill>
                  <a:schemeClr val="tx1"/>
                </a:solidFill>
              </a:rPr>
              <a:pPr/>
              <a:t>9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51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D4CB685-1048-424B-BE88-5F3BEAC4F5A3}" type="slidenum">
              <a:rPr lang="en-US" altLang="en-US" sz="1100" b="0">
                <a:solidFill>
                  <a:schemeClr val="tx1"/>
                </a:solidFill>
              </a:rPr>
              <a:pPr/>
              <a:t>10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34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D4CB685-1048-424B-BE88-5F3BEAC4F5A3}" type="slidenum">
              <a:rPr lang="en-US" altLang="en-US" sz="1100" b="0">
                <a:solidFill>
                  <a:schemeClr val="tx1"/>
                </a:solidFill>
              </a:rPr>
              <a:pPr/>
              <a:t>11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15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D4CB685-1048-424B-BE88-5F3BEAC4F5A3}" type="slidenum">
              <a:rPr lang="en-US" altLang="en-US" sz="1100" b="0">
                <a:solidFill>
                  <a:schemeClr val="tx1"/>
                </a:solidFill>
              </a:rPr>
              <a:pPr/>
              <a:t>12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474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D4CB685-1048-424B-BE88-5F3BEAC4F5A3}" type="slidenum">
              <a:rPr lang="en-US" altLang="en-US" sz="1100" b="0">
                <a:solidFill>
                  <a:schemeClr val="tx1"/>
                </a:solidFill>
              </a:rPr>
              <a:pPr/>
              <a:t>13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4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3459-C52E-4E93-B27C-B8E1AA9F7BAB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5BCA-A9F4-4550-B11A-30666AC9DB80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477C-8B68-4DC9-801F-6A6CDA076AE2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032A-6167-4EAD-829F-7BEA67CF85AA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E231-C181-4500-BBD7-E917A925D41E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4630-B830-4E75-B237-118B322C05D4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9600-7A8A-42CE-B506-D2DBB8D0E0D1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12D2-9F1C-438C-A6D3-B401E0C7CC33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5215-5DF9-49CF-8D25-BEF0924664E6}" type="datetime1">
              <a:rPr lang="es-ES" smtClean="0"/>
              <a:t>27/10/2017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7609-0FF9-484D-821F-F1A24ECC13AC}" type="datetime1">
              <a:rPr lang="es-ES" smtClean="0"/>
              <a:t>27/10/2017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BF28-AAA0-4AF2-82AA-A83375D02B68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58D8-E900-4EE0-87EB-C2463C082455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4FDF-96BD-4E74-B4D7-D3673626261F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626F-C029-4918-8CC6-A27E6C60C3BC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0A84-FB6F-4BBE-A347-04025FF793DD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37B6-08CD-4E8B-A850-215958204EB1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1255-36BA-404D-81E1-4A05D97C7623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0D64-DF4B-4F1E-BA69-A837888050BD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41F1-6EDF-436F-B4AF-A9500E17127E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8A1-DB20-4D0D-90BE-B66C8CBDEC43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FF34-708C-415A-B5DC-F581AF5E3E88}" type="datetime1">
              <a:rPr lang="es-ES" smtClean="0"/>
              <a:t>27/10/2017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17B1-4BE9-4FB8-A4AF-BB675914E4A4}" type="datetime1">
              <a:rPr lang="es-ES" smtClean="0"/>
              <a:t>27/10/2017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5C8-D9EB-42E7-9AC6-3171C0017ECE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4365-44AF-4248-A082-FFA36F29591F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0525-E227-4304-97BF-6E2D508304B8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6930-6C5D-471D-8959-F0148E2F87BB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906A-0E19-4B28-8A50-C19FDF37CFA0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8ADE-2AB8-4A61-A2B4-03850BD17DE5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8701-0FF7-41B1-95A0-E269F5511C88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ACFA-4C13-4F7A-9A06-6286B932E152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A57E-E47F-495D-9435-219BB21426BF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B2DB-3293-4C4B-85AB-BC2147A2663A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63AB-85C0-4C7D-8B19-827478CCC807}" type="datetime1">
              <a:rPr lang="es-ES" smtClean="0"/>
              <a:t>27/10/2017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D66-9FDE-49E5-9329-F5B7555F4A3B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8FE2-0197-42E2-A04E-229B04547CAA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9BB766A-BCA4-4F59-978A-AE1FBAE7CDB7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D9D-7A64-466F-81FF-9D34DFE49CA2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26A0-D6DA-4A21-838F-E8B402C33973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7DDB-7AAF-4BEE-84AA-E15DCB856F42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3205-4752-43CB-8FE9-3AEFA8CB6327}" type="datetime1">
              <a:rPr lang="es-ES" smtClean="0"/>
              <a:t>27/10/2017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F2-3646-4CA4-A578-D6E999D74463}" type="datetime1">
              <a:rPr lang="es-ES" smtClean="0"/>
              <a:t>27/10/2017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F44-19F3-4CFD-8907-C89C058D9089}" type="datetime1">
              <a:rPr lang="es-ES" smtClean="0"/>
              <a:t>27/10/2017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65751-861B-4901-8CCC-74CEFCDAA798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83F5-F5CD-4C60-9A74-DE51304E1D56}" type="datetime1">
              <a:rPr lang="es-ES" smtClean="0"/>
              <a:t>27/10/2017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4865577-B78E-4CD4-9E62-245F7FD08DD3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7011D3-2EAE-4B5F-8608-AEC75F4FEE91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59597B-B56D-4829-840E-EC22B809799F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AB5461-A188-4134-AED8-4FAA82062F12}" type="datetime1">
              <a:rPr lang="es-ES" smtClean="0"/>
              <a:t>27/10/2017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dirty="0" smtClean="0"/>
              <a:t>Partición del espacio de inputs (PEI)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Propiedades</a:t>
            </a:r>
            <a:r>
              <a:rPr lang="en-US" altLang="en-US" dirty="0" smtClean="0">
                <a:solidFill>
                  <a:schemeClr val="tx1"/>
                </a:solidFill>
              </a:rPr>
              <a:t> de las </a:t>
            </a:r>
            <a:r>
              <a:rPr lang="en-US" altLang="en-US" dirty="0" err="1" smtClean="0">
                <a:solidFill>
                  <a:schemeClr val="tx1"/>
                </a:solidFill>
              </a:rPr>
              <a:t>particiones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59" y="1845734"/>
            <a:ext cx="7205425" cy="402336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s-ES" altLang="en-US" dirty="0" smtClean="0">
                <a:solidFill>
                  <a:schemeClr val="tx1"/>
                </a:solidFill>
              </a:rPr>
              <a:t>Si las particiones no son completes o disjuntas entonces no hemos sido suficiente cuidadosos al elegirlas.</a:t>
            </a:r>
          </a:p>
          <a:p>
            <a:pPr>
              <a:spcBef>
                <a:spcPts val="1800"/>
              </a:spcBef>
            </a:pPr>
            <a:r>
              <a:rPr lang="es-ES" altLang="en-US" dirty="0" smtClean="0">
                <a:solidFill>
                  <a:schemeClr val="tx1"/>
                </a:solidFill>
              </a:rPr>
              <a:t>Deberían revisarse detenidamente (como cualquier diseño).</a:t>
            </a:r>
          </a:p>
          <a:p>
            <a:pPr>
              <a:spcBef>
                <a:spcPts val="1800"/>
              </a:spcBef>
            </a:pPr>
            <a:r>
              <a:rPr lang="es-ES" altLang="en-US" dirty="0" smtClean="0">
                <a:solidFill>
                  <a:schemeClr val="tx1"/>
                </a:solidFill>
              </a:rPr>
              <a:t>Se deberían considerar alternativas diferentes.</a:t>
            </a:r>
          </a:p>
          <a:p>
            <a:pPr>
              <a:spcBef>
                <a:spcPts val="1800"/>
              </a:spcBef>
            </a:pPr>
            <a:r>
              <a:rPr lang="es-ES" altLang="en-US" dirty="0" smtClean="0">
                <a:solidFill>
                  <a:schemeClr val="tx1"/>
                </a:solidFill>
              </a:rPr>
              <a:t>Modelaremos el dominio de inputs en cinco pasos.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Los pasos 1 y 2 nos mueven del nivel de la implementación al nivel de diseño.</a:t>
            </a:r>
          </a:p>
          <a:p>
            <a:pPr lvl="1"/>
            <a:r>
              <a:rPr lang="es-ES" altLang="en-US" sz="2000" dirty="0">
                <a:solidFill>
                  <a:schemeClr val="tx1"/>
                </a:solidFill>
              </a:rPr>
              <a:t>Los pasos </a:t>
            </a:r>
            <a:r>
              <a:rPr lang="es-ES" altLang="en-US" sz="2000" dirty="0" smtClean="0">
                <a:solidFill>
                  <a:schemeClr val="tx1"/>
                </a:solidFill>
              </a:rPr>
              <a:t>3 </a:t>
            </a:r>
            <a:r>
              <a:rPr lang="es-ES" altLang="en-US" sz="2000" dirty="0">
                <a:solidFill>
                  <a:schemeClr val="tx1"/>
                </a:solidFill>
              </a:rPr>
              <a:t>y </a:t>
            </a:r>
            <a:r>
              <a:rPr lang="es-ES" altLang="en-US" sz="2000" dirty="0" smtClean="0">
                <a:solidFill>
                  <a:schemeClr val="tx1"/>
                </a:solidFill>
              </a:rPr>
              <a:t>4 se llevan a cabo al nivel de diseño.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El paso 5 nos devuelve al nivel de implementación.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04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Modelado</a:t>
            </a:r>
            <a:r>
              <a:rPr lang="en-US" altLang="en-US" dirty="0" smtClean="0">
                <a:solidFill>
                  <a:schemeClr val="tx1"/>
                </a:solidFill>
              </a:rPr>
              <a:t> del </a:t>
            </a:r>
            <a:r>
              <a:rPr lang="en-US" altLang="en-US" dirty="0" err="1" smtClean="0">
                <a:solidFill>
                  <a:schemeClr val="tx1"/>
                </a:solidFill>
              </a:rPr>
              <a:t>dominio</a:t>
            </a:r>
            <a:r>
              <a:rPr lang="en-US" altLang="en-US" dirty="0" smtClean="0">
                <a:solidFill>
                  <a:schemeClr val="tx1"/>
                </a:solidFill>
              </a:rPr>
              <a:t> de inputs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22959" y="1845734"/>
            <a:ext cx="7133417" cy="4023360"/>
          </a:xfrm>
        </p:spPr>
        <p:txBody>
          <a:bodyPr>
            <a:normAutofit lnSpcReduction="10000"/>
          </a:bodyPr>
          <a:lstStyle/>
          <a:p>
            <a:r>
              <a:rPr lang="es-ES" altLang="en-US" b="1" dirty="0" smtClean="0">
                <a:solidFill>
                  <a:srgbClr val="00B0F0"/>
                </a:solidFill>
              </a:rPr>
              <a:t>Paso 1</a:t>
            </a:r>
            <a:r>
              <a:rPr lang="es-ES" altLang="en-US" dirty="0" smtClean="0">
                <a:solidFill>
                  <a:schemeClr val="tx1"/>
                </a:solidFill>
              </a:rPr>
              <a:t>: Identificar las </a:t>
            </a:r>
            <a:r>
              <a:rPr lang="es-ES" altLang="en-US" dirty="0" smtClean="0">
                <a:solidFill>
                  <a:srgbClr val="00B0F0"/>
                </a:solidFill>
              </a:rPr>
              <a:t>funciones </a:t>
            </a:r>
            <a:r>
              <a:rPr lang="es-ES" altLang="en-US" dirty="0" err="1" smtClean="0">
                <a:solidFill>
                  <a:srgbClr val="00B0F0"/>
                </a:solidFill>
              </a:rPr>
              <a:t>testeables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/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Los </a:t>
            </a:r>
            <a:r>
              <a:rPr lang="es-ES" altLang="en-US" sz="2000" dirty="0" smtClean="0">
                <a:solidFill>
                  <a:srgbClr val="00B0F0"/>
                </a:solidFill>
              </a:rPr>
              <a:t>métodos</a:t>
            </a:r>
            <a:r>
              <a:rPr lang="es-ES" altLang="en-US" sz="2000" dirty="0" smtClean="0">
                <a:solidFill>
                  <a:schemeClr val="tx1"/>
                </a:solidFill>
              </a:rPr>
              <a:t> individuales tienen una función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testeable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Los métodos de una </a:t>
            </a:r>
            <a:r>
              <a:rPr lang="es-ES" altLang="en-US" sz="2000" dirty="0" smtClean="0">
                <a:solidFill>
                  <a:srgbClr val="00B0F0"/>
                </a:solidFill>
              </a:rPr>
              <a:t>clase</a:t>
            </a:r>
            <a:r>
              <a:rPr lang="es-ES" altLang="en-US" sz="2000" dirty="0" smtClean="0">
                <a:solidFill>
                  <a:schemeClr val="tx1"/>
                </a:solidFill>
              </a:rPr>
              <a:t> suelen tener las mismas características.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Los </a:t>
            </a:r>
            <a:r>
              <a:rPr lang="es-ES" altLang="en-US" sz="2000" dirty="0" smtClean="0">
                <a:solidFill>
                  <a:srgbClr val="00B0F0"/>
                </a:solidFill>
              </a:rPr>
              <a:t>programas </a:t>
            </a:r>
            <a:r>
              <a:rPr lang="es-ES" altLang="en-US" sz="2000" dirty="0" smtClean="0">
                <a:solidFill>
                  <a:schemeClr val="tx1"/>
                </a:solidFill>
              </a:rPr>
              <a:t>tienen características más complicadas: documentos de modelado, como UML, se pueden usar para diseñar características.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Los </a:t>
            </a:r>
            <a:r>
              <a:rPr lang="es-ES" altLang="en-US" sz="2000" dirty="0" smtClean="0">
                <a:solidFill>
                  <a:srgbClr val="00B0F0"/>
                </a:solidFill>
              </a:rPr>
              <a:t>sistemas</a:t>
            </a:r>
            <a:r>
              <a:rPr lang="es-ES" altLang="en-US" sz="2000" dirty="0" smtClean="0">
                <a:solidFill>
                  <a:schemeClr val="tx1"/>
                </a:solidFill>
              </a:rPr>
              <a:t> que integran componentes hardware y software usan dispositivos, sistemas operativos, plataformas hardware, browsers, etc.</a:t>
            </a:r>
          </a:p>
          <a:p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46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22959" y="1845734"/>
            <a:ext cx="7133417" cy="4023360"/>
          </a:xfrm>
        </p:spPr>
        <p:txBody>
          <a:bodyPr>
            <a:normAutofit/>
          </a:bodyPr>
          <a:lstStyle/>
          <a:p>
            <a:r>
              <a:rPr lang="es-ES" altLang="en-US" b="1" dirty="0" smtClean="0">
                <a:solidFill>
                  <a:srgbClr val="00B0F0"/>
                </a:solidFill>
              </a:rPr>
              <a:t>Paso 2</a:t>
            </a:r>
            <a:r>
              <a:rPr lang="es-ES" altLang="en-US" dirty="0" smtClean="0">
                <a:solidFill>
                  <a:schemeClr val="tx1"/>
                </a:solidFill>
              </a:rPr>
              <a:t>: Encontrar todos los </a:t>
            </a:r>
            <a:r>
              <a:rPr lang="es-ES" altLang="en-US" dirty="0" smtClean="0">
                <a:solidFill>
                  <a:srgbClr val="00B0F0"/>
                </a:solidFill>
              </a:rPr>
              <a:t>parámetros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Usualmente es muy </a:t>
            </a:r>
            <a:r>
              <a:rPr lang="es-ES" sz="2000" dirty="0" smtClean="0">
                <a:solidFill>
                  <a:srgbClr val="00B0F0"/>
                </a:solidFill>
              </a:rPr>
              <a:t>sencillo</a:t>
            </a:r>
            <a:r>
              <a:rPr lang="es-ES" sz="2000" dirty="0" smtClean="0">
                <a:solidFill>
                  <a:schemeClr val="tx1"/>
                </a:solidFill>
              </a:rPr>
              <a:t>, incluso mecánico.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Es muy importante que sea </a:t>
            </a:r>
            <a:r>
              <a:rPr lang="es-ES" sz="2000" dirty="0" smtClean="0">
                <a:solidFill>
                  <a:srgbClr val="00B0F0"/>
                </a:solidFill>
              </a:rPr>
              <a:t>completo </a:t>
            </a:r>
            <a:r>
              <a:rPr lang="es-ES" sz="2000" dirty="0" smtClean="0">
                <a:solidFill>
                  <a:schemeClr val="tx1"/>
                </a:solidFill>
              </a:rPr>
              <a:t>(no nos dejamos ninguno).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rgbClr val="00B0F0"/>
                </a:solidFill>
              </a:rPr>
              <a:t>Métodos</a:t>
            </a:r>
            <a:r>
              <a:rPr lang="es-ES" sz="2000" dirty="0" smtClean="0">
                <a:solidFill>
                  <a:schemeClr val="tx1"/>
                </a:solidFill>
              </a:rPr>
              <a:t>: Parámetros y variables no locales.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rgbClr val="00B0F0"/>
                </a:solidFill>
              </a:rPr>
              <a:t>Componentes</a:t>
            </a:r>
            <a:r>
              <a:rPr lang="es-ES" sz="2000" dirty="0" smtClean="0">
                <a:solidFill>
                  <a:schemeClr val="tx1"/>
                </a:solidFill>
              </a:rPr>
              <a:t>: </a:t>
            </a:r>
            <a:r>
              <a:rPr lang="es-ES" sz="2000" dirty="0">
                <a:solidFill>
                  <a:schemeClr val="tx1"/>
                </a:solidFill>
              </a:rPr>
              <a:t>Parámetros </a:t>
            </a:r>
            <a:r>
              <a:rPr lang="es-ES" sz="2000" dirty="0" smtClean="0">
                <a:solidFill>
                  <a:schemeClr val="tx1"/>
                </a:solidFill>
              </a:rPr>
              <a:t>para métodos y </a:t>
            </a:r>
            <a:r>
              <a:rPr lang="es-ES" sz="2000" dirty="0">
                <a:solidFill>
                  <a:schemeClr val="tx1"/>
                </a:solidFill>
              </a:rPr>
              <a:t>variables no </a:t>
            </a:r>
            <a:r>
              <a:rPr lang="es-ES" sz="2000" dirty="0" smtClean="0">
                <a:solidFill>
                  <a:schemeClr val="tx1"/>
                </a:solidFill>
              </a:rPr>
              <a:t>locales.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rgbClr val="00B0F0"/>
                </a:solidFill>
              </a:rPr>
              <a:t>Sistema</a:t>
            </a:r>
            <a:r>
              <a:rPr lang="es-ES" sz="2000" dirty="0" smtClean="0">
                <a:solidFill>
                  <a:schemeClr val="tx1"/>
                </a:solidFill>
              </a:rPr>
              <a:t>: Todos los inputs, incluyendo ficheros y bases de datos.</a:t>
            </a:r>
            <a:endParaRPr lang="es-ES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286604"/>
            <a:ext cx="806952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>
                <a:solidFill>
                  <a:schemeClr val="tx1"/>
                </a:solidFill>
              </a:rPr>
              <a:t>Modelado del dominio de inputs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46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22959" y="1845734"/>
            <a:ext cx="7133417" cy="4023360"/>
          </a:xfrm>
        </p:spPr>
        <p:txBody>
          <a:bodyPr>
            <a:normAutofit/>
          </a:bodyPr>
          <a:lstStyle/>
          <a:p>
            <a:r>
              <a:rPr lang="es-ES" altLang="en-US" b="1" dirty="0" smtClean="0">
                <a:solidFill>
                  <a:srgbClr val="00B0F0"/>
                </a:solidFill>
              </a:rPr>
              <a:t>Paso 3</a:t>
            </a:r>
            <a:r>
              <a:rPr lang="es-ES" altLang="en-US" dirty="0" smtClean="0">
                <a:solidFill>
                  <a:schemeClr val="tx1"/>
                </a:solidFill>
              </a:rPr>
              <a:t>: Modelar el </a:t>
            </a:r>
            <a:r>
              <a:rPr lang="es-ES" altLang="en-US" dirty="0" smtClean="0">
                <a:solidFill>
                  <a:srgbClr val="00B0F0"/>
                </a:solidFill>
              </a:rPr>
              <a:t>dominio de inputs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El dominio viene acotado por los </a:t>
            </a:r>
            <a:r>
              <a:rPr lang="es-ES" altLang="en-US" sz="2000" dirty="0" smtClean="0">
                <a:solidFill>
                  <a:srgbClr val="00B0F0"/>
                </a:solidFill>
              </a:rPr>
              <a:t>parámetros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La estructura se define en términos de las </a:t>
            </a:r>
            <a:r>
              <a:rPr lang="es-ES" altLang="en-US" sz="2000" dirty="0" smtClean="0">
                <a:solidFill>
                  <a:srgbClr val="00B0F0"/>
                </a:solidFill>
              </a:rPr>
              <a:t>características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Cada característica se </a:t>
            </a:r>
            <a:r>
              <a:rPr lang="es-ES" altLang="en-US" sz="2000" dirty="0" err="1" smtClean="0">
                <a:solidFill>
                  <a:srgbClr val="00B0F0"/>
                </a:solidFill>
              </a:rPr>
              <a:t>particiona</a:t>
            </a:r>
            <a:r>
              <a:rPr lang="es-ES" altLang="en-US" sz="2000" dirty="0" smtClean="0">
                <a:solidFill>
                  <a:schemeClr val="tx1"/>
                </a:solidFill>
              </a:rPr>
              <a:t> en conjuntos de </a:t>
            </a:r>
            <a:r>
              <a:rPr lang="es-ES" altLang="en-US" sz="2000" dirty="0" smtClean="0">
                <a:solidFill>
                  <a:srgbClr val="00B0F0"/>
                </a:solidFill>
              </a:rPr>
              <a:t>bloques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Cada bloque representa un conjunto de </a:t>
            </a:r>
            <a:r>
              <a:rPr lang="es-ES" altLang="en-US" sz="2000" dirty="0" smtClean="0">
                <a:solidFill>
                  <a:srgbClr val="00B0F0"/>
                </a:solidFill>
              </a:rPr>
              <a:t>valores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Este es el paso más </a:t>
            </a:r>
            <a:r>
              <a:rPr lang="es-ES" altLang="en-US" sz="2000" dirty="0" smtClean="0">
                <a:solidFill>
                  <a:srgbClr val="00B0F0"/>
                </a:solidFill>
              </a:rPr>
              <a:t>creativo</a:t>
            </a:r>
            <a:r>
              <a:rPr lang="es-ES" altLang="en-US" sz="2000" dirty="0" smtClean="0">
                <a:solidFill>
                  <a:schemeClr val="tx1"/>
                </a:solidFill>
              </a:rPr>
              <a:t> al llevar a cabo PEI.</a:t>
            </a:r>
            <a:endParaRPr lang="es-ES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Modelado</a:t>
            </a:r>
            <a:r>
              <a:rPr lang="en-US" altLang="en-US" dirty="0" smtClean="0">
                <a:solidFill>
                  <a:schemeClr val="tx1"/>
                </a:solidFill>
              </a:rPr>
              <a:t> del </a:t>
            </a:r>
            <a:r>
              <a:rPr lang="en-US" altLang="en-US" dirty="0" err="1" smtClean="0">
                <a:solidFill>
                  <a:schemeClr val="tx1"/>
                </a:solidFill>
              </a:rPr>
              <a:t>dominio</a:t>
            </a:r>
            <a:r>
              <a:rPr lang="en-US" altLang="en-US" dirty="0" smtClean="0">
                <a:solidFill>
                  <a:schemeClr val="tx1"/>
                </a:solidFill>
              </a:rPr>
              <a:t> de inputs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5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22959" y="1845734"/>
            <a:ext cx="7133417" cy="4023360"/>
          </a:xfrm>
        </p:spPr>
        <p:txBody>
          <a:bodyPr>
            <a:normAutofit/>
          </a:bodyPr>
          <a:lstStyle/>
          <a:p>
            <a:r>
              <a:rPr lang="es-ES" altLang="en-US" b="1" dirty="0" smtClean="0">
                <a:solidFill>
                  <a:srgbClr val="00B0F0"/>
                </a:solidFill>
              </a:rPr>
              <a:t>Paso 4</a:t>
            </a:r>
            <a:r>
              <a:rPr lang="es-ES" altLang="en-US" dirty="0" smtClean="0">
                <a:solidFill>
                  <a:schemeClr val="tx1"/>
                </a:solidFill>
              </a:rPr>
              <a:t>: Aplicar un </a:t>
            </a:r>
            <a:r>
              <a:rPr lang="es-ES" altLang="en-US" dirty="0" smtClean="0">
                <a:solidFill>
                  <a:srgbClr val="00B0F0"/>
                </a:solidFill>
              </a:rPr>
              <a:t>criterio</a:t>
            </a:r>
            <a:r>
              <a:rPr lang="es-ES" altLang="en-US" dirty="0" smtClean="0">
                <a:solidFill>
                  <a:schemeClr val="tx1"/>
                </a:solidFill>
              </a:rPr>
              <a:t> para elegir las </a:t>
            </a:r>
            <a:r>
              <a:rPr lang="es-ES" altLang="en-US" dirty="0" smtClean="0">
                <a:solidFill>
                  <a:srgbClr val="00B0F0"/>
                </a:solidFill>
              </a:rPr>
              <a:t>combinaciones </a:t>
            </a:r>
            <a:r>
              <a:rPr lang="es-ES" altLang="en-US" dirty="0" smtClean="0">
                <a:solidFill>
                  <a:schemeClr val="tx1"/>
                </a:solidFill>
              </a:rPr>
              <a:t>de valores.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Cada test contiene un </a:t>
            </a:r>
            <a:r>
              <a:rPr lang="es-ES" sz="2000" dirty="0" smtClean="0">
                <a:solidFill>
                  <a:srgbClr val="00B0F0"/>
                </a:solidFill>
              </a:rPr>
              <a:t>valor</a:t>
            </a:r>
            <a:r>
              <a:rPr lang="es-ES" sz="2000" dirty="0" smtClean="0">
                <a:solidFill>
                  <a:schemeClr val="tx1"/>
                </a:solidFill>
              </a:rPr>
              <a:t> para cada parámetro.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Un </a:t>
            </a:r>
            <a:r>
              <a:rPr lang="es-ES" sz="2000" dirty="0" smtClean="0">
                <a:solidFill>
                  <a:srgbClr val="00B0F0"/>
                </a:solidFill>
              </a:rPr>
              <a:t>bloque</a:t>
            </a:r>
            <a:r>
              <a:rPr lang="es-ES" sz="2000" dirty="0" smtClean="0">
                <a:solidFill>
                  <a:schemeClr val="tx1"/>
                </a:solidFill>
              </a:rPr>
              <a:t> para cada característica.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Usualmente es </a:t>
            </a:r>
            <a:r>
              <a:rPr lang="es-ES" sz="2000" dirty="0" smtClean="0">
                <a:solidFill>
                  <a:srgbClr val="00B0F0"/>
                </a:solidFill>
              </a:rPr>
              <a:t>imposible</a:t>
            </a:r>
            <a:r>
              <a:rPr lang="es-ES" sz="2000" dirty="0" smtClean="0">
                <a:solidFill>
                  <a:schemeClr val="tx1"/>
                </a:solidFill>
              </a:rPr>
              <a:t> considerar </a:t>
            </a:r>
            <a:r>
              <a:rPr lang="es-ES" sz="2000" dirty="0" smtClean="0">
                <a:solidFill>
                  <a:srgbClr val="00B0F0"/>
                </a:solidFill>
              </a:rPr>
              <a:t>todas las combinaciones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Los criterios de cobertura permiten elegir </a:t>
            </a:r>
            <a:r>
              <a:rPr lang="es-ES" sz="2000" dirty="0" smtClean="0">
                <a:solidFill>
                  <a:srgbClr val="00B0F0"/>
                </a:solidFill>
              </a:rPr>
              <a:t>subconjuntos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Modelado</a:t>
            </a:r>
            <a:r>
              <a:rPr lang="en-US" altLang="en-US" dirty="0" smtClean="0">
                <a:solidFill>
                  <a:schemeClr val="tx1"/>
                </a:solidFill>
              </a:rPr>
              <a:t> del </a:t>
            </a:r>
            <a:r>
              <a:rPr lang="en-US" altLang="en-US" dirty="0" err="1" smtClean="0">
                <a:solidFill>
                  <a:schemeClr val="tx1"/>
                </a:solidFill>
              </a:rPr>
              <a:t>dominio</a:t>
            </a:r>
            <a:r>
              <a:rPr lang="en-US" altLang="en-US" dirty="0" smtClean="0">
                <a:solidFill>
                  <a:schemeClr val="tx1"/>
                </a:solidFill>
              </a:rPr>
              <a:t> de inputs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64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22959" y="1845734"/>
            <a:ext cx="7133417" cy="4023360"/>
          </a:xfrm>
        </p:spPr>
        <p:txBody>
          <a:bodyPr>
            <a:normAutofit/>
          </a:bodyPr>
          <a:lstStyle/>
          <a:p>
            <a:r>
              <a:rPr lang="es-ES" altLang="en-US" b="1" dirty="0" smtClean="0">
                <a:solidFill>
                  <a:srgbClr val="00B0F0"/>
                </a:solidFill>
              </a:rPr>
              <a:t>Paso 5</a:t>
            </a:r>
            <a:r>
              <a:rPr lang="es-ES" altLang="en-US" dirty="0" smtClean="0">
                <a:solidFill>
                  <a:schemeClr val="tx1"/>
                </a:solidFill>
              </a:rPr>
              <a:t>: </a:t>
            </a:r>
            <a:r>
              <a:rPr lang="es-ES" altLang="en-US" dirty="0" smtClean="0">
                <a:solidFill>
                  <a:srgbClr val="00B0F0"/>
                </a:solidFill>
              </a:rPr>
              <a:t>Transformar </a:t>
            </a:r>
            <a:r>
              <a:rPr lang="es-ES" altLang="en-US" dirty="0" smtClean="0">
                <a:solidFill>
                  <a:schemeClr val="tx1"/>
                </a:solidFill>
              </a:rPr>
              <a:t>las combinaciones de bloques en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SzPct val="100000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Elegir </a:t>
            </a:r>
            <a:r>
              <a:rPr lang="es-ES" sz="2000" dirty="0" smtClean="0">
                <a:solidFill>
                  <a:srgbClr val="00B0F0"/>
                </a:solidFill>
              </a:rPr>
              <a:t>valores apropiados</a:t>
            </a:r>
            <a:r>
              <a:rPr lang="es-ES" sz="2000" dirty="0" smtClean="0">
                <a:solidFill>
                  <a:schemeClr val="tx1"/>
                </a:solidFill>
              </a:rPr>
              <a:t> para cada bloque.</a:t>
            </a:r>
          </a:p>
          <a:p>
            <a:pPr lvl="1">
              <a:lnSpc>
                <a:spcPct val="80000"/>
              </a:lnSpc>
              <a:buSzPct val="100000"/>
              <a:defRPr/>
            </a:pP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Modelado</a:t>
            </a:r>
            <a:r>
              <a:rPr lang="en-US" altLang="en-US" dirty="0" smtClean="0">
                <a:solidFill>
                  <a:schemeClr val="tx1"/>
                </a:solidFill>
              </a:rPr>
              <a:t> del </a:t>
            </a:r>
            <a:r>
              <a:rPr lang="en-US" altLang="en-US" dirty="0" err="1" smtClean="0">
                <a:solidFill>
                  <a:schemeClr val="tx1"/>
                </a:solidFill>
              </a:rPr>
              <a:t>dominio</a:t>
            </a:r>
            <a:r>
              <a:rPr lang="en-US" altLang="en-US" dirty="0" smtClean="0">
                <a:solidFill>
                  <a:schemeClr val="tx1"/>
                </a:solidFill>
              </a:rPr>
              <a:t> de inputs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76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7359226" cy="37434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Basada en el interface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Se desarrollan características a partir de los </a:t>
            </a:r>
            <a:r>
              <a:rPr lang="es-ES" altLang="en-US" sz="2000" dirty="0" smtClean="0">
                <a:solidFill>
                  <a:srgbClr val="00B0F0"/>
                </a:solidFill>
              </a:rPr>
              <a:t>parámetros de entrada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Es la forma más simple.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En algunas situaciones se puede automatizar (parcialmente).</a:t>
            </a:r>
          </a:p>
          <a:p>
            <a:pPr lvl="1"/>
            <a:endParaRPr lang="es-ES" alt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Basada en funcionalidades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Se desarrollan características a partir del comportamiento observado en el programa que estamos testeando.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Más difícil de desarrollar: necesita más esfuerzo de diseño.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Puede dar lugar a mejores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tests</a:t>
            </a:r>
            <a:r>
              <a:rPr lang="es-ES" altLang="en-US" sz="2000" dirty="0" smtClean="0">
                <a:solidFill>
                  <a:schemeClr val="tx1"/>
                </a:solidFill>
              </a:rPr>
              <a:t> o menos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tests</a:t>
            </a:r>
            <a:r>
              <a:rPr lang="es-ES" altLang="en-US" sz="2000" dirty="0" smtClean="0">
                <a:solidFill>
                  <a:schemeClr val="tx1"/>
                </a:solidFill>
              </a:rPr>
              <a:t> que son igual de efectivos.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2660879" y="5498813"/>
            <a:ext cx="4011613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Modelo del Dominio de Inputs </a:t>
            </a:r>
            <a:r>
              <a:rPr lang="es-E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(MDI)</a:t>
            </a:r>
            <a:endParaRPr lang="es-E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Dos </a:t>
            </a:r>
            <a:r>
              <a:rPr lang="en-US" altLang="en-US" dirty="0" err="1" smtClean="0">
                <a:solidFill>
                  <a:schemeClr val="tx1"/>
                </a:solidFill>
              </a:rPr>
              <a:t>metodolog</a:t>
            </a:r>
            <a:r>
              <a:rPr lang="en-US" altLang="en-US" dirty="0" err="1">
                <a:solidFill>
                  <a:schemeClr val="tx1"/>
                </a:solidFill>
              </a:rPr>
              <a:t>í</a:t>
            </a:r>
            <a:r>
              <a:rPr lang="en-US" altLang="en-US" dirty="0" err="1" smtClean="0">
                <a:solidFill>
                  <a:schemeClr val="tx1"/>
                </a:solidFill>
              </a:rPr>
              <a:t>as</a:t>
            </a:r>
            <a:r>
              <a:rPr lang="en-US" altLang="en-US" dirty="0" smtClean="0">
                <a:solidFill>
                  <a:schemeClr val="tx1"/>
                </a:solidFill>
              </a:rPr>
              <a:t> para </a:t>
            </a:r>
            <a:r>
              <a:rPr lang="en-US" altLang="en-US" dirty="0" err="1" smtClean="0">
                <a:solidFill>
                  <a:schemeClr val="tx1"/>
                </a:solidFill>
              </a:rPr>
              <a:t>modelar</a:t>
            </a:r>
            <a:r>
              <a:rPr lang="en-US" altLang="en-US" dirty="0" smtClean="0">
                <a:solidFill>
                  <a:schemeClr val="tx1"/>
                </a:solidFill>
              </a:rPr>
              <a:t> el </a:t>
            </a:r>
            <a:r>
              <a:rPr lang="en-US" altLang="en-US" dirty="0" err="1" smtClean="0">
                <a:solidFill>
                  <a:schemeClr val="tx1"/>
                </a:solidFill>
              </a:rPr>
              <a:t>dominio</a:t>
            </a:r>
            <a:r>
              <a:rPr lang="en-US" altLang="en-US" dirty="0" smtClean="0">
                <a:solidFill>
                  <a:schemeClr val="tx1"/>
                </a:solidFill>
              </a:rPr>
              <a:t> de inputs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17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7359226" cy="4409896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De forma </a:t>
            </a:r>
            <a:r>
              <a:rPr lang="es-ES" altLang="en-US" dirty="0" smtClean="0">
                <a:solidFill>
                  <a:srgbClr val="00B0F0"/>
                </a:solidFill>
              </a:rPr>
              <a:t>mecánica</a:t>
            </a:r>
            <a:r>
              <a:rPr lang="es-ES" altLang="en-US" dirty="0" smtClean="0">
                <a:solidFill>
                  <a:schemeClr val="tx1"/>
                </a:solidFill>
              </a:rPr>
              <a:t>, consideramos cada parámetro por separado.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Esta es una técnica sencilla de modelado y se basa, esencialmente, en la </a:t>
            </a:r>
            <a:r>
              <a:rPr lang="es-ES" altLang="en-US" dirty="0" smtClean="0">
                <a:solidFill>
                  <a:srgbClr val="00B0F0"/>
                </a:solidFill>
              </a:rPr>
              <a:t>sintaxis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De hecho, </a:t>
            </a:r>
            <a:r>
              <a:rPr lang="es-ES" altLang="en-US" dirty="0" smtClean="0">
                <a:solidFill>
                  <a:srgbClr val="00B0F0"/>
                </a:solidFill>
              </a:rPr>
              <a:t>no</a:t>
            </a:r>
            <a:r>
              <a:rPr lang="es-ES" altLang="en-US" dirty="0" smtClean="0">
                <a:solidFill>
                  <a:schemeClr val="tx1"/>
                </a:solidFill>
              </a:rPr>
              <a:t> se tendrá en cuenta alguna información </a:t>
            </a:r>
            <a:r>
              <a:rPr lang="es-ES" altLang="en-US" dirty="0" smtClean="0">
                <a:solidFill>
                  <a:srgbClr val="00B0F0"/>
                </a:solidFill>
              </a:rPr>
              <a:t>semántica</a:t>
            </a:r>
            <a:r>
              <a:rPr lang="es-ES" altLang="en-US" dirty="0" smtClean="0">
                <a:solidFill>
                  <a:schemeClr val="tx1"/>
                </a:solidFill>
              </a:rPr>
              <a:t> o sobre el </a:t>
            </a:r>
            <a:r>
              <a:rPr lang="es-ES" altLang="en-US" dirty="0" smtClean="0">
                <a:solidFill>
                  <a:srgbClr val="00B0F0"/>
                </a:solidFill>
              </a:rPr>
              <a:t>dominio</a:t>
            </a:r>
            <a:r>
              <a:rPr lang="es-ES" altLang="en-US" dirty="0" smtClean="0">
                <a:solidFill>
                  <a:schemeClr val="tx1"/>
                </a:solidFill>
              </a:rPr>
              <a:t>, lo que dará lugar a </a:t>
            </a:r>
            <a:r>
              <a:rPr lang="es-ES" altLang="en-US" dirty="0" smtClean="0">
                <a:solidFill>
                  <a:srgbClr val="00B0F0"/>
                </a:solidFill>
              </a:rPr>
              <a:t>MDI incompletos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Ignora </a:t>
            </a:r>
            <a:r>
              <a:rPr lang="es-ES" altLang="en-US" dirty="0" smtClean="0">
                <a:solidFill>
                  <a:schemeClr val="tx1"/>
                </a:solidFill>
              </a:rPr>
              <a:t>completamente las </a:t>
            </a:r>
            <a:r>
              <a:rPr lang="es-ES" altLang="en-US" dirty="0" smtClean="0">
                <a:solidFill>
                  <a:srgbClr val="00B0F0"/>
                </a:solidFill>
              </a:rPr>
              <a:t>relaciones </a:t>
            </a:r>
            <a:r>
              <a:rPr lang="es-ES" altLang="en-US" dirty="0" smtClean="0">
                <a:solidFill>
                  <a:schemeClr val="tx1"/>
                </a:solidFill>
              </a:rPr>
              <a:t>entre parámetros.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>
            <a:norm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Basada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en</a:t>
            </a:r>
            <a:r>
              <a:rPr lang="en-US" altLang="en-US" dirty="0" smtClean="0">
                <a:solidFill>
                  <a:schemeClr val="tx1"/>
                </a:solidFill>
              </a:rPr>
              <a:t> el interface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40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953512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Consideremos un método </a:t>
            </a:r>
            <a:r>
              <a:rPr lang="es-ES" altLang="en-US" i="1" dirty="0" smtClean="0">
                <a:solidFill>
                  <a:schemeClr val="tx1"/>
                </a:solidFill>
              </a:rPr>
              <a:t>Triangulo() </a:t>
            </a:r>
            <a:r>
              <a:rPr lang="es-ES" altLang="en-US" dirty="0" smtClean="0">
                <a:solidFill>
                  <a:schemeClr val="tx1"/>
                </a:solidFill>
              </a:rPr>
              <a:t>que implementa el problema con el que empezamos el curso y que forma parte de una clase </a:t>
            </a:r>
            <a:r>
              <a:rPr lang="es-ES" altLang="en-US" i="1" dirty="0" err="1" smtClean="0">
                <a:solidFill>
                  <a:schemeClr val="tx1"/>
                </a:solidFill>
              </a:rPr>
              <a:t>TipoTriangulo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>
            <a:norm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Basada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en</a:t>
            </a:r>
            <a:r>
              <a:rPr lang="en-US" altLang="en-US" dirty="0" smtClean="0">
                <a:solidFill>
                  <a:schemeClr val="tx1"/>
                </a:solidFill>
              </a:rPr>
              <a:t> el interface</a:t>
            </a:r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611560" y="2728180"/>
            <a:ext cx="8095488" cy="2185214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public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enum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Triangulo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{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Escaleno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, Isosceles,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Equilatero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,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Invalido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}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kumimoji="1" lang="en-US" altLang="zh-CN" b="0" dirty="0" smtClean="0">
              <a:solidFill>
                <a:srgbClr val="FFFF00"/>
              </a:solidFill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public static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Triangulo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triang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(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int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Lado1,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int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Lado2,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int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Ladoe3)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// </a:t>
            </a:r>
            <a:r>
              <a:rPr kumimoji="1" lang="en-US" altLang="zh-CN" b="0" dirty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Lado1, 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Lado2, </a:t>
            </a: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and</a:t>
            </a:r>
            <a:r>
              <a:rPr kumimoji="1" lang="en-U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Lado3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representan</a:t>
            </a: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 las longitudes de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los</a:t>
            </a: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lados</a:t>
            </a: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 del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triángulo</a:t>
            </a:r>
            <a:endParaRPr kumimoji="1" lang="en-US" altLang="zh-CN" b="0" dirty="0" smtClean="0">
              <a:solidFill>
                <a:srgbClr val="FFFF00"/>
              </a:solidFill>
              <a:latin typeface="Gill Sans MT" panose="020B0502020104020203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//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Devuelve</a:t>
            </a: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 el valor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apropiado</a:t>
            </a: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  <a:cs typeface="Arial" panose="020B0604020202020204" pitchFamily="34" charset="0"/>
              </a:rPr>
              <a:t> de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enum</a:t>
            </a:r>
            <a:endParaRPr kumimoji="1" lang="en-US" altLang="zh-CN" sz="2800" b="0" dirty="0">
              <a:solidFill>
                <a:srgbClr val="FFFF00"/>
              </a:solidFill>
              <a:latin typeface="Gill Sans MT" panose="020B0502020104020203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822960" y="5229200"/>
            <a:ext cx="7262812" cy="1015663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El MDI </a:t>
            </a:r>
            <a:r>
              <a:rPr kumimoji="1" lang="en-US" altLang="zh-CN" sz="2400" dirty="0" err="1" smtClean="0">
                <a:solidFill>
                  <a:srgbClr val="FFFF00"/>
                </a:solidFill>
                <a:ea typeface="楷体_GB2312" pitchFamily="49" charset="-122"/>
              </a:rPr>
              <a:t>es</a:t>
            </a:r>
            <a:r>
              <a:rPr kumimoji="1" lang="en-U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 </a:t>
            </a:r>
            <a:r>
              <a:rPr kumimoji="1" lang="en-US" altLang="zh-CN" sz="2400" dirty="0" err="1" smtClean="0">
                <a:solidFill>
                  <a:srgbClr val="FFFF00"/>
                </a:solidFill>
                <a:ea typeface="楷体_GB2312" pitchFamily="49" charset="-122"/>
              </a:rPr>
              <a:t>igual</a:t>
            </a:r>
            <a:r>
              <a:rPr kumimoji="1" lang="en-U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 para </a:t>
            </a:r>
            <a:r>
              <a:rPr kumimoji="1" lang="en-US" altLang="zh-CN" sz="2400" dirty="0" err="1" smtClean="0">
                <a:solidFill>
                  <a:srgbClr val="FFFF00"/>
                </a:solidFill>
                <a:ea typeface="楷体_GB2312" pitchFamily="49" charset="-122"/>
              </a:rPr>
              <a:t>cada</a:t>
            </a:r>
            <a:r>
              <a:rPr kumimoji="1" lang="en-U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 </a:t>
            </a:r>
            <a:r>
              <a:rPr kumimoji="1" lang="en-US" altLang="zh-CN" sz="2400" dirty="0" err="1" smtClean="0">
                <a:solidFill>
                  <a:srgbClr val="FFFF00"/>
                </a:solidFill>
                <a:ea typeface="楷体_GB2312" pitchFamily="49" charset="-122"/>
              </a:rPr>
              <a:t>parámetro</a:t>
            </a:r>
            <a:r>
              <a:rPr kumimoji="1" lang="en-U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.</a:t>
            </a:r>
            <a:endParaRPr kumimoji="1" lang="en-US" altLang="zh-CN" sz="2400" dirty="0">
              <a:solidFill>
                <a:srgbClr val="FFFF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dirty="0" err="1" smtClean="0">
                <a:solidFill>
                  <a:srgbClr val="FFFF00"/>
                </a:solidFill>
                <a:ea typeface="楷体_GB2312" pitchFamily="49" charset="-122"/>
              </a:rPr>
              <a:t>Característica</a:t>
            </a:r>
            <a:r>
              <a:rPr kumimoji="1" lang="en-U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 </a:t>
            </a:r>
            <a:r>
              <a:rPr kumimoji="1" lang="en-US" altLang="zh-CN" sz="2400" dirty="0" err="1" smtClean="0">
                <a:solidFill>
                  <a:srgbClr val="FFFF00"/>
                </a:solidFill>
                <a:ea typeface="楷体_GB2312" pitchFamily="49" charset="-122"/>
              </a:rPr>
              <a:t>razonable</a:t>
            </a:r>
            <a:r>
              <a:rPr kumimoji="1" lang="en-U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: </a:t>
            </a:r>
            <a:r>
              <a:rPr kumimoji="1" lang="en-US" altLang="zh-CN" sz="2400" i="1" dirty="0" err="1" smtClean="0">
                <a:solidFill>
                  <a:srgbClr val="FFFF00"/>
                </a:solidFill>
                <a:ea typeface="楷体_GB2312" pitchFamily="49" charset="-122"/>
              </a:rPr>
              <a:t>Relación</a:t>
            </a:r>
            <a:r>
              <a:rPr kumimoji="1" lang="en-US" altLang="zh-CN" sz="2400" i="1" dirty="0" smtClean="0">
                <a:solidFill>
                  <a:srgbClr val="FFFF00"/>
                </a:solidFill>
                <a:ea typeface="楷体_GB2312" pitchFamily="49" charset="-122"/>
              </a:rPr>
              <a:t> de </a:t>
            </a:r>
            <a:r>
              <a:rPr kumimoji="1" lang="en-US" altLang="zh-CN" sz="2400" i="1" dirty="0" err="1" smtClean="0">
                <a:solidFill>
                  <a:srgbClr val="FFFF00"/>
                </a:solidFill>
                <a:ea typeface="楷体_GB2312" pitchFamily="49" charset="-122"/>
              </a:rPr>
              <a:t>lado</a:t>
            </a:r>
            <a:r>
              <a:rPr kumimoji="1" lang="en-US" altLang="zh-CN" sz="2400" i="1" dirty="0" smtClean="0">
                <a:solidFill>
                  <a:srgbClr val="FFFF00"/>
                </a:solidFill>
                <a:ea typeface="楷体_GB2312" pitchFamily="49" charset="-122"/>
              </a:rPr>
              <a:t> con cero.</a:t>
            </a:r>
            <a:endParaRPr kumimoji="1" lang="en-US" altLang="zh-CN" sz="2400" i="1" dirty="0">
              <a:solidFill>
                <a:srgbClr val="FFFF00"/>
              </a:solidFill>
              <a:ea typeface="楷体_GB2312" pitchFamily="49" charset="-122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52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7359226" cy="4409896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identifican características que corresponden con las supuestas </a:t>
            </a:r>
            <a:r>
              <a:rPr lang="es-ES" altLang="en-US" dirty="0" smtClean="0">
                <a:solidFill>
                  <a:srgbClr val="00B0F0"/>
                </a:solidFill>
              </a:rPr>
              <a:t>funcionalidades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Como ya hemos dicho, requiere un </a:t>
            </a:r>
            <a:r>
              <a:rPr lang="es-ES" altLang="en-US" dirty="0" smtClean="0">
                <a:solidFill>
                  <a:srgbClr val="00B0F0"/>
                </a:solidFill>
              </a:rPr>
              <a:t>mayor esfuerzo </a:t>
            </a:r>
            <a:r>
              <a:rPr lang="es-ES" altLang="en-US" dirty="0" smtClean="0">
                <a:solidFill>
                  <a:schemeClr val="tx1"/>
                </a:solidFill>
              </a:rPr>
              <a:t>de diseño por parte del </a:t>
            </a:r>
            <a:r>
              <a:rPr lang="es-ES" altLang="en-US" dirty="0" err="1" smtClean="0">
                <a:solidFill>
                  <a:schemeClr val="tx1"/>
                </a:solidFill>
              </a:rPr>
              <a:t>testeador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Pueden incorporar conocimiento sobre </a:t>
            </a:r>
            <a:r>
              <a:rPr lang="es-ES" altLang="en-US" dirty="0" smtClean="0">
                <a:solidFill>
                  <a:srgbClr val="00B0F0"/>
                </a:solidFill>
              </a:rPr>
              <a:t>semántica</a:t>
            </a:r>
            <a:r>
              <a:rPr lang="es-ES" altLang="en-US" dirty="0" smtClean="0">
                <a:solidFill>
                  <a:schemeClr val="tx1"/>
                </a:solidFill>
              </a:rPr>
              <a:t> y </a:t>
            </a:r>
            <a:r>
              <a:rPr lang="es-ES" altLang="en-US" dirty="0" smtClean="0">
                <a:solidFill>
                  <a:srgbClr val="00B0F0"/>
                </a:solidFill>
              </a:rPr>
              <a:t>dominio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Puede tener en cuenta </a:t>
            </a:r>
            <a:r>
              <a:rPr lang="es-ES" altLang="en-US" dirty="0" smtClean="0">
                <a:solidFill>
                  <a:srgbClr val="00B0F0"/>
                </a:solidFill>
              </a:rPr>
              <a:t>relaciones </a:t>
            </a:r>
            <a:r>
              <a:rPr lang="es-ES" altLang="en-US" dirty="0" smtClean="0">
                <a:solidFill>
                  <a:schemeClr val="tx1"/>
                </a:solidFill>
              </a:rPr>
              <a:t>entre parámetros.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modelado se puede basar en los </a:t>
            </a:r>
            <a:r>
              <a:rPr lang="es-ES" altLang="en-US" dirty="0" smtClean="0">
                <a:solidFill>
                  <a:srgbClr val="00B0F0"/>
                </a:solidFill>
              </a:rPr>
              <a:t>requisitos</a:t>
            </a:r>
            <a:r>
              <a:rPr lang="es-ES" altLang="en-US" dirty="0" smtClean="0">
                <a:solidFill>
                  <a:schemeClr val="tx1"/>
                </a:solidFill>
              </a:rPr>
              <a:t> en lugar de en la implementación.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 parámetro puede aparecer en varias características. Por tanto, es </a:t>
            </a:r>
            <a:r>
              <a:rPr lang="es-ES" altLang="en-US" dirty="0" smtClean="0">
                <a:solidFill>
                  <a:srgbClr val="00B0F0"/>
                </a:solidFill>
              </a:rPr>
              <a:t>más difícil traducir </a:t>
            </a:r>
            <a:r>
              <a:rPr lang="es-ES" altLang="en-US" dirty="0" smtClean="0">
                <a:solidFill>
                  <a:schemeClr val="tx1"/>
                </a:solidFill>
              </a:rPr>
              <a:t>valores en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>
            <a:norm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Basada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en</a:t>
            </a:r>
            <a:r>
              <a:rPr lang="en-US" altLang="en-US" dirty="0" smtClean="0">
                <a:solidFill>
                  <a:schemeClr val="tx1"/>
                </a:solidFill>
              </a:rPr>
              <a:t> las </a:t>
            </a:r>
            <a:r>
              <a:rPr lang="en-US" altLang="en-US" dirty="0" err="1" smtClean="0">
                <a:solidFill>
                  <a:schemeClr val="tx1"/>
                </a:solidFill>
              </a:rPr>
              <a:t>funcionalidades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99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00188" y="219729"/>
            <a:ext cx="4114800" cy="954107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Cuatro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e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structuras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para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m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odelar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software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24363" y="1142250"/>
            <a:ext cx="8682038" cy="1533174"/>
            <a:chOff x="204788" y="1905000"/>
            <a:chExt cx="8682038" cy="153317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Grafos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Lógica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4788" y="2484067"/>
              <a:ext cx="2309812" cy="954107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Espacio</a:t>
              </a:r>
              <a:r>
                <a:rPr lang="en-US" sz="2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 de Inputs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910238" y="2484067"/>
              <a:ext cx="1976588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Syntaxis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357535" y="21844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749775" y="2272741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Modelos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545429" y="6079051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Integra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15379" y="3575564"/>
              <a:ext cx="14714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869172" y="2213872"/>
            <a:ext cx="3305175" cy="2000250"/>
            <a:chOff x="3605062" y="2960688"/>
            <a:chExt cx="3305175" cy="2000250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FND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Especs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730933" y="2960688"/>
              <a:ext cx="158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1464" y="2244537"/>
            <a:ext cx="4138612" cy="3710236"/>
            <a:chOff x="175838" y="2893765"/>
            <a:chExt cx="4138612" cy="3710236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18248" y="2893765"/>
              <a:ext cx="12264" cy="4510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398338" y="6054726"/>
              <a:ext cx="1839229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Casos</a:t>
              </a: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 de </a:t>
              </a: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Especs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773106" y="60547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Diseño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398338" y="3005138"/>
              <a:ext cx="139790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6785" y="2675424"/>
            <a:ext cx="9099550" cy="332740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2628059" y="1344479"/>
            <a:ext cx="6455150" cy="1325563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76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953512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Consideremos de nuevo el método </a:t>
            </a:r>
            <a:r>
              <a:rPr lang="es-ES" altLang="en-US" i="1" dirty="0" smtClean="0">
                <a:solidFill>
                  <a:schemeClr val="tx1"/>
                </a:solidFill>
              </a:rPr>
              <a:t>Triangulo() </a:t>
            </a:r>
            <a:r>
              <a:rPr lang="es-ES" altLang="en-US" dirty="0" smtClean="0">
                <a:solidFill>
                  <a:schemeClr val="tx1"/>
                </a:solidFill>
              </a:rPr>
              <a:t>de la clase </a:t>
            </a:r>
            <a:r>
              <a:rPr lang="es-ES" altLang="en-US" i="1" dirty="0" err="1" smtClean="0">
                <a:solidFill>
                  <a:schemeClr val="tx1"/>
                </a:solidFill>
              </a:rPr>
              <a:t>TipoTriangulo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>
            <a:norm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Basada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en</a:t>
            </a:r>
            <a:r>
              <a:rPr lang="en-US" altLang="en-US" dirty="0">
                <a:solidFill>
                  <a:schemeClr val="tx1"/>
                </a:solidFill>
              </a:rPr>
              <a:t> las </a:t>
            </a:r>
            <a:r>
              <a:rPr lang="en-US" altLang="en-US" dirty="0" err="1">
                <a:solidFill>
                  <a:schemeClr val="tx1"/>
                </a:solidFill>
              </a:rPr>
              <a:t>funcionalidades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2921802" y="2726967"/>
            <a:ext cx="3069962" cy="58477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Los tres parámetros representan un triángulo.</a:t>
            </a:r>
            <a:endParaRPr kumimoji="1" lang="es-ES" altLang="zh-CN" sz="2800" b="0" dirty="0">
              <a:solidFill>
                <a:srgbClr val="FFFF00"/>
              </a:solidFill>
              <a:latin typeface="Gill Sans MT" panose="020B0502020104020203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1331726" y="4221088"/>
            <a:ext cx="6482927" cy="1015663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s-E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El MDI puede combinar todos los parámetros.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s-E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Característica razonable: </a:t>
            </a:r>
            <a:r>
              <a:rPr kumimoji="1" lang="es-ES" altLang="zh-CN" sz="2400" i="1" dirty="0" smtClean="0">
                <a:solidFill>
                  <a:srgbClr val="FFFF00"/>
                </a:solidFill>
                <a:ea typeface="楷体_GB2312" pitchFamily="49" charset="-122"/>
              </a:rPr>
              <a:t>Tipo de triángulo.</a:t>
            </a:r>
            <a:endParaRPr kumimoji="1" lang="es-ES" altLang="zh-CN" sz="2400" i="1" dirty="0">
              <a:solidFill>
                <a:srgbClr val="FFFF00"/>
              </a:solidFill>
              <a:ea typeface="楷体_GB2312" pitchFamily="49" charset="-122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00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855169" cy="4265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</a:t>
            </a:r>
            <a:r>
              <a:rPr lang="es-ES" altLang="en-US" dirty="0" smtClean="0">
                <a:solidFill>
                  <a:srgbClr val="00B0F0"/>
                </a:solidFill>
              </a:rPr>
              <a:t>creatividad</a:t>
            </a:r>
            <a:r>
              <a:rPr lang="es-ES" altLang="en-US" dirty="0" smtClean="0">
                <a:solidFill>
                  <a:schemeClr val="tx1"/>
                </a:solidFill>
              </a:rPr>
              <a:t> juega un papel relevante.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 </a:t>
            </a:r>
            <a:r>
              <a:rPr lang="es-ES" altLang="en-US" dirty="0" smtClean="0">
                <a:solidFill>
                  <a:srgbClr val="00B0F0"/>
                </a:solidFill>
              </a:rPr>
              <a:t>mayor</a:t>
            </a:r>
            <a:r>
              <a:rPr lang="es-ES" altLang="en-US" dirty="0" smtClean="0">
                <a:solidFill>
                  <a:schemeClr val="tx1"/>
                </a:solidFill>
              </a:rPr>
              <a:t> número de características da lugar a más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Basada en el </a:t>
            </a:r>
            <a:r>
              <a:rPr lang="es-ES" altLang="en-US" dirty="0" smtClean="0">
                <a:solidFill>
                  <a:srgbClr val="00B0F0"/>
                </a:solidFill>
              </a:rPr>
              <a:t>interface</a:t>
            </a:r>
            <a:r>
              <a:rPr lang="es-ES" altLang="en-US" dirty="0" smtClean="0">
                <a:solidFill>
                  <a:schemeClr val="tx1"/>
                </a:solidFill>
              </a:rPr>
              <a:t>: Traducir de parámetros a características.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Candidatos</a:t>
            </a:r>
            <a:r>
              <a:rPr lang="es-ES" altLang="en-US" dirty="0" smtClean="0">
                <a:solidFill>
                  <a:schemeClr val="tx1"/>
                </a:solidFill>
              </a:rPr>
              <a:t> para características:</a:t>
            </a: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rgbClr val="00B0F0"/>
                </a:solidFill>
              </a:rPr>
              <a:t>Precondiciones</a:t>
            </a:r>
            <a:r>
              <a:rPr lang="es-ES" altLang="en-US" sz="2000" dirty="0" smtClean="0">
                <a:solidFill>
                  <a:schemeClr val="tx1"/>
                </a:solidFill>
              </a:rPr>
              <a:t> y </a:t>
            </a:r>
            <a:r>
              <a:rPr lang="es-ES" altLang="en-US" sz="2000" dirty="0" err="1" smtClean="0">
                <a:solidFill>
                  <a:srgbClr val="00B0F0"/>
                </a:solidFill>
              </a:rPr>
              <a:t>postcondiciones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rgbClr val="00B0F0"/>
                </a:solidFill>
              </a:rPr>
              <a:t>Relaciones</a:t>
            </a:r>
            <a:r>
              <a:rPr lang="es-ES" altLang="en-US" sz="2000" dirty="0" smtClean="0">
                <a:solidFill>
                  <a:schemeClr val="tx1"/>
                </a:solidFill>
              </a:rPr>
              <a:t> entre variables.</a:t>
            </a: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Relación entre variables con </a:t>
            </a:r>
            <a:r>
              <a:rPr lang="es-ES" altLang="en-US" sz="2000" dirty="0" smtClean="0">
                <a:solidFill>
                  <a:srgbClr val="00B0F0"/>
                </a:solidFill>
              </a:rPr>
              <a:t>valores especiales </a:t>
            </a:r>
            <a:r>
              <a:rPr lang="es-ES" altLang="en-US" sz="2000" dirty="0" smtClean="0">
                <a:solidFill>
                  <a:schemeClr val="tx1"/>
                </a:solidFill>
              </a:rPr>
              <a:t>(cero,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null</a:t>
            </a:r>
            <a:r>
              <a:rPr lang="es-ES" altLang="en-US" sz="2000" dirty="0" smtClean="0">
                <a:solidFill>
                  <a:schemeClr val="tx1"/>
                </a:solidFill>
              </a:rPr>
              <a:t>, blanco, …).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141528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Pasos</a:t>
            </a:r>
            <a:r>
              <a:rPr lang="en-US" altLang="en-US" dirty="0" smtClean="0">
                <a:solidFill>
                  <a:schemeClr val="tx1"/>
                </a:solidFill>
              </a:rPr>
              <a:t> 1 &amp; 2: </a:t>
            </a:r>
            <a:r>
              <a:rPr lang="en-US" altLang="en-US" dirty="0" err="1" smtClean="0">
                <a:solidFill>
                  <a:schemeClr val="tx1"/>
                </a:solidFill>
              </a:rPr>
              <a:t>Funcionalidades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dirty="0" err="1" smtClean="0">
                <a:solidFill>
                  <a:schemeClr val="tx1"/>
                </a:solidFill>
              </a:rPr>
              <a:t>parámetros</a:t>
            </a:r>
            <a:r>
              <a:rPr lang="en-US" altLang="en-US" dirty="0" smtClean="0">
                <a:solidFill>
                  <a:schemeClr val="tx1"/>
                </a:solidFill>
              </a:rPr>
              <a:t> y </a:t>
            </a:r>
            <a:r>
              <a:rPr lang="en-US" altLang="en-US" dirty="0" err="1" smtClean="0">
                <a:solidFill>
                  <a:schemeClr val="tx1"/>
                </a:solidFill>
              </a:rPr>
              <a:t>características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265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No</a:t>
            </a:r>
            <a:r>
              <a:rPr lang="es-ES" altLang="en-US" dirty="0" smtClean="0">
                <a:solidFill>
                  <a:schemeClr val="tx1"/>
                </a:solidFill>
              </a:rPr>
              <a:t> se debería </a:t>
            </a:r>
            <a:r>
              <a:rPr lang="es-ES" altLang="en-US" dirty="0" smtClean="0">
                <a:solidFill>
                  <a:srgbClr val="00B0F0"/>
                </a:solidFill>
              </a:rPr>
              <a:t>usar</a:t>
            </a:r>
            <a:r>
              <a:rPr lang="es-ES" altLang="en-US" dirty="0" smtClean="0">
                <a:solidFill>
                  <a:schemeClr val="tx1"/>
                </a:solidFill>
              </a:rPr>
              <a:t> el </a:t>
            </a:r>
            <a:r>
              <a:rPr lang="es-ES" altLang="en-US" dirty="0" smtClean="0">
                <a:solidFill>
                  <a:srgbClr val="00B0F0"/>
                </a:solidFill>
              </a:rPr>
              <a:t>código fuente</a:t>
            </a:r>
            <a:r>
              <a:rPr lang="es-ES" altLang="en-US" dirty="0" smtClean="0">
                <a:solidFill>
                  <a:schemeClr val="tx1"/>
                </a:solidFill>
              </a:rPr>
              <a:t>: características deberían basarse en el dominio de los inputs.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El código se debería usar con criterios basados en grafos o lógica.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 mejor tener </a:t>
            </a:r>
            <a:r>
              <a:rPr lang="es-ES" altLang="en-US" dirty="0" smtClean="0">
                <a:solidFill>
                  <a:srgbClr val="00B0F0"/>
                </a:solidFill>
              </a:rPr>
              <a:t>más características </a:t>
            </a:r>
            <a:r>
              <a:rPr lang="es-ES" altLang="en-US" dirty="0" smtClean="0">
                <a:solidFill>
                  <a:schemeClr val="tx1"/>
                </a:solidFill>
              </a:rPr>
              <a:t>con </a:t>
            </a:r>
            <a:r>
              <a:rPr lang="es-ES" altLang="en-US" dirty="0" smtClean="0">
                <a:solidFill>
                  <a:srgbClr val="00B0F0"/>
                </a:solidFill>
              </a:rPr>
              <a:t>menos bloques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Menos errores y menos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tests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141528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Pasos</a:t>
            </a:r>
            <a:r>
              <a:rPr lang="en-US" altLang="en-US" dirty="0" smtClean="0">
                <a:solidFill>
                  <a:schemeClr val="tx1"/>
                </a:solidFill>
              </a:rPr>
              <a:t> 1 &amp; 2: </a:t>
            </a:r>
            <a:r>
              <a:rPr lang="en-US" altLang="en-US" dirty="0" err="1" smtClean="0">
                <a:solidFill>
                  <a:schemeClr val="tx1"/>
                </a:solidFill>
              </a:rPr>
              <a:t>Funcionalidades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dirty="0" err="1" smtClean="0">
                <a:solidFill>
                  <a:schemeClr val="tx1"/>
                </a:solidFill>
              </a:rPr>
              <a:t>parámetros</a:t>
            </a:r>
            <a:r>
              <a:rPr lang="en-US" altLang="en-US" dirty="0" smtClean="0">
                <a:solidFill>
                  <a:schemeClr val="tx1"/>
                </a:solidFill>
              </a:rPr>
              <a:t> y </a:t>
            </a:r>
            <a:r>
              <a:rPr lang="en-US" altLang="en-US" dirty="0" err="1" smtClean="0">
                <a:solidFill>
                  <a:schemeClr val="tx1"/>
                </a:solidFill>
              </a:rPr>
              <a:t>características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8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141528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Pasos</a:t>
            </a:r>
            <a:r>
              <a:rPr lang="en-US" altLang="en-US" dirty="0" smtClean="0">
                <a:solidFill>
                  <a:schemeClr val="tx1"/>
                </a:solidFill>
              </a:rPr>
              <a:t> 1 &amp; 2: Interface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23</a:t>
            </a:fld>
            <a:endParaRPr lang="es-E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43176" y="1988840"/>
            <a:ext cx="7671923" cy="1015663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s-ES" altLang="zh-CN" dirty="0" err="1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public</a:t>
            </a:r>
            <a:r>
              <a:rPr kumimoji="1" lang="es-ES" altLang="zh-CN" dirty="0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 </a:t>
            </a:r>
            <a:r>
              <a:rPr kumimoji="1" lang="es-ES" altLang="zh-CN" dirty="0" err="1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boolean</a:t>
            </a:r>
            <a:r>
              <a:rPr kumimoji="1" lang="es-ES" altLang="zh-CN" dirty="0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 </a:t>
            </a:r>
            <a:r>
              <a:rPr kumimoji="1" lang="es-ES" altLang="zh-CN" dirty="0" err="1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encontrarElemento</a:t>
            </a:r>
            <a:r>
              <a:rPr kumimoji="1" lang="es-ES" altLang="zh-CN" dirty="0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 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(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List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 lista,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Object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 elemento)</a:t>
            </a: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// Si lista o elemento </a:t>
            </a:r>
            <a:r>
              <a:rPr kumimoji="1" lang="es-ES" altLang="zh-CN" b="0" dirty="0">
                <a:solidFill>
                  <a:srgbClr val="FFFF00"/>
                </a:solidFill>
                <a:latin typeface="Arial" charset="0"/>
                <a:ea typeface="宋体" charset="-122"/>
              </a:rPr>
              <a:t>e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s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null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 lanzar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NullPointerException</a:t>
            </a:r>
            <a:endParaRPr kumimoji="1" lang="es-ES" altLang="zh-CN" b="0" dirty="0" smtClean="0">
              <a:solidFill>
                <a:srgbClr val="FFFF00"/>
              </a:solidFill>
              <a:latin typeface="Arial" charset="0"/>
              <a:ea typeface="宋体" charset="-122"/>
            </a:endParaRP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//           sino devuelve true si elemento está en lista, false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e.o.c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. </a:t>
            </a:r>
            <a:endParaRPr kumimoji="1" lang="es-ES" altLang="zh-CN" dirty="0">
              <a:solidFill>
                <a:srgbClr val="FFFF00"/>
              </a:solidFill>
              <a:latin typeface="Arial" charset="0"/>
              <a:ea typeface="楷体_GB2312" pitchFamily="49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23447" y="3916536"/>
            <a:ext cx="7111380" cy="1938992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kumimoji="1" lang="es-ES" altLang="zh-CN" b="0" u="sng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Basada en interface</a:t>
            </a:r>
          </a:p>
          <a:p>
            <a:pPr algn="ctr"/>
            <a:endParaRPr kumimoji="1" lang="es-ES" altLang="zh-CN" b="0" u="sng" dirty="0" smtClean="0">
              <a:solidFill>
                <a:srgbClr val="FFFF00"/>
              </a:solidFill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Dos </a:t>
            </a:r>
            <a:r>
              <a:rPr kumimoji="1" lang="es-ES" altLang="zh-CN" b="0" u="sng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parámetros</a:t>
            </a:r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: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lista, elemento</a:t>
            </a:r>
          </a:p>
          <a:p>
            <a:r>
              <a:rPr kumimoji="1" lang="es-ES" altLang="zh-CN" b="0" u="sng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Características</a:t>
            </a:r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:</a:t>
            </a: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lista </a:t>
            </a:r>
            <a:r>
              <a:rPr kumimoji="1" lang="es-ES" altLang="zh-CN" b="0" dirty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s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null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(block1 = true, block2 = false)</a:t>
            </a: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lista </a:t>
            </a:r>
            <a:r>
              <a:rPr kumimoji="1" lang="es-ES" altLang="zh-CN" b="0" dirty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s vacía (block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1 = true, block2 = false)</a:t>
            </a:r>
            <a:endParaRPr kumimoji="1" lang="es-ES" altLang="zh-CN" b="0" dirty="0">
              <a:solidFill>
                <a:srgbClr val="FFFF00"/>
              </a:solidFill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141528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Pasos</a:t>
            </a:r>
            <a:r>
              <a:rPr lang="en-US" altLang="en-US" dirty="0" smtClean="0">
                <a:solidFill>
                  <a:schemeClr val="tx1"/>
                </a:solidFill>
              </a:rPr>
              <a:t> 1 &amp; 2: </a:t>
            </a:r>
            <a:r>
              <a:rPr lang="en-US" altLang="en-US" dirty="0" err="1" smtClean="0">
                <a:solidFill>
                  <a:schemeClr val="tx1"/>
                </a:solidFill>
              </a:rPr>
              <a:t>Funcionalidades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43176" y="1988840"/>
            <a:ext cx="7671923" cy="1015663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s-ES" altLang="zh-CN" dirty="0" err="1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public</a:t>
            </a:r>
            <a:r>
              <a:rPr kumimoji="1" lang="es-ES" altLang="zh-CN" dirty="0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 </a:t>
            </a:r>
            <a:r>
              <a:rPr kumimoji="1" lang="es-ES" altLang="zh-CN" dirty="0" err="1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boolean</a:t>
            </a:r>
            <a:r>
              <a:rPr kumimoji="1" lang="es-ES" altLang="zh-CN" dirty="0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 </a:t>
            </a:r>
            <a:r>
              <a:rPr kumimoji="1" lang="es-ES" altLang="zh-CN" dirty="0" err="1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encontrarElemento</a:t>
            </a:r>
            <a:r>
              <a:rPr kumimoji="1" lang="es-ES" altLang="zh-CN" dirty="0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 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(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List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 lista,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Object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 elemento)</a:t>
            </a: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// Si lista o elemento </a:t>
            </a:r>
            <a:r>
              <a:rPr kumimoji="1" lang="es-ES" altLang="zh-CN" b="0" dirty="0">
                <a:solidFill>
                  <a:srgbClr val="FFFF00"/>
                </a:solidFill>
                <a:latin typeface="Arial" charset="0"/>
                <a:ea typeface="宋体" charset="-122"/>
              </a:rPr>
              <a:t>e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s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null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 lanzar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NullPointerException</a:t>
            </a:r>
            <a:endParaRPr kumimoji="1" lang="es-ES" altLang="zh-CN" b="0" dirty="0" smtClean="0">
              <a:solidFill>
                <a:srgbClr val="FFFF00"/>
              </a:solidFill>
              <a:latin typeface="Arial" charset="0"/>
              <a:ea typeface="宋体" charset="-122"/>
            </a:endParaRP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//           sino devuelve true si elemento está en lista, false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e.o.c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. </a:t>
            </a:r>
            <a:endParaRPr kumimoji="1" lang="es-ES" altLang="zh-CN" dirty="0">
              <a:solidFill>
                <a:srgbClr val="FFFF00"/>
              </a:solidFill>
              <a:latin typeface="Arial" charset="0"/>
              <a:ea typeface="楷体_GB2312" pitchFamily="49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23447" y="3916536"/>
            <a:ext cx="7111380" cy="2246769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kumimoji="1" lang="es-ES" altLang="zh-CN" b="0" u="sng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Basada en funcionalidades</a:t>
            </a:r>
          </a:p>
          <a:p>
            <a:pPr algn="ctr"/>
            <a:endParaRPr kumimoji="1" lang="es-ES" altLang="zh-CN" b="0" u="sng" dirty="0" smtClean="0">
              <a:solidFill>
                <a:srgbClr val="FFFF00"/>
              </a:solidFill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  <a:p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Dos </a:t>
            </a:r>
            <a:r>
              <a:rPr kumimoji="1" lang="es-ES" altLang="zh-CN" b="0" u="sng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parámetros</a:t>
            </a:r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: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lista, elemento</a:t>
            </a:r>
          </a:p>
          <a:p>
            <a:r>
              <a:rPr kumimoji="1" lang="es-ES" altLang="zh-CN" b="0" u="sng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Características</a:t>
            </a:r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:</a:t>
            </a: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</a:t>
            </a:r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número de apariciones de 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elemento </a:t>
            </a:r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en lista (0,1, &gt;1)</a:t>
            </a: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 elemento </a:t>
            </a:r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sale el 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primero </a:t>
            </a:r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en la lista (true, false)</a:t>
            </a:r>
          </a:p>
          <a:p>
            <a:r>
              <a:rPr kumimoji="1" lang="es-ES" altLang="zh-CN" b="0" dirty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  elemento </a:t>
            </a:r>
            <a:r>
              <a:rPr kumimoji="1" lang="es-ES" altLang="zh-CN" b="0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sale el 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último </a:t>
            </a:r>
            <a:r>
              <a:rPr kumimoji="1" lang="es-ES" altLang="zh-CN" b="0" dirty="0" smtClean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en </a:t>
            </a:r>
            <a:r>
              <a:rPr kumimoji="1" lang="es-ES" altLang="zh-CN" b="0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la lista (true, false)</a:t>
            </a:r>
          </a:p>
        </p:txBody>
      </p:sp>
    </p:spTree>
    <p:extLst>
      <p:ext uri="{BB962C8B-B14F-4D97-AF65-F5344CB8AC3E}">
        <p14:creationId xmlns:p14="http://schemas.microsoft.com/office/powerpoint/2010/main" val="189923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855169" cy="404985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altLang="en-US" dirty="0" err="1" smtClean="0">
                <a:solidFill>
                  <a:schemeClr val="tx1"/>
                </a:solidFill>
              </a:rPr>
              <a:t>Partiticionar</a:t>
            </a:r>
            <a:r>
              <a:rPr lang="es-ES" altLang="en-US" dirty="0" smtClean="0">
                <a:solidFill>
                  <a:schemeClr val="tx1"/>
                </a:solidFill>
              </a:rPr>
              <a:t> las características en bloques y valores es un paso  </a:t>
            </a:r>
            <a:r>
              <a:rPr lang="es-ES" altLang="en-US" dirty="0" smtClean="0">
                <a:solidFill>
                  <a:srgbClr val="00B0F0"/>
                </a:solidFill>
              </a:rPr>
              <a:t>muy creativo</a:t>
            </a:r>
            <a:r>
              <a:rPr lang="es-ES" altLang="en-US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Más bloques </a:t>
            </a:r>
            <a:r>
              <a:rPr lang="es-ES" altLang="en-US" dirty="0" smtClean="0">
                <a:solidFill>
                  <a:schemeClr val="tx1"/>
                </a:solidFill>
              </a:rPr>
              <a:t>implican más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 menudo se pueden realizar las particiones directamente a partir de las </a:t>
            </a:r>
            <a:r>
              <a:rPr lang="es-ES" altLang="en-US" dirty="0" smtClean="0">
                <a:solidFill>
                  <a:srgbClr val="00B0F0"/>
                </a:solidFill>
              </a:rPr>
              <a:t>características</a:t>
            </a:r>
            <a:r>
              <a:rPr lang="es-ES" altLang="en-US" dirty="0" smtClean="0"/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(y ambos pasos se hacen juntos).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/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En general, se deberían </a:t>
            </a:r>
            <a:r>
              <a:rPr lang="es-ES" altLang="en-US" sz="2000" dirty="0" smtClean="0">
                <a:solidFill>
                  <a:srgbClr val="00B0F0"/>
                </a:solidFill>
              </a:rPr>
              <a:t>evaluar</a:t>
            </a:r>
            <a:r>
              <a:rPr lang="es-ES" altLang="en-US" sz="2000" dirty="0" smtClean="0"/>
              <a:t> </a:t>
            </a:r>
            <a:r>
              <a:rPr lang="es-ES" altLang="en-US" sz="2000" dirty="0" smtClean="0">
                <a:solidFill>
                  <a:schemeClr val="tx1"/>
                </a:solidFill>
              </a:rPr>
              <a:t>por separado: algunas veces se pueden usar menos características con más bloques y viceversa.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349440" cy="1450757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3: </a:t>
            </a:r>
            <a:r>
              <a:rPr lang="en-US" altLang="en-US" dirty="0" err="1" smtClean="0">
                <a:solidFill>
                  <a:schemeClr val="tx1"/>
                </a:solidFill>
              </a:rPr>
              <a:t>Modelando</a:t>
            </a:r>
            <a:r>
              <a:rPr lang="en-US" altLang="en-US" dirty="0" smtClean="0">
                <a:solidFill>
                  <a:schemeClr val="tx1"/>
                </a:solidFill>
              </a:rPr>
              <a:t> el </a:t>
            </a:r>
            <a:r>
              <a:rPr lang="en-US" altLang="en-US" dirty="0" err="1" smtClean="0">
                <a:solidFill>
                  <a:schemeClr val="tx1"/>
                </a:solidFill>
              </a:rPr>
              <a:t>dominio</a:t>
            </a:r>
            <a:r>
              <a:rPr lang="en-US" altLang="en-US" dirty="0" smtClean="0">
                <a:solidFill>
                  <a:schemeClr val="tx1"/>
                </a:solidFill>
              </a:rPr>
              <a:t> de inputs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98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26588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Estrategias</a:t>
            </a:r>
            <a:r>
              <a:rPr lang="es-ES" altLang="en-US" dirty="0" smtClean="0"/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para identificar valores: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/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Incluir valores </a:t>
            </a:r>
            <a:r>
              <a:rPr lang="es-ES" altLang="en-US" sz="2000" dirty="0" smtClean="0">
                <a:solidFill>
                  <a:srgbClr val="00B0F0"/>
                </a:solidFill>
              </a:rPr>
              <a:t>válidos</a:t>
            </a:r>
            <a:r>
              <a:rPr lang="es-ES" altLang="en-US" sz="2000" dirty="0" smtClean="0">
                <a:solidFill>
                  <a:schemeClr val="tx1"/>
                </a:solidFill>
              </a:rPr>
              <a:t>,</a:t>
            </a:r>
            <a:r>
              <a:rPr lang="es-ES" altLang="en-US" sz="2000" dirty="0" smtClean="0"/>
              <a:t> </a:t>
            </a:r>
            <a:r>
              <a:rPr lang="es-ES" altLang="en-US" sz="2000" dirty="0" smtClean="0">
                <a:solidFill>
                  <a:srgbClr val="00B0F0"/>
                </a:solidFill>
              </a:rPr>
              <a:t>inválidos</a:t>
            </a:r>
            <a:r>
              <a:rPr lang="es-ES" altLang="en-US" sz="2000" dirty="0" smtClean="0"/>
              <a:t> y </a:t>
            </a:r>
            <a:r>
              <a:rPr lang="es-ES" altLang="en-US" sz="2000" dirty="0" smtClean="0">
                <a:solidFill>
                  <a:srgbClr val="00B0F0"/>
                </a:solidFill>
              </a:rPr>
              <a:t>especiales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/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rgbClr val="00B0F0"/>
                </a:solidFill>
              </a:rPr>
              <a:t>Sub-</a:t>
            </a:r>
            <a:r>
              <a:rPr lang="es-ES" altLang="en-US" sz="2000" dirty="0" err="1" smtClean="0">
                <a:solidFill>
                  <a:srgbClr val="00B0F0"/>
                </a:solidFill>
              </a:rPr>
              <a:t>particionar</a:t>
            </a:r>
            <a:r>
              <a:rPr lang="es-ES" altLang="en-US" sz="2000" dirty="0" smtClean="0">
                <a:solidFill>
                  <a:schemeClr val="tx2"/>
                </a:solidFill>
              </a:rPr>
              <a:t> </a:t>
            </a:r>
            <a:r>
              <a:rPr lang="es-ES" altLang="en-US" sz="2000" dirty="0" smtClean="0">
                <a:solidFill>
                  <a:schemeClr val="tx1"/>
                </a:solidFill>
              </a:rPr>
              <a:t>algunos bloques.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/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Explorar las </a:t>
            </a:r>
            <a:r>
              <a:rPr lang="es-ES" altLang="en-US" sz="2000" dirty="0" smtClean="0">
                <a:solidFill>
                  <a:srgbClr val="00B0F0"/>
                </a:solidFill>
              </a:rPr>
              <a:t>fronteras</a:t>
            </a:r>
            <a:r>
              <a:rPr lang="es-ES" altLang="en-US" sz="2000" dirty="0" smtClean="0"/>
              <a:t> </a:t>
            </a:r>
            <a:r>
              <a:rPr lang="es-ES" altLang="en-US" sz="2000" dirty="0" smtClean="0">
                <a:solidFill>
                  <a:schemeClr val="tx1"/>
                </a:solidFill>
              </a:rPr>
              <a:t>entre dominios.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/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Incluir valores que representan el “</a:t>
            </a:r>
            <a:r>
              <a:rPr lang="es-ES" altLang="en-US" sz="2000" dirty="0" smtClean="0">
                <a:solidFill>
                  <a:srgbClr val="00B0F0"/>
                </a:solidFill>
              </a:rPr>
              <a:t>uso normal</a:t>
            </a:r>
            <a:r>
              <a:rPr lang="es-ES" altLang="en-US" sz="2000" dirty="0" smtClean="0">
                <a:solidFill>
                  <a:schemeClr val="tx1"/>
                </a:solidFill>
              </a:rPr>
              <a:t>”. 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/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Intentar</a:t>
            </a:r>
            <a:r>
              <a:rPr lang="es-ES" altLang="en-US" sz="2000" dirty="0" smtClean="0"/>
              <a:t> </a:t>
            </a:r>
            <a:r>
              <a:rPr lang="es-ES" altLang="en-US" sz="2000" dirty="0" smtClean="0">
                <a:solidFill>
                  <a:srgbClr val="00B0F0"/>
                </a:solidFill>
              </a:rPr>
              <a:t>equilibrar </a:t>
            </a:r>
            <a:r>
              <a:rPr lang="es-ES" altLang="en-US" sz="2000" dirty="0" smtClean="0">
                <a:solidFill>
                  <a:schemeClr val="tx1"/>
                </a:solidFill>
              </a:rPr>
              <a:t>el número de bloques por característica.</a:t>
            </a:r>
          </a:p>
          <a:p>
            <a:pPr lvl="1">
              <a:lnSpc>
                <a:spcPct val="80000"/>
              </a:lnSpc>
            </a:pPr>
            <a:endParaRPr lang="es-ES" altLang="en-US" sz="2000" dirty="0" smtClean="0"/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Comprobar</a:t>
            </a:r>
            <a:r>
              <a:rPr lang="es-ES" altLang="en-US" sz="2000" dirty="0" smtClean="0"/>
              <a:t> </a:t>
            </a:r>
            <a:r>
              <a:rPr lang="es-ES" altLang="en-US" sz="2000" dirty="0" smtClean="0">
                <a:solidFill>
                  <a:srgbClr val="00B0F0"/>
                </a:solidFill>
              </a:rPr>
              <a:t>completitud</a:t>
            </a:r>
            <a:r>
              <a:rPr lang="es-ES" altLang="en-US" sz="2000" dirty="0" smtClean="0"/>
              <a:t> </a:t>
            </a:r>
            <a:r>
              <a:rPr lang="es-ES" altLang="en-US" sz="2000" dirty="0" smtClean="0">
                <a:solidFill>
                  <a:schemeClr val="tx1"/>
                </a:solidFill>
              </a:rPr>
              <a:t>y</a:t>
            </a:r>
            <a:r>
              <a:rPr lang="es-ES" altLang="en-US" sz="2000" dirty="0" smtClean="0"/>
              <a:t> </a:t>
            </a:r>
            <a:r>
              <a:rPr lang="es-ES" altLang="en-US" sz="2000" dirty="0" smtClean="0">
                <a:solidFill>
                  <a:srgbClr val="00B0F0"/>
                </a:solidFill>
              </a:rPr>
              <a:t>disjuntos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  <a:endParaRPr lang="es-ES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349440" cy="1450757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3: </a:t>
            </a:r>
            <a:r>
              <a:rPr lang="en-US" altLang="en-US" dirty="0" err="1" smtClean="0">
                <a:solidFill>
                  <a:schemeClr val="tx1"/>
                </a:solidFill>
              </a:rPr>
              <a:t>Modelando</a:t>
            </a:r>
            <a:r>
              <a:rPr lang="en-US" altLang="en-US" dirty="0" smtClean="0">
                <a:solidFill>
                  <a:schemeClr val="tx1"/>
                </a:solidFill>
              </a:rPr>
              <a:t> el </a:t>
            </a:r>
            <a:r>
              <a:rPr lang="en-US" altLang="en-US" dirty="0" err="1" smtClean="0">
                <a:solidFill>
                  <a:schemeClr val="tx1"/>
                </a:solidFill>
              </a:rPr>
              <a:t>dominio</a:t>
            </a:r>
            <a:r>
              <a:rPr lang="en-US" altLang="en-US" dirty="0" smtClean="0">
                <a:solidFill>
                  <a:schemeClr val="tx1"/>
                </a:solidFill>
              </a:rPr>
              <a:t> de inputs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13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altLang="en-US" i="1" dirty="0" err="1" smtClean="0">
                <a:solidFill>
                  <a:schemeClr val="tx1"/>
                </a:solidFill>
              </a:rPr>
              <a:t>Triang</a:t>
            </a:r>
            <a:r>
              <a:rPr lang="es-ES" altLang="en-US" i="1" dirty="0" smtClean="0">
                <a:solidFill>
                  <a:schemeClr val="tx1"/>
                </a:solidFill>
              </a:rPr>
              <a:t>() </a:t>
            </a:r>
            <a:r>
              <a:rPr lang="es-ES" altLang="en-US" dirty="0" smtClean="0">
                <a:solidFill>
                  <a:schemeClr val="tx1"/>
                </a:solidFill>
              </a:rPr>
              <a:t>tiene una función </a:t>
            </a:r>
            <a:r>
              <a:rPr lang="es-ES" altLang="en-US" dirty="0" err="1" smtClean="0">
                <a:solidFill>
                  <a:schemeClr val="tx1"/>
                </a:solidFill>
              </a:rPr>
              <a:t>testeable</a:t>
            </a:r>
            <a:r>
              <a:rPr lang="es-ES" altLang="en-US" dirty="0" smtClean="0">
                <a:solidFill>
                  <a:schemeClr val="tx1"/>
                </a:solidFill>
              </a:rPr>
              <a:t> y tres inputs enteros.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Da lugar a un máximo de 3*3*3 = </a:t>
            </a:r>
            <a:r>
              <a:rPr lang="es-ES" altLang="en-US" dirty="0" smtClean="0">
                <a:solidFill>
                  <a:srgbClr val="00B0F0"/>
                </a:solidFill>
              </a:rPr>
              <a:t>27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Algunos triángulos serán válidos y otros serán inválidos.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Refinar</a:t>
            </a:r>
            <a:r>
              <a:rPr lang="es-ES" altLang="en-US" dirty="0" smtClean="0">
                <a:solidFill>
                  <a:schemeClr val="tx1"/>
                </a:solidFill>
              </a:rPr>
              <a:t> la caracterización puede dar lugar a </a:t>
            </a:r>
            <a:r>
              <a:rPr lang="es-ES" altLang="en-US" dirty="0" smtClean="0">
                <a:solidFill>
                  <a:srgbClr val="00B0F0"/>
                </a:solidFill>
              </a:rPr>
              <a:t>más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….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349440" cy="1450757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3: MDI-Interface </a:t>
            </a:r>
            <a:r>
              <a:rPr lang="en-US" altLang="en-US" i="1" dirty="0" err="1" smtClean="0">
                <a:solidFill>
                  <a:schemeClr val="tx1"/>
                </a:solidFill>
              </a:rPr>
              <a:t>triang</a:t>
            </a:r>
            <a:r>
              <a:rPr lang="en-US" altLang="en-US" i="1" dirty="0" smtClean="0">
                <a:solidFill>
                  <a:schemeClr val="tx1"/>
                </a:solidFill>
              </a:rPr>
              <a:t>() 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27</a:t>
            </a:fld>
            <a:endParaRPr lang="es-ES"/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639490" y="2175859"/>
            <a:ext cx="5867400" cy="46166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s-E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Primera caracterización de los inputs</a:t>
            </a:r>
            <a:endParaRPr kumimoji="1" lang="es-ES" altLang="zh-CN" sz="2400" dirty="0">
              <a:solidFill>
                <a:srgbClr val="FFFF00"/>
              </a:solidFill>
              <a:ea typeface="楷体_GB2312" pitchFamily="49" charset="-122"/>
            </a:endParaRPr>
          </a:p>
        </p:txBody>
      </p:sp>
      <p:graphicFrame>
        <p:nvGraphicFramePr>
          <p:cNvPr id="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788434"/>
              </p:ext>
            </p:extLst>
          </p:nvPr>
        </p:nvGraphicFramePr>
        <p:xfrm>
          <a:off x="610790" y="2655571"/>
          <a:ext cx="7924800" cy="2093913"/>
        </p:xfrm>
        <a:graphic>
          <a:graphicData uri="http://schemas.openxmlformats.org/drawingml/2006/table">
            <a:tbl>
              <a:tblPr/>
              <a:tblGrid>
                <a:gridCol w="3352800"/>
                <a:gridCol w="1752600"/>
                <a:gridCol w="1232074"/>
                <a:gridCol w="1587326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Característica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Relación de Lado1 con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Relación de Lado2 con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Relación de Lado3 con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9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28</a:t>
            </a:fld>
            <a:endParaRPr lang="es-ES"/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639490" y="2204864"/>
            <a:ext cx="5867400" cy="46166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s-E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Segunda caracterización de los inputs</a:t>
            </a:r>
            <a:endParaRPr kumimoji="1" lang="es-ES" altLang="zh-CN" sz="2400" dirty="0">
              <a:solidFill>
                <a:srgbClr val="FFFF00"/>
              </a:solidFill>
              <a:ea typeface="楷体_GB2312" pitchFamily="49" charset="-122"/>
            </a:endParaRPr>
          </a:p>
        </p:txBody>
      </p:sp>
      <p:graphicFrame>
        <p:nvGraphicFramePr>
          <p:cNvPr id="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884702"/>
              </p:ext>
            </p:extLst>
          </p:nvPr>
        </p:nvGraphicFramePr>
        <p:xfrm>
          <a:off x="610790" y="2666529"/>
          <a:ext cx="7924800" cy="2093913"/>
        </p:xfrm>
        <a:graphic>
          <a:graphicData uri="http://schemas.openxmlformats.org/drawingml/2006/table">
            <a:tbl>
              <a:tblPr/>
              <a:tblGrid>
                <a:gridCol w="1944986"/>
                <a:gridCol w="1512168"/>
                <a:gridCol w="1152128"/>
                <a:gridCol w="1152128"/>
                <a:gridCol w="216339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Característica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Refina 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Refina 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Refina 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349440" cy="1450757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3: MDI-Interface </a:t>
            </a:r>
            <a:r>
              <a:rPr lang="en-US" altLang="en-US" i="1" dirty="0" err="1" smtClean="0">
                <a:solidFill>
                  <a:schemeClr val="tx1"/>
                </a:solidFill>
              </a:rPr>
              <a:t>triang</a:t>
            </a:r>
            <a:r>
              <a:rPr lang="en-US" altLang="en-US" i="1" dirty="0" smtClean="0">
                <a:solidFill>
                  <a:schemeClr val="tx1"/>
                </a:solidFill>
              </a:rPr>
              <a:t>() </a:t>
            </a:r>
          </a:p>
        </p:txBody>
      </p:sp>
      <p:sp>
        <p:nvSpPr>
          <p:cNvPr id="11" name="Oval 59"/>
          <p:cNvSpPr>
            <a:spLocks noChangeArrowheads="1"/>
          </p:cNvSpPr>
          <p:nvPr/>
        </p:nvSpPr>
        <p:spPr bwMode="auto">
          <a:xfrm>
            <a:off x="2483768" y="2564905"/>
            <a:ext cx="2880320" cy="2195538"/>
          </a:xfrm>
          <a:prstGeom prst="ellipse">
            <a:avLst/>
          </a:prstGeom>
          <a:gradFill rotWithShape="1">
            <a:gsLst>
              <a:gs pos="0">
                <a:srgbClr val="CCFF99">
                  <a:alpha val="50000"/>
                </a:srgbClr>
              </a:gs>
              <a:gs pos="100000">
                <a:srgbClr val="5E7647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ángulo 7"/>
          <p:cNvSpPr/>
          <p:nvPr/>
        </p:nvSpPr>
        <p:spPr>
          <a:xfrm>
            <a:off x="957191" y="4830521"/>
            <a:ext cx="7452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s-ES" altLang="en-US" sz="2000" dirty="0" smtClean="0"/>
          </a:p>
          <a:p>
            <a:pPr>
              <a:lnSpc>
                <a:spcPct val="80000"/>
              </a:lnSpc>
            </a:pPr>
            <a:r>
              <a:rPr lang="es-ES" altLang="en-US" sz="2000" dirty="0" smtClean="0"/>
              <a:t>Da </a:t>
            </a:r>
            <a:r>
              <a:rPr lang="es-ES" altLang="en-US" sz="2000" dirty="0"/>
              <a:t>lugar a un máximo de </a:t>
            </a:r>
            <a:r>
              <a:rPr lang="es-ES" altLang="en-US" sz="2000" dirty="0" smtClean="0"/>
              <a:t>4*4*4 </a:t>
            </a:r>
            <a:r>
              <a:rPr lang="es-ES" altLang="en-US" sz="2000" dirty="0"/>
              <a:t>= </a:t>
            </a:r>
            <a:r>
              <a:rPr lang="es-ES" altLang="en-US" sz="2000" dirty="0" smtClean="0">
                <a:solidFill>
                  <a:srgbClr val="00B0F0"/>
                </a:solidFill>
              </a:rPr>
              <a:t>64 </a:t>
            </a:r>
            <a:r>
              <a:rPr lang="es-ES" altLang="en-US" sz="2000" dirty="0" err="1"/>
              <a:t>tests</a:t>
            </a:r>
            <a:r>
              <a:rPr lang="es-ES" altLang="en-US" sz="2000" dirty="0"/>
              <a:t>.</a:t>
            </a:r>
          </a:p>
          <a:p>
            <a:pPr>
              <a:lnSpc>
                <a:spcPct val="80000"/>
              </a:lnSpc>
            </a:pPr>
            <a:endParaRPr lang="es-ES" altLang="en-US" sz="2000" dirty="0" smtClean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s-ES" altLang="en-US" sz="2000" dirty="0" smtClean="0">
                <a:solidFill>
                  <a:srgbClr val="00B0F0"/>
                </a:solidFill>
              </a:rPr>
              <a:t>Completa</a:t>
            </a:r>
            <a:r>
              <a:rPr lang="es-ES" altLang="en-US" sz="2000" dirty="0" smtClean="0"/>
              <a:t> porque los inputs son enteros.</a:t>
            </a:r>
            <a:endParaRPr lang="es-E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3876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29</a:t>
            </a:fld>
            <a:endParaRPr lang="es-ES"/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639490" y="2204864"/>
            <a:ext cx="5867400" cy="461665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s-ES" altLang="zh-CN" sz="2400" dirty="0" smtClean="0">
                <a:solidFill>
                  <a:srgbClr val="FFFF00"/>
                </a:solidFill>
                <a:ea typeface="楷体_GB2312" pitchFamily="49" charset="-122"/>
              </a:rPr>
              <a:t>Segunda caracterización de los inputs</a:t>
            </a:r>
            <a:endParaRPr kumimoji="1" lang="es-ES" altLang="zh-CN" sz="2400" dirty="0">
              <a:solidFill>
                <a:srgbClr val="FFFF00"/>
              </a:solidFill>
              <a:ea typeface="楷体_GB2312" pitchFamily="49" charset="-122"/>
            </a:endParaRPr>
          </a:p>
        </p:txBody>
      </p:sp>
      <p:graphicFrame>
        <p:nvGraphicFramePr>
          <p:cNvPr id="7" name="Group 37"/>
          <p:cNvGraphicFramePr>
            <a:graphicFrameLocks noGrp="1"/>
          </p:cNvGraphicFramePr>
          <p:nvPr>
            <p:extLst/>
          </p:nvPr>
        </p:nvGraphicFramePr>
        <p:xfrm>
          <a:off x="610790" y="2666529"/>
          <a:ext cx="7924800" cy="2093913"/>
        </p:xfrm>
        <a:graphic>
          <a:graphicData uri="http://schemas.openxmlformats.org/drawingml/2006/table">
            <a:tbl>
              <a:tblPr/>
              <a:tblGrid>
                <a:gridCol w="1944986"/>
                <a:gridCol w="1512168"/>
                <a:gridCol w="1152128"/>
                <a:gridCol w="1152128"/>
                <a:gridCol w="216339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Característica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Refina 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Refina 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Refina 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349440" cy="1450757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3: MDI-Interface </a:t>
            </a:r>
            <a:r>
              <a:rPr lang="en-US" altLang="en-US" i="1" dirty="0" err="1" smtClean="0">
                <a:solidFill>
                  <a:schemeClr val="tx1"/>
                </a:solidFill>
              </a:rPr>
              <a:t>triang</a:t>
            </a:r>
            <a:r>
              <a:rPr lang="en-US" altLang="en-US" i="1" dirty="0" smtClean="0">
                <a:solidFill>
                  <a:schemeClr val="tx1"/>
                </a:solidFill>
              </a:rPr>
              <a:t>() </a:t>
            </a: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878180" y="4996307"/>
            <a:ext cx="7239000" cy="40011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Valores</a:t>
            </a:r>
            <a:r>
              <a:rPr kumimoji="1" lang="en-US" altLang="zh-CN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 </a:t>
            </a:r>
            <a:r>
              <a:rPr kumimoji="1" lang="en-US" altLang="zh-CN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posibles</a:t>
            </a:r>
            <a:r>
              <a:rPr kumimoji="1" lang="en-US" altLang="zh-CN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 para q</a:t>
            </a:r>
            <a:r>
              <a:rPr kumimoji="1" lang="en-US" altLang="zh-CN" baseline="-2500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1</a:t>
            </a:r>
            <a:endParaRPr kumimoji="1" lang="en-US" altLang="zh-CN" dirty="0">
              <a:solidFill>
                <a:srgbClr val="FFFF00"/>
              </a:solidFill>
              <a:latin typeface="Gill Sans MT" panose="020B0502020104020203" pitchFamily="34" charset="0"/>
              <a:ea typeface="楷体_GB2312" pitchFamily="49" charset="-122"/>
            </a:endParaRPr>
          </a:p>
        </p:txBody>
      </p:sp>
      <p:graphicFrame>
        <p:nvGraphicFramePr>
          <p:cNvPr id="1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13668"/>
              </p:ext>
            </p:extLst>
          </p:nvPr>
        </p:nvGraphicFramePr>
        <p:xfrm>
          <a:off x="463734" y="5418617"/>
          <a:ext cx="8229600" cy="849578"/>
        </p:xfrm>
        <a:graphic>
          <a:graphicData uri="http://schemas.openxmlformats.org/drawingml/2006/table">
            <a:tbl>
              <a:tblPr/>
              <a:tblGrid>
                <a:gridCol w="2133600"/>
                <a:gridCol w="1524000"/>
                <a:gridCol w="1676400"/>
                <a:gridCol w="1524000"/>
                <a:gridCol w="1371600"/>
              </a:tblGrid>
              <a:tr h="4247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Característica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1</a:t>
                      </a:r>
                      <a:endParaRPr kumimoji="0" lang="zh-CN" alt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4247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Lado1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63"/>
          <p:cNvSpPr txBox="1">
            <a:spLocks noChangeArrowheads="1"/>
          </p:cNvSpPr>
          <p:nvPr/>
        </p:nvSpPr>
        <p:spPr bwMode="auto">
          <a:xfrm>
            <a:off x="2897960" y="6340046"/>
            <a:ext cx="5188063" cy="369332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 smtClean="0">
                <a:solidFill>
                  <a:srgbClr val="FFFF00"/>
                </a:solidFill>
                <a:latin typeface="Comic Sans MS" pitchFamily="66" charset="0"/>
              </a:rPr>
              <a:t>Si </a:t>
            </a:r>
            <a:r>
              <a:rPr lang="en-US" altLang="en-US" sz="1800" dirty="0" err="1" smtClean="0">
                <a:solidFill>
                  <a:srgbClr val="FFFF00"/>
                </a:solidFill>
                <a:latin typeface="Comic Sans MS" pitchFamily="66" charset="0"/>
              </a:rPr>
              <a:t>queremos</a:t>
            </a:r>
            <a:r>
              <a:rPr lang="en-US" altLang="en-US" sz="1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altLang="en-US" sz="1800" dirty="0" err="1" smtClean="0">
                <a:solidFill>
                  <a:srgbClr val="FFFF00"/>
                </a:solidFill>
                <a:latin typeface="Comic Sans MS" pitchFamily="66" charset="0"/>
              </a:rPr>
              <a:t>tener</a:t>
            </a:r>
            <a:r>
              <a:rPr lang="en-US" altLang="en-US" sz="1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altLang="en-US" sz="1800" dirty="0" err="1" smtClean="0">
                <a:solidFill>
                  <a:srgbClr val="FFFF00"/>
                </a:solidFill>
                <a:latin typeface="Comic Sans MS" pitchFamily="66" charset="0"/>
              </a:rPr>
              <a:t>en</a:t>
            </a:r>
            <a:r>
              <a:rPr lang="en-US" altLang="en-US" sz="1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altLang="en-US" sz="1800" dirty="0" err="1" smtClean="0">
                <a:solidFill>
                  <a:srgbClr val="FFFF00"/>
                </a:solidFill>
                <a:latin typeface="Comic Sans MS" pitchFamily="66" charset="0"/>
              </a:rPr>
              <a:t>cuenta</a:t>
            </a:r>
            <a:r>
              <a:rPr lang="en-US" altLang="en-US" sz="1800" dirty="0" smtClean="0">
                <a:solidFill>
                  <a:srgbClr val="FFFF00"/>
                </a:solidFill>
                <a:latin typeface="Comic Sans MS" pitchFamily="66" charset="0"/>
              </a:rPr>
              <a:t> las </a:t>
            </a:r>
            <a:r>
              <a:rPr lang="en-US" altLang="en-US" sz="1800" dirty="0" err="1" smtClean="0">
                <a:solidFill>
                  <a:srgbClr val="FFFF00"/>
                </a:solidFill>
                <a:latin typeface="Comic Sans MS" pitchFamily="66" charset="0"/>
              </a:rPr>
              <a:t>fronteras</a:t>
            </a:r>
            <a:endParaRPr lang="en-US" altLang="en-US" sz="1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3203704" y="5768678"/>
            <a:ext cx="373062" cy="396875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hlink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5" name="Text Box 61"/>
          <p:cNvSpPr txBox="1">
            <a:spLocks noChangeArrowheads="1"/>
          </p:cNvSpPr>
          <p:nvPr/>
        </p:nvSpPr>
        <p:spPr bwMode="auto">
          <a:xfrm>
            <a:off x="7778755" y="5792705"/>
            <a:ext cx="546100" cy="396875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16" name="Line 64"/>
          <p:cNvSpPr>
            <a:spLocks noChangeShapeType="1"/>
          </p:cNvSpPr>
          <p:nvPr/>
        </p:nvSpPr>
        <p:spPr bwMode="auto">
          <a:xfrm flipH="1" flipV="1">
            <a:off x="3584524" y="6008002"/>
            <a:ext cx="415925" cy="3333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65"/>
          <p:cNvSpPr>
            <a:spLocks noChangeShapeType="1"/>
          </p:cNvSpPr>
          <p:nvPr/>
        </p:nvSpPr>
        <p:spPr bwMode="auto">
          <a:xfrm flipV="1">
            <a:off x="6911980" y="6065466"/>
            <a:ext cx="866775" cy="31908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3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dirty="0" smtClean="0">
                <a:solidFill>
                  <a:schemeClr val="tx1"/>
                </a:solidFill>
              </a:rPr>
              <a:t>Dominios de entrada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7361"/>
            <a:ext cx="7349440" cy="3635855"/>
          </a:xfrm>
        </p:spPr>
        <p:txBody>
          <a:bodyPr>
            <a:normAutofit/>
          </a:bodyPr>
          <a:lstStyle/>
          <a:p>
            <a:r>
              <a:rPr lang="es-ES" altLang="en-US" dirty="0" smtClean="0">
                <a:solidFill>
                  <a:schemeClr val="tx1"/>
                </a:solidFill>
              </a:rPr>
              <a:t>El </a:t>
            </a:r>
            <a:r>
              <a:rPr lang="es-ES" altLang="en-US" dirty="0" smtClean="0">
                <a:solidFill>
                  <a:srgbClr val="00B0F0"/>
                </a:solidFill>
              </a:rPr>
              <a:t>dominio de inputs </a:t>
            </a:r>
            <a:r>
              <a:rPr lang="es-ES" altLang="en-US" dirty="0" smtClean="0">
                <a:solidFill>
                  <a:schemeClr val="tx1"/>
                </a:solidFill>
              </a:rPr>
              <a:t>de un programa contiene todos los posibles inputs del programa.</a:t>
            </a:r>
          </a:p>
          <a:p>
            <a:endParaRPr lang="es-ES" altLang="en-US" dirty="0">
              <a:solidFill>
                <a:schemeClr val="tx1"/>
              </a:solidFill>
            </a:endParaRPr>
          </a:p>
          <a:p>
            <a:r>
              <a:rPr lang="es-ES" altLang="en-US" dirty="0" smtClean="0">
                <a:solidFill>
                  <a:schemeClr val="tx1"/>
                </a:solidFill>
              </a:rPr>
              <a:t>Incluso para programas pequeños, el dominio de inputs es tan grande que podría considerarse </a:t>
            </a:r>
            <a:r>
              <a:rPr lang="es-ES" altLang="en-US" dirty="0" smtClean="0">
                <a:solidFill>
                  <a:srgbClr val="00B0F0"/>
                </a:solidFill>
              </a:rPr>
              <a:t>infinito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endParaRPr lang="es-ES" altLang="en-US" dirty="0" smtClean="0">
              <a:solidFill>
                <a:schemeClr val="tx1"/>
              </a:solidFill>
            </a:endParaRPr>
          </a:p>
          <a:p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consiste, fundamentalmente, en </a:t>
            </a:r>
            <a:r>
              <a:rPr lang="es-ES" altLang="en-US" dirty="0" smtClean="0">
                <a:solidFill>
                  <a:srgbClr val="00B0F0"/>
                </a:solidFill>
              </a:rPr>
              <a:t>elegir un conjunto finito </a:t>
            </a:r>
            <a:r>
              <a:rPr lang="es-ES" altLang="en-US" dirty="0" smtClean="0">
                <a:solidFill>
                  <a:schemeClr val="tx1"/>
                </a:solidFill>
              </a:rPr>
              <a:t>de valores de este dominio.</a:t>
            </a:r>
          </a:p>
          <a:p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42154-05E0-4FD4-B04E-B92FD3670A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5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7614392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Las primeras dos caracterizaciones están basadas en </a:t>
            </a:r>
            <a:r>
              <a:rPr lang="es-ES" altLang="en-US" dirty="0" smtClean="0">
                <a:solidFill>
                  <a:srgbClr val="00B0F0"/>
                </a:solidFill>
              </a:rPr>
              <a:t>sintaxis</a:t>
            </a:r>
            <a:r>
              <a:rPr lang="es-ES" altLang="en-US" dirty="0" smtClean="0">
                <a:solidFill>
                  <a:schemeClr val="tx1"/>
                </a:solidFill>
              </a:rPr>
              <a:t>: los parámetros y su tipo.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Una caracterización a nivel </a:t>
            </a:r>
            <a:r>
              <a:rPr lang="es-ES" altLang="en-US" dirty="0" smtClean="0">
                <a:solidFill>
                  <a:srgbClr val="00B0F0"/>
                </a:solidFill>
              </a:rPr>
              <a:t>semántico</a:t>
            </a:r>
            <a:r>
              <a:rPr lang="es-ES" altLang="en-US" dirty="0" smtClean="0">
                <a:solidFill>
                  <a:schemeClr val="tx1"/>
                </a:solidFill>
              </a:rPr>
              <a:t> puede usar el hecho de que los tres enteros representen un triángulo.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Oh, oh, algo huele mal…. los equiláteros también son isósceles… </a:t>
            </a:r>
            <a:r>
              <a:rPr lang="es-ES" altLang="en-US" dirty="0" smtClean="0">
                <a:solidFill>
                  <a:srgbClr val="00B0F0"/>
                </a:solidFill>
              </a:rPr>
              <a:t>refinar</a:t>
            </a:r>
            <a:endParaRPr lang="es-ES" altLang="en-US" dirty="0">
              <a:solidFill>
                <a:srgbClr val="00B0F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349440" cy="1450757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3: MDI-</a:t>
            </a:r>
            <a:r>
              <a:rPr lang="en-US" altLang="en-US" dirty="0" err="1" smtClean="0">
                <a:solidFill>
                  <a:schemeClr val="tx1"/>
                </a:solidFill>
              </a:rPr>
              <a:t>funcionalidades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i="1" dirty="0" err="1" smtClean="0">
                <a:solidFill>
                  <a:schemeClr val="tx1"/>
                </a:solidFill>
              </a:rPr>
              <a:t>triang</a:t>
            </a:r>
            <a:r>
              <a:rPr lang="en-US" altLang="en-US" i="1" dirty="0" smtClean="0">
                <a:solidFill>
                  <a:schemeClr val="tx1"/>
                </a:solidFill>
              </a:rPr>
              <a:t>() 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30</a:t>
            </a:fld>
            <a:endParaRPr lang="es-ES"/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700592" y="2925681"/>
            <a:ext cx="5867400" cy="40011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s-ES" altLang="zh-CN" dirty="0" smtClean="0">
                <a:solidFill>
                  <a:srgbClr val="FFFF00"/>
                </a:solidFill>
                <a:ea typeface="楷体_GB2312" pitchFamily="49" charset="-122"/>
              </a:rPr>
              <a:t>Caracterización geométrica de los inputs</a:t>
            </a:r>
            <a:endParaRPr kumimoji="1" lang="es-ES" altLang="zh-CN" dirty="0">
              <a:solidFill>
                <a:srgbClr val="FFFF00"/>
              </a:solidFill>
              <a:ea typeface="楷体_GB2312" pitchFamily="49" charset="-122"/>
            </a:endParaRPr>
          </a:p>
        </p:txBody>
      </p:sp>
      <p:graphicFrame>
        <p:nvGraphicFramePr>
          <p:cNvPr id="8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617497"/>
              </p:ext>
            </p:extLst>
          </p:nvPr>
        </p:nvGraphicFramePr>
        <p:xfrm>
          <a:off x="341983" y="3328176"/>
          <a:ext cx="8229600" cy="1011648"/>
        </p:xfrm>
        <a:graphic>
          <a:graphicData uri="http://schemas.openxmlformats.org/drawingml/2006/table">
            <a:tbl>
              <a:tblPr/>
              <a:tblGrid>
                <a:gridCol w="2501825"/>
                <a:gridCol w="1368152"/>
                <a:gridCol w="1512168"/>
                <a:gridCol w="1555230"/>
                <a:gridCol w="1292225"/>
              </a:tblGrid>
              <a:tr h="3715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Característica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1</a:t>
                      </a:r>
                      <a:endParaRPr kumimoji="0" lang="zh-CN" alt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3941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q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=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Clasificación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Geométrica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escaleno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isósceles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equilátero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inválido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1639490" y="4638606"/>
            <a:ext cx="5867400" cy="40011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s-ES" altLang="zh-CN" dirty="0" smtClean="0">
                <a:solidFill>
                  <a:srgbClr val="FFFF00"/>
                </a:solidFill>
                <a:ea typeface="楷体_GB2312" pitchFamily="49" charset="-122"/>
              </a:rPr>
              <a:t>Caracterización </a:t>
            </a:r>
            <a:r>
              <a:rPr kumimoji="1" lang="es-ES" altLang="zh-CN" u="sng" dirty="0" smtClean="0">
                <a:solidFill>
                  <a:srgbClr val="FFFF00"/>
                </a:solidFill>
                <a:ea typeface="楷体_GB2312" pitchFamily="49" charset="-122"/>
              </a:rPr>
              <a:t>correcta</a:t>
            </a:r>
            <a:r>
              <a:rPr kumimoji="1" lang="es-ES" altLang="zh-CN" dirty="0" smtClean="0">
                <a:solidFill>
                  <a:srgbClr val="FFFF00"/>
                </a:solidFill>
                <a:ea typeface="楷体_GB2312" pitchFamily="49" charset="-122"/>
              </a:rPr>
              <a:t> geométrica de los inputs</a:t>
            </a:r>
            <a:endParaRPr kumimoji="1" lang="es-ES" altLang="zh-CN" dirty="0">
              <a:solidFill>
                <a:srgbClr val="FFFF00"/>
              </a:solidFill>
              <a:ea typeface="楷体_GB2312" pitchFamily="49" charset="-122"/>
            </a:endParaRPr>
          </a:p>
        </p:txBody>
      </p:sp>
      <p:graphicFrame>
        <p:nvGraphicFramePr>
          <p:cNvPr id="11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70912"/>
              </p:ext>
            </p:extLst>
          </p:nvPr>
        </p:nvGraphicFramePr>
        <p:xfrm>
          <a:off x="341983" y="5013400"/>
          <a:ext cx="8229600" cy="1285968"/>
        </p:xfrm>
        <a:graphic>
          <a:graphicData uri="http://schemas.openxmlformats.org/drawingml/2006/table">
            <a:tbl>
              <a:tblPr/>
              <a:tblGrid>
                <a:gridCol w="2501825"/>
                <a:gridCol w="1368152"/>
                <a:gridCol w="1512168"/>
                <a:gridCol w="1555230"/>
                <a:gridCol w="1292225"/>
              </a:tblGrid>
              <a:tr h="3715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Característica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1</a:t>
                      </a:r>
                      <a:endParaRPr kumimoji="0" lang="zh-CN" alt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3941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q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=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Clasificación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Geométrica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escaleno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Isósceles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, no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equilátero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equilátero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inválido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Oval 48"/>
          <p:cNvSpPr>
            <a:spLocks noChangeArrowheads="1"/>
          </p:cNvSpPr>
          <p:nvPr/>
        </p:nvSpPr>
        <p:spPr bwMode="auto">
          <a:xfrm>
            <a:off x="4139952" y="5426581"/>
            <a:ext cx="1584176" cy="900786"/>
          </a:xfrm>
          <a:prstGeom prst="ellipse">
            <a:avLst/>
          </a:prstGeom>
          <a:gradFill rotWithShape="1">
            <a:gsLst>
              <a:gs pos="0">
                <a:srgbClr val="CCFF99">
                  <a:alpha val="50000"/>
                </a:srgbClr>
              </a:gs>
              <a:gs pos="100000">
                <a:srgbClr val="5E7647">
                  <a:alpha val="48000"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75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7614392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valores de esta partición se puede elegir de la siguiente forma:</a:t>
            </a: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349440" cy="1450757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3: MDI-</a:t>
            </a:r>
            <a:r>
              <a:rPr lang="en-US" altLang="en-US" dirty="0" err="1" smtClean="0">
                <a:solidFill>
                  <a:schemeClr val="tx1"/>
                </a:solidFill>
              </a:rPr>
              <a:t>funcionalidades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i="1" dirty="0" err="1" smtClean="0">
                <a:solidFill>
                  <a:schemeClr val="tx1"/>
                </a:solidFill>
              </a:rPr>
              <a:t>triang</a:t>
            </a:r>
            <a:r>
              <a:rPr lang="en-US" altLang="en-US" i="1" dirty="0" smtClean="0">
                <a:solidFill>
                  <a:schemeClr val="tx1"/>
                </a:solidFill>
              </a:rPr>
              <a:t>() 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31</a:t>
            </a:fld>
            <a:endParaRPr lang="es-ES"/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700592" y="2925681"/>
            <a:ext cx="5867400" cy="40011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s-ES" altLang="zh-CN" dirty="0" smtClean="0">
                <a:solidFill>
                  <a:srgbClr val="FFFF00"/>
                </a:solidFill>
                <a:ea typeface="楷体_GB2312" pitchFamily="49" charset="-122"/>
              </a:rPr>
              <a:t>Posibles valores para partición geométrica </a:t>
            </a:r>
            <a:r>
              <a:rPr lang="en-US" altLang="zh-CN" dirty="0">
                <a:solidFill>
                  <a:srgbClr val="FFFF00"/>
                </a:solidFill>
                <a:latin typeface="Gill Sans MT" panose="020B0502020104020203" pitchFamily="34" charset="0"/>
                <a:ea typeface="宋体" charset="-122"/>
              </a:rPr>
              <a:t>q</a:t>
            </a:r>
            <a:r>
              <a:rPr lang="en-US" altLang="zh-CN" baseline="-25000" dirty="0">
                <a:solidFill>
                  <a:srgbClr val="FFFF00"/>
                </a:solidFill>
                <a:latin typeface="Gill Sans MT" panose="020B0502020104020203" pitchFamily="34" charset="0"/>
                <a:ea typeface="宋体" charset="-122"/>
              </a:rPr>
              <a:t>1</a:t>
            </a:r>
            <a:r>
              <a:rPr kumimoji="1" lang="es-ES" altLang="zh-CN" dirty="0" smtClean="0">
                <a:solidFill>
                  <a:srgbClr val="FFFF00"/>
                </a:solidFill>
                <a:ea typeface="楷体_GB2312" pitchFamily="49" charset="-122"/>
              </a:rPr>
              <a:t> </a:t>
            </a:r>
            <a:endParaRPr kumimoji="1" lang="es-ES" altLang="zh-CN" dirty="0">
              <a:solidFill>
                <a:srgbClr val="FFFF00"/>
              </a:solidFill>
              <a:ea typeface="楷体_GB2312" pitchFamily="49" charset="-122"/>
            </a:endParaRPr>
          </a:p>
        </p:txBody>
      </p:sp>
      <p:graphicFrame>
        <p:nvGraphicFramePr>
          <p:cNvPr id="8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776719"/>
              </p:ext>
            </p:extLst>
          </p:nvPr>
        </p:nvGraphicFramePr>
        <p:xfrm>
          <a:off x="341983" y="3328176"/>
          <a:ext cx="8229600" cy="765764"/>
        </p:xfrm>
        <a:graphic>
          <a:graphicData uri="http://schemas.openxmlformats.org/drawingml/2006/table">
            <a:tbl>
              <a:tblPr/>
              <a:tblGrid>
                <a:gridCol w="2501825"/>
                <a:gridCol w="1368152"/>
                <a:gridCol w="1512168"/>
                <a:gridCol w="1555230"/>
                <a:gridCol w="1292225"/>
              </a:tblGrid>
              <a:tr h="3715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Característica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1</a:t>
                      </a:r>
                      <a:endParaRPr kumimoji="0" lang="zh-CN" alt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3941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Triángulo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(4,5,6)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(3,3,4)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(3,3,3)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(3,4,8)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3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7614392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Una </a:t>
            </a:r>
            <a:r>
              <a:rPr lang="es-ES" altLang="en-US" dirty="0" smtClean="0">
                <a:solidFill>
                  <a:srgbClr val="00B0F0"/>
                </a:solidFill>
              </a:rPr>
              <a:t>alternativa</a:t>
            </a:r>
            <a:r>
              <a:rPr lang="es-ES" altLang="en-US" dirty="0" smtClean="0">
                <a:solidFill>
                  <a:schemeClr val="tx1"/>
                </a:solidFill>
              </a:rPr>
              <a:t> sería partir la caracterización anterior en cuatro.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Además, hay que añadir </a:t>
            </a:r>
            <a:r>
              <a:rPr lang="es-ES" altLang="en-US" dirty="0" smtClean="0">
                <a:solidFill>
                  <a:srgbClr val="00B0F0"/>
                </a:solidFill>
              </a:rPr>
              <a:t>restricciones</a:t>
            </a:r>
            <a:r>
              <a:rPr lang="es-ES" altLang="en-US" dirty="0" smtClean="0">
                <a:solidFill>
                  <a:schemeClr val="tx1"/>
                </a:solidFill>
              </a:rPr>
              <a:t> para asegurar que:</a:t>
            </a:r>
            <a:endParaRPr lang="es-ES" altLang="en-US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s-ES" altLang="en-US" dirty="0" smtClean="0">
                <a:solidFill>
                  <a:srgbClr val="00B0F0"/>
                </a:solidFill>
              </a:rPr>
              <a:t> equilátero = True</a:t>
            </a:r>
            <a:r>
              <a:rPr lang="es-ES" altLang="en-US" dirty="0" smtClean="0">
                <a:solidFill>
                  <a:schemeClr val="tx1"/>
                </a:solidFill>
              </a:rPr>
              <a:t> implica </a:t>
            </a:r>
            <a:r>
              <a:rPr lang="es-ES" altLang="en-US" dirty="0" smtClean="0">
                <a:solidFill>
                  <a:srgbClr val="00B0F0"/>
                </a:solidFill>
              </a:rPr>
              <a:t>isósceles = True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válido = False</a:t>
            </a:r>
            <a:r>
              <a:rPr lang="es-ES" altLang="en-US" dirty="0" smtClean="0">
                <a:solidFill>
                  <a:schemeClr val="tx1"/>
                </a:solidFill>
              </a:rPr>
              <a:t> implica </a:t>
            </a:r>
            <a:r>
              <a:rPr lang="es-ES" altLang="en-US" dirty="0" smtClean="0">
                <a:solidFill>
                  <a:srgbClr val="00B0F0"/>
                </a:solidFill>
              </a:rPr>
              <a:t>escaleno = isósceles = equilátero = False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349440" cy="1450757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3: MDI-</a:t>
            </a:r>
            <a:r>
              <a:rPr lang="en-US" altLang="en-US" dirty="0" err="1" smtClean="0">
                <a:solidFill>
                  <a:schemeClr val="tx1"/>
                </a:solidFill>
              </a:rPr>
              <a:t>funcionalidades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i="1" dirty="0" err="1" smtClean="0">
                <a:solidFill>
                  <a:schemeClr val="tx1"/>
                </a:solidFill>
              </a:rPr>
              <a:t>triang</a:t>
            </a:r>
            <a:r>
              <a:rPr lang="en-US" altLang="en-US" i="1" dirty="0" smtClean="0">
                <a:solidFill>
                  <a:schemeClr val="tx1"/>
                </a:solidFill>
              </a:rPr>
              <a:t>() 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32</a:t>
            </a:fld>
            <a:endParaRPr lang="es-E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364153" y="2050658"/>
            <a:ext cx="6553200" cy="40011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b="0" u="sng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Cuatro</a:t>
            </a: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características</a:t>
            </a: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 para </a:t>
            </a:r>
            <a:r>
              <a:rPr kumimoji="1" lang="en-US" altLang="zh-CN" b="0" i="1" dirty="0" err="1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triang</a:t>
            </a:r>
            <a:r>
              <a:rPr kumimoji="1" lang="en-US" altLang="zh-CN" b="0" dirty="0" smtClean="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()</a:t>
            </a:r>
            <a:endParaRPr kumimoji="1" lang="en-US" altLang="zh-CN" b="0" i="1" dirty="0">
              <a:solidFill>
                <a:srgbClr val="FFFF00"/>
              </a:solidFill>
              <a:latin typeface="Gill Sans MT" panose="020B0502020104020203" pitchFamily="34" charset="0"/>
              <a:ea typeface="楷体_GB2312" pitchFamily="49" charset="-122"/>
            </a:endParaRPr>
          </a:p>
        </p:txBody>
      </p:sp>
      <p:graphicFrame>
        <p:nvGraphicFramePr>
          <p:cNvPr id="11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751398"/>
              </p:ext>
            </p:extLst>
          </p:nvPr>
        </p:nvGraphicFramePr>
        <p:xfrm>
          <a:off x="2386905" y="2433560"/>
          <a:ext cx="4754964" cy="2409754"/>
        </p:xfrm>
        <a:graphic>
          <a:graphicData uri="http://schemas.openxmlformats.org/drawingml/2006/table">
            <a:tbl>
              <a:tblPr/>
              <a:tblGrid>
                <a:gridCol w="2311516"/>
                <a:gridCol w="1221724"/>
                <a:gridCol w="1221724"/>
              </a:tblGrid>
              <a:tr h="321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Característica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1</a:t>
                      </a:r>
                      <a:endParaRPr kumimoji="0" lang="zh-CN" alt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q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=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escaleno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True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q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=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isósceles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True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False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q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=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equilátero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True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False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q</a:t>
                      </a:r>
                      <a:r>
                        <a:rPr kumimoji="0" lang="en-US" altLang="zh-CN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4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=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válido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True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14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3: </a:t>
            </a:r>
            <a:r>
              <a:rPr lang="en-US" altLang="en-US" dirty="0" err="1" smtClean="0">
                <a:solidFill>
                  <a:schemeClr val="tx1"/>
                </a:solidFill>
              </a:rPr>
              <a:t>Uso</a:t>
            </a:r>
            <a:r>
              <a:rPr lang="en-US" altLang="en-US" dirty="0" smtClean="0">
                <a:solidFill>
                  <a:schemeClr val="tx1"/>
                </a:solidFill>
              </a:rPr>
              <a:t> de </a:t>
            </a:r>
            <a:r>
              <a:rPr lang="en-US" altLang="en-US" dirty="0" err="1" smtClean="0">
                <a:solidFill>
                  <a:schemeClr val="tx1"/>
                </a:solidFill>
              </a:rPr>
              <a:t>más</a:t>
            </a:r>
            <a:r>
              <a:rPr lang="en-US" altLang="en-US" dirty="0" smtClean="0">
                <a:solidFill>
                  <a:schemeClr val="tx1"/>
                </a:solidFill>
              </a:rPr>
              <a:t> de un MDI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59" y="1737360"/>
            <a:ext cx="7543801" cy="4643967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Algunos programas pueden tener cientos de parámetros.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Una buena alternativa puede ser crear </a:t>
            </a:r>
            <a:r>
              <a:rPr lang="es-ES" altLang="en-US" dirty="0" smtClean="0">
                <a:solidFill>
                  <a:srgbClr val="00B0F0"/>
                </a:solidFill>
              </a:rPr>
              <a:t>varios </a:t>
            </a:r>
            <a:r>
              <a:rPr lang="es-ES" altLang="en-US" dirty="0" err="1" smtClean="0">
                <a:solidFill>
                  <a:srgbClr val="00B0F0"/>
                </a:solidFill>
              </a:rPr>
              <a:t>MDIs</a:t>
            </a:r>
            <a:r>
              <a:rPr lang="es-ES" altLang="en-US" dirty="0" smtClean="0">
                <a:solidFill>
                  <a:schemeClr val="tx1"/>
                </a:solidFill>
              </a:rPr>
              <a:t> pequeños, dando lugar a una estrategia divide y vencerás.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Diferentes partes del software se pueden testear con </a:t>
            </a:r>
            <a:r>
              <a:rPr lang="es-ES" altLang="en-US" dirty="0" smtClean="0">
                <a:solidFill>
                  <a:srgbClr val="00B0F0"/>
                </a:solidFill>
              </a:rPr>
              <a:t>diferente rigurosidad</a:t>
            </a:r>
            <a:r>
              <a:rPr lang="es-ES" altLang="en-US" dirty="0" smtClean="0">
                <a:solidFill>
                  <a:schemeClr val="tx1"/>
                </a:solidFill>
              </a:rPr>
              <a:t>. Por ejemplo, algunos </a:t>
            </a:r>
            <a:r>
              <a:rPr lang="es-ES" altLang="en-US" dirty="0" err="1" smtClean="0">
                <a:solidFill>
                  <a:schemeClr val="tx1"/>
                </a:solidFill>
              </a:rPr>
              <a:t>MDIs</a:t>
            </a:r>
            <a:r>
              <a:rPr lang="es-ES" altLang="en-US" dirty="0" smtClean="0">
                <a:solidFill>
                  <a:schemeClr val="tx1"/>
                </a:solidFill>
              </a:rPr>
              <a:t> pueden incluir muchos valores inválidos.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hecho de que los diferentes </a:t>
            </a:r>
            <a:r>
              <a:rPr lang="es-ES" altLang="en-US" dirty="0" err="1" smtClean="0">
                <a:solidFill>
                  <a:schemeClr val="tx1"/>
                </a:solidFill>
              </a:rPr>
              <a:t>MDIs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solapen</a:t>
            </a:r>
            <a:r>
              <a:rPr lang="es-ES" altLang="en-US" dirty="0" smtClean="0">
                <a:solidFill>
                  <a:schemeClr val="tx1"/>
                </a:solidFill>
              </a:rPr>
              <a:t> no acarrea problemas: la misma variable puede aparecer en varios </a:t>
            </a:r>
            <a:r>
              <a:rPr lang="es-ES" altLang="en-US" dirty="0" err="1" smtClean="0">
                <a:solidFill>
                  <a:schemeClr val="tx1"/>
                </a:solidFill>
              </a:rPr>
              <a:t>MDIs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35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637472" cy="1450757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Paso 4: </a:t>
            </a:r>
            <a:r>
              <a:rPr lang="en-US" altLang="en-US" dirty="0" err="1" smtClean="0">
                <a:solidFill>
                  <a:schemeClr val="tx1"/>
                </a:solidFill>
              </a:rPr>
              <a:t>Eligiendo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combinaciones</a:t>
            </a:r>
            <a:r>
              <a:rPr lang="en-US" altLang="en-US" dirty="0" smtClean="0">
                <a:solidFill>
                  <a:schemeClr val="tx1"/>
                </a:solidFill>
              </a:rPr>
              <a:t> de </a:t>
            </a:r>
            <a:r>
              <a:rPr lang="en-US" altLang="en-US" dirty="0" err="1" smtClean="0">
                <a:solidFill>
                  <a:schemeClr val="tx1"/>
                </a:solidFill>
              </a:rPr>
              <a:t>valores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59" y="1737360"/>
            <a:ext cx="6845385" cy="4643967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Cuando se han definido las características y las particiones, el siguiente paso es </a:t>
            </a:r>
            <a:r>
              <a:rPr lang="es-ES" altLang="en-US" dirty="0" smtClean="0">
                <a:solidFill>
                  <a:srgbClr val="00B0F0"/>
                </a:solidFill>
              </a:rPr>
              <a:t>elegir valores </a:t>
            </a:r>
            <a:r>
              <a:rPr lang="es-ES" altLang="en-US" dirty="0" smtClean="0">
                <a:solidFill>
                  <a:schemeClr val="tx1"/>
                </a:solidFill>
              </a:rPr>
              <a:t>para los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Utilizamos </a:t>
            </a:r>
            <a:r>
              <a:rPr lang="es-ES" altLang="en-US" dirty="0" smtClean="0">
                <a:solidFill>
                  <a:srgbClr val="00B0F0"/>
                </a:solidFill>
              </a:rPr>
              <a:t>criterios </a:t>
            </a:r>
            <a:r>
              <a:rPr lang="es-ES" altLang="en-US" dirty="0" smtClean="0">
                <a:solidFill>
                  <a:schemeClr val="tx1"/>
                </a:solidFill>
              </a:rPr>
              <a:t>para elegir subconjuntos </a:t>
            </a:r>
            <a:r>
              <a:rPr lang="es-ES" altLang="en-US" dirty="0" smtClean="0">
                <a:solidFill>
                  <a:srgbClr val="00B0F0"/>
                </a:solidFill>
              </a:rPr>
              <a:t>efectivos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criterio más obvio consiste en elegir todas las combinaciones.</a:t>
            </a:r>
          </a:p>
          <a:p>
            <a:pPr marL="0" indent="0">
              <a:spcBef>
                <a:spcPts val="1800"/>
              </a:spcBef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número de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 es igual al producto del número de bloques en cada característica.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segunda caracterización de </a:t>
            </a:r>
            <a:r>
              <a:rPr lang="es-ES" altLang="en-US" dirty="0" err="1" smtClean="0">
                <a:solidFill>
                  <a:schemeClr val="tx1"/>
                </a:solidFill>
              </a:rPr>
              <a:t>triang</a:t>
            </a:r>
            <a:r>
              <a:rPr lang="es-ES" altLang="en-US" dirty="0" smtClean="0">
                <a:solidFill>
                  <a:schemeClr val="tx1"/>
                </a:solidFill>
              </a:rPr>
              <a:t>() da lugar a 64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 ¿Creéis que son demasiados?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18946" y="3429000"/>
            <a:ext cx="7249398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Combinations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ACoC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Se usan todas las combinaciones de bloques de todas las características.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2843808" y="4797152"/>
            <a:ext cx="1608042" cy="709613"/>
            <a:chOff x="1806" y="3529"/>
            <a:chExt cx="923" cy="447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806" y="3550"/>
              <a:ext cx="3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0" dirty="0">
                  <a:solidFill>
                    <a:schemeClr val="tx1"/>
                  </a:solidFill>
                  <a:sym typeface="Symbol" pitchFamily="18" charset="2"/>
                </a:rPr>
                <a:t></a:t>
              </a:r>
              <a:endParaRPr lang="en-US" altLang="en-US" sz="2400" b="0" baseline="-25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061" y="3529"/>
              <a:ext cx="2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055" y="3726"/>
              <a:ext cx="3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</a:rPr>
                <a:t>i=1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267" y="3608"/>
              <a:ext cx="4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0" dirty="0">
                  <a:solidFill>
                    <a:schemeClr val="tx1"/>
                  </a:solidFill>
                </a:rPr>
                <a:t>(B</a:t>
              </a:r>
              <a:r>
                <a:rPr lang="en-US" altLang="en-US" sz="2400" b="0" baseline="-25000" dirty="0">
                  <a:solidFill>
                    <a:schemeClr val="tx1"/>
                  </a:solidFill>
                </a:rPr>
                <a:t>i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</a:p>
          </p:txBody>
        </p:sp>
      </p:grp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34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35</a:t>
            </a:fld>
            <a:endParaRPr lang="es-ES"/>
          </a:p>
        </p:txBody>
      </p:sp>
      <p:graphicFrame>
        <p:nvGraphicFramePr>
          <p:cNvPr id="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68233"/>
              </p:ext>
            </p:extLst>
          </p:nvPr>
        </p:nvGraphicFramePr>
        <p:xfrm>
          <a:off x="610790" y="2190369"/>
          <a:ext cx="7924800" cy="2093913"/>
        </p:xfrm>
        <a:graphic>
          <a:graphicData uri="http://schemas.openxmlformats.org/drawingml/2006/table">
            <a:tbl>
              <a:tblPr/>
              <a:tblGrid>
                <a:gridCol w="1944986"/>
                <a:gridCol w="1512168"/>
                <a:gridCol w="1152128"/>
                <a:gridCol w="1152128"/>
                <a:gridCol w="216339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Característica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Refina 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Refina 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= Refina q</a:t>
                      </a:r>
                      <a:r>
                        <a:rPr kumimoji="0" lang="es-ES" altLang="zh-CN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mayor que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igual a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menor que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PEI: </a:t>
            </a:r>
            <a:r>
              <a:rPr lang="en-US" altLang="en-US" dirty="0" err="1" smtClean="0">
                <a:solidFill>
                  <a:schemeClr val="tx1"/>
                </a:solidFill>
              </a:rPr>
              <a:t>Todas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combinaciones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2960" y="1755408"/>
            <a:ext cx="57734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Consideremos la segunda caracterización geométrica: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Por conveniencia, </a:t>
            </a:r>
            <a:r>
              <a:rPr lang="es-ES" sz="2000" dirty="0" err="1" smtClean="0"/>
              <a:t>reetiquetamos</a:t>
            </a:r>
            <a:r>
              <a:rPr lang="es-ES" sz="2000" dirty="0" smtClean="0"/>
              <a:t> los bloques: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1054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36</a:t>
            </a:fld>
            <a:endParaRPr lang="es-ES"/>
          </a:p>
        </p:txBody>
      </p:sp>
      <p:graphicFrame>
        <p:nvGraphicFramePr>
          <p:cNvPr id="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41768"/>
              </p:ext>
            </p:extLst>
          </p:nvPr>
        </p:nvGraphicFramePr>
        <p:xfrm>
          <a:off x="610790" y="2190369"/>
          <a:ext cx="7924800" cy="2093913"/>
        </p:xfrm>
        <a:graphic>
          <a:graphicData uri="http://schemas.openxmlformats.org/drawingml/2006/table">
            <a:tbl>
              <a:tblPr/>
              <a:tblGrid>
                <a:gridCol w="1944986"/>
                <a:gridCol w="1512168"/>
                <a:gridCol w="1152128"/>
                <a:gridCol w="1152128"/>
                <a:gridCol w="216339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Característica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  <a:r>
                        <a:rPr kumimoji="0" lang="es-ES" altLang="zh-CN" sz="24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     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 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       A4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     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  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B3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       B4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     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  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            C4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PEI: </a:t>
            </a:r>
            <a:r>
              <a:rPr lang="en-US" altLang="en-US" dirty="0" err="1" smtClean="0">
                <a:solidFill>
                  <a:schemeClr val="tx1"/>
                </a:solidFill>
              </a:rPr>
              <a:t>Todas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combinaciones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37</a:t>
            </a:fld>
            <a:endParaRPr lang="es-E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PEI: Tests </a:t>
            </a:r>
            <a:r>
              <a:rPr lang="en-US" altLang="en-US" dirty="0" err="1" smtClean="0">
                <a:solidFill>
                  <a:schemeClr val="tx1"/>
                </a:solidFill>
              </a:rPr>
              <a:t>ACoC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41097" y="1887827"/>
            <a:ext cx="963725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B1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B1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B1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B1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B2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B2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B2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B2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B3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B3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B3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B3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B4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B4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B4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A1 B4 C4</a:t>
            </a:r>
            <a:endParaRPr lang="en-US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1700879" y="1887827"/>
            <a:ext cx="963725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B1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B1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B1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B1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B2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B2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B2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B2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B3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B3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B3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B3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B4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B4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B4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A2 B4 C4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3060661" y="1887827"/>
            <a:ext cx="963725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B1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B1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B1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B1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B2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B2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B2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B2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B3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B3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B3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B3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B4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B4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B4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A3 B4 C4</a:t>
            </a:r>
          </a:p>
        </p:txBody>
      </p:sp>
      <p:sp>
        <p:nvSpPr>
          <p:cNvPr id="12" name="TextBox 8"/>
          <p:cNvSpPr txBox="1"/>
          <p:nvPr/>
        </p:nvSpPr>
        <p:spPr>
          <a:xfrm>
            <a:off x="4277095" y="1887827"/>
            <a:ext cx="963725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B1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B1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B1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B1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B2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B2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B2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B2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B3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B3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B3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B3 C4</a:t>
            </a:r>
          </a:p>
          <a:p>
            <a:endParaRPr lang="pt-BR" sz="1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B4 C1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B4 C2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B4 C3</a:t>
            </a:r>
          </a:p>
          <a:p>
            <a:r>
              <a:rPr lang="pt-BR" sz="1400" b="0" dirty="0">
                <a:solidFill>
                  <a:schemeClr val="tx1"/>
                </a:solidFill>
                <a:latin typeface="Gill Sans MT" panose="020B0502020104020203" pitchFamily="34" charset="0"/>
              </a:rPr>
              <a:t>A4 B4 C4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494134" y="1887827"/>
            <a:ext cx="29340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ACoC</a:t>
            </a:r>
            <a:r>
              <a:rPr lang="es-ES" sz="2000" dirty="0" smtClean="0"/>
              <a:t> da lugar a 4*4*4=64 </a:t>
            </a:r>
            <a:r>
              <a:rPr lang="es-ES" sz="2000" dirty="0" err="1" smtClean="0"/>
              <a:t>tests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r>
              <a:rPr lang="es-ES" sz="2000" dirty="0" smtClean="0"/>
              <a:t>Ciertamente, esta cantidad parece muy alta.</a:t>
            </a:r>
          </a:p>
          <a:p>
            <a:endParaRPr lang="es-ES" sz="2000" dirty="0" smtClean="0"/>
          </a:p>
          <a:p>
            <a:r>
              <a:rPr lang="es-ES" sz="2000" dirty="0" smtClean="0"/>
              <a:t>En particular, teniendo en cuenta que solo 8 de ellos son válidos (todos los lados mayores que cero).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16546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38</a:t>
            </a:fld>
            <a:endParaRPr lang="es-E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PEI: </a:t>
            </a:r>
            <a:r>
              <a:rPr lang="en-US" altLang="en-US" dirty="0" err="1" smtClean="0">
                <a:solidFill>
                  <a:schemeClr val="tx1"/>
                </a:solidFill>
              </a:rPr>
              <a:t>Cada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elección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2960" y="1887827"/>
            <a:ext cx="76052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Un nuevo criterio se conforma a partir de la idea de que debemos probar al menos un valor de cada bloque.</a:t>
            </a: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El número de </a:t>
            </a:r>
            <a:r>
              <a:rPr lang="es-ES" sz="2000" dirty="0" err="1" smtClean="0"/>
              <a:t>tests</a:t>
            </a:r>
            <a:r>
              <a:rPr lang="es-ES" sz="2000" dirty="0" smtClean="0"/>
              <a:t> es igual al número de bloques de la característica con más bloques.</a:t>
            </a:r>
            <a:endParaRPr lang="es-ES" sz="20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0702" y="2613760"/>
            <a:ext cx="8784976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Each Choice </a:t>
            </a:r>
            <a:r>
              <a:rPr lang="en-U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Coverage (ECC)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Un valor de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cada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bloque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de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cada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característica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se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debe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usar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en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al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menos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un test.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3275856" y="3927823"/>
            <a:ext cx="1990725" cy="682625"/>
            <a:chOff x="986" y="2443"/>
            <a:chExt cx="1254" cy="430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986" y="2464"/>
              <a:ext cx="69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0" dirty="0">
                  <a:solidFill>
                    <a:schemeClr val="tx1"/>
                  </a:solidFill>
                  <a:sym typeface="Symbol" pitchFamily="18" charset="2"/>
                </a:rPr>
                <a:t>Max</a:t>
              </a:r>
              <a:endParaRPr lang="en-US" altLang="en-US" b="0" baseline="-25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1572" y="2443"/>
              <a:ext cx="23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1566" y="2640"/>
              <a:ext cx="3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0" dirty="0" err="1">
                  <a:solidFill>
                    <a:schemeClr val="tx1"/>
                  </a:solidFill>
                </a:rPr>
                <a:t>i</a:t>
              </a:r>
              <a:r>
                <a:rPr lang="en-US" altLang="en-US" sz="1800" b="0" dirty="0">
                  <a:solidFill>
                    <a:schemeClr val="tx1"/>
                  </a:solidFill>
                </a:rPr>
                <a:t>=1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778" y="2522"/>
              <a:ext cx="46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</a:rPr>
                <a:t>(B</a:t>
              </a:r>
              <a:r>
                <a:rPr lang="en-US" altLang="en-US" b="0" baseline="-25000" dirty="0">
                  <a:solidFill>
                    <a:schemeClr val="tx1"/>
                  </a:solidFill>
                </a:rPr>
                <a:t>i</a:t>
              </a:r>
              <a:r>
                <a:rPr lang="en-US" altLang="en-US" b="0" dirty="0">
                  <a:solidFill>
                    <a:schemeClr val="tx1"/>
                  </a:solidFill>
                </a:rPr>
                <a:t>)</a:t>
              </a:r>
            </a:p>
          </p:txBody>
        </p:sp>
      </p:grp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969096" y="4831992"/>
            <a:ext cx="3064719" cy="147732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i="1" dirty="0" err="1" smtClean="0">
                <a:latin typeface="Gill Sans MT" panose="020B0502020104020203" pitchFamily="34" charset="0"/>
              </a:rPr>
              <a:t>triang</a:t>
            </a:r>
            <a:r>
              <a:rPr lang="en-US" altLang="en-US" b="0" dirty="0" smtClean="0">
                <a:latin typeface="Gill Sans MT" panose="020B0502020104020203" pitchFamily="34" charset="0"/>
              </a:rPr>
              <a:t>() : A1, B1, C1</a:t>
            </a:r>
            <a:endParaRPr lang="en-US" altLang="en-US" b="0" dirty="0">
              <a:latin typeface="Gill Sans MT" panose="020B0502020104020203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     A2, B2, C2</a:t>
            </a:r>
            <a:endParaRPr lang="en-US" altLang="en-US" b="0" dirty="0">
              <a:latin typeface="Gill Sans MT" panose="020B0502020104020203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     A3, B3, C3</a:t>
            </a:r>
            <a:endParaRPr lang="en-US" altLang="en-US" b="0" dirty="0">
              <a:latin typeface="Gill Sans MT" panose="020B0502020104020203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     A4, B4, C4</a:t>
            </a:r>
            <a:endParaRPr lang="en-US" altLang="en-US" b="0" dirty="0">
              <a:latin typeface="Gill Sans MT" panose="020B0502020104020203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095571" y="4831992"/>
            <a:ext cx="3313792" cy="147732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err="1" smtClean="0">
                <a:latin typeface="Gill Sans MT" panose="020B0502020104020203" pitchFamily="34" charset="0"/>
              </a:rPr>
              <a:t>Usando</a:t>
            </a:r>
            <a:r>
              <a:rPr lang="en-US" altLang="en-US" b="0" dirty="0" smtClean="0">
                <a:latin typeface="Gill Sans MT" panose="020B0502020104020203" pitchFamily="34" charset="0"/>
              </a:rPr>
              <a:t> </a:t>
            </a:r>
            <a:r>
              <a:rPr lang="en-US" altLang="en-US" b="0" dirty="0" err="1" smtClean="0">
                <a:latin typeface="Gill Sans MT" panose="020B0502020104020203" pitchFamily="34" charset="0"/>
              </a:rPr>
              <a:t>valores</a:t>
            </a:r>
            <a:r>
              <a:rPr lang="en-US" altLang="en-US" b="0" dirty="0" smtClean="0">
                <a:latin typeface="Gill Sans MT" panose="020B0502020104020203" pitchFamily="34" charset="0"/>
              </a:rPr>
              <a:t>:  2</a:t>
            </a:r>
            <a:r>
              <a:rPr lang="en-US" altLang="en-US" b="0" dirty="0">
                <a:latin typeface="Gill Sans MT" panose="020B0502020104020203" pitchFamily="34" charset="0"/>
              </a:rPr>
              <a:t>, 2, 2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smtClean="0">
                <a:latin typeface="Gill Sans MT" panose="020B0502020104020203" pitchFamily="34" charset="0"/>
              </a:rPr>
              <a:t>                              1, </a:t>
            </a:r>
            <a:r>
              <a:rPr lang="en-US" altLang="en-US" b="0" dirty="0">
                <a:latin typeface="Gill Sans MT" panose="020B0502020104020203" pitchFamily="34" charset="0"/>
              </a:rPr>
              <a:t>1, 1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                   0</a:t>
            </a:r>
            <a:r>
              <a:rPr lang="en-US" altLang="en-US" b="0" dirty="0">
                <a:latin typeface="Gill Sans MT" panose="020B0502020104020203" pitchFamily="34" charset="0"/>
              </a:rPr>
              <a:t>, 0, 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                 </a:t>
            </a:r>
            <a:r>
              <a:rPr lang="en-US" altLang="en-US" b="0" dirty="0">
                <a:latin typeface="Gill Sans MT" panose="020B0502020104020203" pitchFamily="34" charset="0"/>
              </a:rPr>
              <a:t>-1, -1, -1</a:t>
            </a:r>
          </a:p>
        </p:txBody>
      </p:sp>
    </p:spTree>
    <p:extLst>
      <p:ext uri="{BB962C8B-B14F-4D97-AF65-F5344CB8AC3E}">
        <p14:creationId xmlns:p14="http://schemas.microsoft.com/office/powerpoint/2010/main" val="198914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20" grpId="0" animBg="1"/>
      <p:bldP spid="2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39</a:t>
            </a:fld>
            <a:endParaRPr lang="es-E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PEI: Dos a dos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2960" y="1887827"/>
            <a:ext cx="76052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En el criterio anterior, cada elección da menos </a:t>
            </a:r>
            <a:r>
              <a:rPr lang="es-ES" sz="2000" dirty="0" err="1" smtClean="0"/>
              <a:t>tests</a:t>
            </a:r>
            <a:r>
              <a:rPr lang="es-ES" sz="2000" dirty="0" smtClean="0"/>
              <a:t> pero puede ser inefectiva. Una alternativa es combinar valores con otros valores.</a:t>
            </a: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El número de </a:t>
            </a:r>
            <a:r>
              <a:rPr lang="es-ES" sz="2000" dirty="0" err="1" smtClean="0"/>
              <a:t>tests</a:t>
            </a:r>
            <a:r>
              <a:rPr lang="es-ES" sz="2000" dirty="0" smtClean="0"/>
              <a:t> es al menos el producto de los bloques de la dos características con más bloques.</a:t>
            </a:r>
            <a:endParaRPr lang="es-ES" sz="20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0702" y="2613760"/>
            <a:ext cx="8784976" cy="120032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Pair-Wise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(PWC)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Un valor de cada bloque de cada característica se debe combinar con un valor de todos los bloques de las otras características.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1996" y="4834244"/>
            <a:ext cx="7717010" cy="147732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i="1" dirty="0" err="1" smtClean="0">
                <a:latin typeface="Gill Sans MT" panose="020B0502020104020203" pitchFamily="34" charset="0"/>
              </a:rPr>
              <a:t>triang</a:t>
            </a:r>
            <a:r>
              <a:rPr lang="en-US" altLang="en-US" b="0" dirty="0" smtClean="0">
                <a:latin typeface="Gill Sans MT" panose="020B0502020104020203" pitchFamily="34" charset="0"/>
              </a:rPr>
              <a:t>() : </a:t>
            </a:r>
            <a:r>
              <a:rPr lang="en-US" altLang="en-US" b="0" dirty="0">
                <a:latin typeface="Gill Sans MT" panose="020B0502020104020203" pitchFamily="34" charset="0"/>
              </a:rPr>
              <a:t>A1, B1, C1      A1, B2, C2    A1, B3, C3     A1, B4, C4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A2</a:t>
            </a:r>
            <a:r>
              <a:rPr lang="en-US" altLang="en-US" b="0" dirty="0">
                <a:latin typeface="Gill Sans MT" panose="020B0502020104020203" pitchFamily="34" charset="0"/>
              </a:rPr>
              <a:t>, B1, C2      A2, B2, C3    A2, B3, C4     A2, B4, C1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A3</a:t>
            </a:r>
            <a:r>
              <a:rPr lang="en-US" altLang="en-US" b="0" dirty="0">
                <a:latin typeface="Gill Sans MT" panose="020B0502020104020203" pitchFamily="34" charset="0"/>
              </a:rPr>
              <a:t>, B1, C3      A3, B2, C4    A3, B3, C1     A3, B4, C2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A4</a:t>
            </a:r>
            <a:r>
              <a:rPr lang="en-US" altLang="en-US" b="0" dirty="0">
                <a:latin typeface="Gill Sans MT" panose="020B0502020104020203" pitchFamily="34" charset="0"/>
              </a:rPr>
              <a:t>, B1, C4       A4, B2, C1    A4, B3, C2     A4, B4, C3</a:t>
            </a:r>
          </a:p>
        </p:txBody>
      </p: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4283968" y="4218956"/>
            <a:ext cx="5551488" cy="684213"/>
            <a:chOff x="1423" y="2341"/>
            <a:chExt cx="3497" cy="431"/>
          </a:xfrm>
        </p:grpSpPr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1423" y="2367"/>
              <a:ext cx="83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0" dirty="0">
                  <a:solidFill>
                    <a:schemeClr val="tx1"/>
                  </a:solidFill>
                  <a:sym typeface="Symbol" pitchFamily="18" charset="2"/>
                </a:rPr>
                <a:t>(Max</a:t>
              </a:r>
              <a:endParaRPr lang="en-US" altLang="en-US" sz="1800" b="0" baseline="-25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1986" y="2341"/>
              <a:ext cx="2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0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1980" y="2538"/>
              <a:ext cx="36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0">
                  <a:solidFill>
                    <a:schemeClr val="tx1"/>
                  </a:solidFill>
                </a:rPr>
                <a:t>i=1</a:t>
              </a: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2192" y="2415"/>
              <a:ext cx="4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</a:rPr>
                <a:t>(B</a:t>
              </a:r>
              <a:r>
                <a:rPr lang="en-US" altLang="en-US" sz="1800" b="0" baseline="-25000">
                  <a:solidFill>
                    <a:schemeClr val="tx1"/>
                  </a:solidFill>
                </a:rPr>
                <a:t>i</a:t>
              </a:r>
              <a:r>
                <a:rPr lang="en-US" altLang="en-US" sz="18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2503" y="2356"/>
              <a:ext cx="5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0" dirty="0">
                  <a:solidFill>
                    <a:schemeClr val="tx1"/>
                  </a:solidFill>
                  <a:sym typeface="Symbol" pitchFamily="18" charset="2"/>
                </a:rPr>
                <a:t>) *</a:t>
              </a:r>
              <a:endParaRPr lang="en-US" altLang="en-US" sz="1800" b="0" baseline="-25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2556" y="2367"/>
              <a:ext cx="2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1600" b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26"/>
            <p:cNvGrpSpPr>
              <a:grpSpLocks/>
            </p:cNvGrpSpPr>
            <p:nvPr/>
          </p:nvGrpSpPr>
          <p:grpSpPr bwMode="auto">
            <a:xfrm>
              <a:off x="2787" y="2349"/>
              <a:ext cx="2133" cy="423"/>
              <a:chOff x="2860" y="2354"/>
              <a:chExt cx="2133" cy="423"/>
            </a:xfrm>
          </p:grpSpPr>
          <p:sp>
            <p:nvSpPr>
              <p:cNvPr id="32" name="Text Box 6"/>
              <p:cNvSpPr txBox="1">
                <a:spLocks noChangeArrowheads="1"/>
              </p:cNvSpPr>
              <p:nvPr/>
            </p:nvSpPr>
            <p:spPr bwMode="auto">
              <a:xfrm>
                <a:off x="2860" y="2358"/>
                <a:ext cx="108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b="0" dirty="0">
                    <a:solidFill>
                      <a:schemeClr val="tx1"/>
                    </a:solidFill>
                    <a:sym typeface="Symbol" pitchFamily="18" charset="2"/>
                  </a:rPr>
                  <a:t>(Max</a:t>
                </a:r>
                <a:endParaRPr lang="en-US" altLang="en-US" sz="1800" b="0" baseline="-25000" dirty="0">
                  <a:solidFill>
                    <a:schemeClr val="tx1"/>
                  </a:solidFill>
                  <a:sym typeface="Symbol" pitchFamily="18" charset="2"/>
                </a:endParaRPr>
              </a:p>
            </p:txBody>
          </p:sp>
          <p:sp>
            <p:nvSpPr>
              <p:cNvPr id="33" name="Text Box 7"/>
              <p:cNvSpPr txBox="1">
                <a:spLocks noChangeArrowheads="1"/>
              </p:cNvSpPr>
              <p:nvPr/>
            </p:nvSpPr>
            <p:spPr bwMode="auto">
              <a:xfrm>
                <a:off x="3376" y="2367"/>
                <a:ext cx="309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600" b="0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3423" y="2564"/>
                <a:ext cx="70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600" b="0" dirty="0">
                    <a:solidFill>
                      <a:schemeClr val="tx1"/>
                    </a:solidFill>
                  </a:rPr>
                  <a:t>j=1, j!=</a:t>
                </a:r>
                <a:r>
                  <a:rPr lang="en-US" altLang="en-US" sz="1600" b="0" dirty="0" err="1">
                    <a:solidFill>
                      <a:schemeClr val="tx1"/>
                    </a:solidFill>
                  </a:rPr>
                  <a:t>i</a:t>
                </a:r>
                <a:endParaRPr lang="en-US" alt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3784" y="2432"/>
                <a:ext cx="60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 b="0" dirty="0">
                    <a:solidFill>
                      <a:schemeClr val="tx1"/>
                    </a:solidFill>
                  </a:rPr>
                  <a:t>  (</a:t>
                </a:r>
                <a:r>
                  <a:rPr lang="en-US" altLang="en-US" sz="1800" b="0" dirty="0" err="1">
                    <a:solidFill>
                      <a:schemeClr val="tx1"/>
                    </a:solidFill>
                  </a:rPr>
                  <a:t>B</a:t>
                </a:r>
                <a:r>
                  <a:rPr lang="en-US" altLang="en-US" sz="1800" b="0" baseline="-25000" dirty="0" err="1">
                    <a:solidFill>
                      <a:schemeClr val="tx1"/>
                    </a:solidFill>
                  </a:rPr>
                  <a:t>j</a:t>
                </a:r>
                <a:r>
                  <a:rPr lang="en-US" altLang="en-US" sz="1800" b="0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  <p:sp>
            <p:nvSpPr>
              <p:cNvPr id="36" name="Text Box 11"/>
              <p:cNvSpPr txBox="1">
                <a:spLocks noChangeArrowheads="1"/>
              </p:cNvSpPr>
              <p:nvPr/>
            </p:nvSpPr>
            <p:spPr bwMode="auto">
              <a:xfrm>
                <a:off x="4084" y="2354"/>
                <a:ext cx="27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b="0" dirty="0">
                    <a:solidFill>
                      <a:schemeClr val="tx1"/>
                    </a:solidFill>
                    <a:sym typeface="Symbol" pitchFamily="18" charset="2"/>
                  </a:rPr>
                  <a:t>)</a:t>
                </a:r>
                <a:endParaRPr lang="en-US" altLang="en-US" sz="1800" b="0" baseline="-25000" dirty="0">
                  <a:solidFill>
                    <a:schemeClr val="tx1"/>
                  </a:solidFill>
                  <a:sym typeface="Symbol" pitchFamily="18" charset="2"/>
                </a:endParaRPr>
              </a:p>
            </p:txBody>
          </p:sp>
          <p:sp>
            <p:nvSpPr>
              <p:cNvPr id="37" name="Text Box 12"/>
              <p:cNvSpPr txBox="1">
                <a:spLocks noChangeArrowheads="1"/>
              </p:cNvSpPr>
              <p:nvPr/>
            </p:nvSpPr>
            <p:spPr bwMode="auto">
              <a:xfrm>
                <a:off x="4684" y="2377"/>
                <a:ext cx="309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altLang="en-US" sz="1600" b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264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7361"/>
            <a:ext cx="7349440" cy="5740988"/>
          </a:xfrm>
        </p:spPr>
        <p:txBody>
          <a:bodyPr>
            <a:normAutofit/>
          </a:bodyPr>
          <a:lstStyle/>
          <a:p>
            <a:r>
              <a:rPr lang="es-ES" altLang="en-US" dirty="0" smtClean="0">
                <a:solidFill>
                  <a:schemeClr val="tx1"/>
                </a:solidFill>
              </a:rPr>
              <a:t>Los </a:t>
            </a:r>
            <a:r>
              <a:rPr lang="es-ES" altLang="en-US" i="1" dirty="0" smtClean="0">
                <a:solidFill>
                  <a:srgbClr val="00B0F0"/>
                </a:solidFill>
              </a:rPr>
              <a:t>parámetros de entrada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definen el ámbito del dominio de inputs:</a:t>
            </a: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Parámetros de un método.</a:t>
            </a: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Datos que se leen de un fichero.</a:t>
            </a: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Variables globales.</a:t>
            </a:r>
            <a:endParaRPr lang="es-ES" altLang="en-US" sz="20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altLang="en-US" sz="2000" dirty="0" smtClean="0">
                <a:solidFill>
                  <a:schemeClr val="tx1"/>
                </a:solidFill>
              </a:rPr>
              <a:t>Etc.</a:t>
            </a:r>
          </a:p>
          <a:p>
            <a:endParaRPr lang="es-ES" altLang="en-US" dirty="0" smtClean="0">
              <a:solidFill>
                <a:schemeClr val="tx1"/>
              </a:solidFill>
            </a:endParaRPr>
          </a:p>
          <a:p>
            <a:r>
              <a:rPr lang="es-ES" altLang="en-US" dirty="0" smtClean="0">
                <a:solidFill>
                  <a:schemeClr val="tx1"/>
                </a:solidFill>
              </a:rPr>
              <a:t>Los dominios asociados con los parámetros de entrada se </a:t>
            </a:r>
            <a:r>
              <a:rPr lang="es-ES" altLang="en-US" dirty="0" err="1" smtClean="0">
                <a:solidFill>
                  <a:srgbClr val="00B0F0"/>
                </a:solidFill>
              </a:rPr>
              <a:t>particionan</a:t>
            </a:r>
            <a:r>
              <a:rPr lang="es-ES" altLang="en-US" dirty="0" smtClean="0">
                <a:solidFill>
                  <a:srgbClr val="00B0F0"/>
                </a:solidFill>
              </a:rPr>
              <a:t> en regiones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endParaRPr lang="es-ES" altLang="en-US" dirty="0" smtClean="0">
              <a:solidFill>
                <a:schemeClr val="tx1"/>
              </a:solidFill>
            </a:endParaRPr>
          </a:p>
          <a:p>
            <a:r>
              <a:rPr lang="es-ES" altLang="en-US" dirty="0" smtClean="0">
                <a:solidFill>
                  <a:schemeClr val="tx1"/>
                </a:solidFill>
              </a:rPr>
              <a:t>Se escoge </a:t>
            </a:r>
            <a:r>
              <a:rPr lang="es-ES" altLang="en-US" dirty="0" smtClean="0">
                <a:solidFill>
                  <a:srgbClr val="00B0F0"/>
                </a:solidFill>
              </a:rPr>
              <a:t>al menos un valor </a:t>
            </a:r>
            <a:r>
              <a:rPr lang="es-ES" altLang="en-US" dirty="0" smtClean="0">
                <a:solidFill>
                  <a:schemeClr val="tx1"/>
                </a:solidFill>
              </a:rPr>
              <a:t>de cada una de estas regiones.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42154-05E0-4FD4-B04E-B92FD3670A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altLang="en-US" dirty="0" smtClean="0">
                <a:solidFill>
                  <a:schemeClr val="tx1"/>
                </a:solidFill>
              </a:rPr>
              <a:t>Dominios de entrada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0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40</a:t>
            </a:fld>
            <a:endParaRPr lang="es-E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PEI: Dos a dos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2960" y="1887827"/>
            <a:ext cx="7605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En el criterio anterior, cada elección da menos </a:t>
            </a:r>
            <a:r>
              <a:rPr lang="es-ES" sz="2000" dirty="0" err="1" smtClean="0"/>
              <a:t>tests</a:t>
            </a:r>
            <a:r>
              <a:rPr lang="es-ES" sz="2000" dirty="0" smtClean="0"/>
              <a:t> pero puede ser inefectiva. Una alternativa es combinar valores con otros valores.		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0702" y="2613760"/>
            <a:ext cx="8784976" cy="120032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Pair-Wise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(PWC)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Un valor de cada bloque de cada característica se debe combinar con un valor de todos los bloques de las otras características.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-8447" y="3892023"/>
            <a:ext cx="2051720" cy="2246769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smtClean="0">
                <a:latin typeface="Gill Sans MT" panose="020B0502020104020203" pitchFamily="34" charset="0"/>
              </a:rPr>
              <a:t>A,1  B,1  1,x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smtClean="0">
                <a:latin typeface="Gill Sans MT" panose="020B0502020104020203" pitchFamily="34" charset="0"/>
              </a:rPr>
              <a:t>A,2  B,2  1,y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smtClean="0">
                <a:latin typeface="Gill Sans MT" panose="020B0502020104020203" pitchFamily="34" charset="0"/>
              </a:rPr>
              <a:t>A,3  B,3  2,x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err="1" smtClean="0">
                <a:latin typeface="Gill Sans MT" panose="020B0502020104020203" pitchFamily="34" charset="0"/>
              </a:rPr>
              <a:t>A,x</a:t>
            </a:r>
            <a:r>
              <a:rPr lang="en-US" altLang="en-US" b="0" dirty="0" smtClean="0">
                <a:latin typeface="Gill Sans MT" panose="020B0502020104020203" pitchFamily="34" charset="0"/>
              </a:rPr>
              <a:t>  </a:t>
            </a:r>
            <a:r>
              <a:rPr lang="en-US" altLang="en-US" b="0" dirty="0" err="1" smtClean="0">
                <a:latin typeface="Gill Sans MT" panose="020B0502020104020203" pitchFamily="34" charset="0"/>
              </a:rPr>
              <a:t>B,x</a:t>
            </a:r>
            <a:r>
              <a:rPr lang="en-US" altLang="en-US" b="0" dirty="0" smtClean="0">
                <a:latin typeface="Gill Sans MT" panose="020B0502020104020203" pitchFamily="34" charset="0"/>
              </a:rPr>
              <a:t>   2,y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err="1" smtClean="0">
                <a:latin typeface="Gill Sans MT" panose="020B0502020104020203" pitchFamily="34" charset="0"/>
              </a:rPr>
              <a:t>A,y</a:t>
            </a:r>
            <a:r>
              <a:rPr lang="en-US" altLang="en-US" b="0" dirty="0" smtClean="0">
                <a:latin typeface="Gill Sans MT" panose="020B0502020104020203" pitchFamily="34" charset="0"/>
              </a:rPr>
              <a:t>  </a:t>
            </a:r>
            <a:r>
              <a:rPr lang="en-US" altLang="en-US" b="0" dirty="0" err="1" smtClean="0">
                <a:latin typeface="Gill Sans MT" panose="020B0502020104020203" pitchFamily="34" charset="0"/>
              </a:rPr>
              <a:t>B,y</a:t>
            </a:r>
            <a:r>
              <a:rPr lang="en-US" altLang="en-US" b="0" dirty="0" smtClean="0">
                <a:latin typeface="Gill Sans MT" panose="020B0502020104020203" pitchFamily="34" charset="0"/>
              </a:rPr>
              <a:t>  3,x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latin typeface="Gill Sans MT" panose="020B0502020104020203" pitchFamily="34" charset="0"/>
              </a:rPr>
              <a:t>              3,y</a:t>
            </a:r>
            <a:endParaRPr lang="en-US" altLang="en-US" b="0" dirty="0">
              <a:latin typeface="Gill Sans MT" panose="020B050202010402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32866" y="3797457"/>
            <a:ext cx="71111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Otro ejemplo: </a:t>
            </a:r>
            <a:r>
              <a:rPr lang="es-ES" sz="2000" dirty="0" smtClean="0"/>
              <a:t>Tenemos </a:t>
            </a:r>
            <a:r>
              <a:rPr lang="es-ES" sz="2000" dirty="0"/>
              <a:t>tres particiones con </a:t>
            </a:r>
            <a:r>
              <a:rPr lang="es-ES" sz="2000" dirty="0" smtClean="0"/>
              <a:t>bloques </a:t>
            </a:r>
            <a:r>
              <a:rPr lang="es-ES" sz="2000" dirty="0"/>
              <a:t>[A,B], [1,2,3] y [</a:t>
            </a:r>
            <a:r>
              <a:rPr lang="es-ES" sz="2000" dirty="0" err="1"/>
              <a:t>x,y</a:t>
            </a:r>
            <a:r>
              <a:rPr lang="es-ES" sz="2000" dirty="0"/>
              <a:t>] los </a:t>
            </a:r>
            <a:r>
              <a:rPr lang="es-ES" sz="2000" dirty="0" err="1"/>
              <a:t>tests</a:t>
            </a:r>
            <a:r>
              <a:rPr lang="es-ES" sz="2000" dirty="0"/>
              <a:t> necesitan </a:t>
            </a:r>
            <a:r>
              <a:rPr lang="es-ES" sz="2000" dirty="0" smtClean="0"/>
              <a:t>cubrir </a:t>
            </a:r>
            <a:r>
              <a:rPr lang="es-ES" sz="2000" dirty="0"/>
              <a:t>las siguientes 16 </a:t>
            </a:r>
            <a:r>
              <a:rPr lang="es-ES" sz="2000" dirty="0" smtClean="0"/>
              <a:t>combinaciones. </a:t>
            </a:r>
          </a:p>
          <a:p>
            <a:r>
              <a:rPr lang="es-ES" sz="2000" dirty="0" smtClean="0"/>
              <a:t>Como </a:t>
            </a:r>
            <a:r>
              <a:rPr lang="es-ES" sz="2000" dirty="0"/>
              <a:t>cada test puede cubrir más de una </a:t>
            </a:r>
            <a:r>
              <a:rPr lang="es-ES" sz="2000" dirty="0" smtClean="0"/>
              <a:t>combinación es </a:t>
            </a:r>
            <a:r>
              <a:rPr lang="es-ES" sz="2000" dirty="0"/>
              <a:t>suficiente con los siguientes 8 </a:t>
            </a:r>
            <a:r>
              <a:rPr lang="es-ES" sz="2000" dirty="0" err="1" smtClean="0"/>
              <a:t>tests</a:t>
            </a:r>
            <a:r>
              <a:rPr lang="es-ES" sz="2000" dirty="0" smtClean="0"/>
              <a:t>:</a:t>
            </a:r>
            <a:endParaRPr lang="es-ES" sz="2000" dirty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2228182" y="5306977"/>
            <a:ext cx="2783259" cy="707886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A,1,x </a:t>
            </a:r>
            <a:r>
              <a:rPr lang="en-US" altLang="en-US" b="0" dirty="0" smtClean="0">
                <a:latin typeface="Gill Sans MT" panose="020B0502020104020203" pitchFamily="34" charset="0"/>
              </a:rPr>
              <a:t> A,2,x   A,3,x  </a:t>
            </a:r>
            <a:r>
              <a:rPr lang="en-US" altLang="en-US" b="0" dirty="0" smtClean="0">
                <a:latin typeface="Gill Sans MT" panose="020B0502020104020203" pitchFamily="34" charset="0"/>
              </a:rPr>
              <a:t>  </a:t>
            </a:r>
            <a:endParaRPr lang="en-US" altLang="en-US" b="0" dirty="0" smtClean="0">
              <a:latin typeface="Gill Sans MT" panose="020B0502020104020203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smtClean="0">
                <a:latin typeface="Gill Sans MT" panose="020B0502020104020203" pitchFamily="34" charset="0"/>
              </a:rPr>
              <a:t>B,1,y   B,2,y   B,3,y 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699599" y="5305884"/>
            <a:ext cx="2944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Nota: - se puede sustituir por cualquier valor.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71587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8" grpId="0" animBg="1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455391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41</a:t>
            </a:fld>
            <a:endParaRPr lang="es-E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PEI: de t </a:t>
            </a:r>
            <a:r>
              <a:rPr lang="en-US" altLang="en-US" dirty="0" err="1" smtClean="0">
                <a:solidFill>
                  <a:schemeClr val="tx1"/>
                </a:solidFill>
              </a:rPr>
              <a:t>en</a:t>
            </a:r>
            <a:r>
              <a:rPr lang="en-US" altLang="en-US" dirty="0" smtClean="0">
                <a:solidFill>
                  <a:schemeClr val="tx1"/>
                </a:solidFill>
              </a:rPr>
              <a:t> t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2960" y="1887827"/>
            <a:ext cx="76052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Una extensión obvia consiste en requerir la combinación de t valores en lugar de 2.</a:t>
            </a: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El número de </a:t>
            </a:r>
            <a:r>
              <a:rPr lang="es-ES" sz="2000" dirty="0" err="1" smtClean="0"/>
              <a:t>tests</a:t>
            </a:r>
            <a:r>
              <a:rPr lang="es-ES" sz="2000" dirty="0" smtClean="0"/>
              <a:t> es al menos el producto de los bloques de la t características con más bloques.</a:t>
            </a:r>
          </a:p>
          <a:p>
            <a:endParaRPr lang="es-ES" sz="2000" dirty="0" smtClean="0"/>
          </a:p>
          <a:p>
            <a:r>
              <a:rPr lang="es-ES" sz="2000" dirty="0" smtClean="0"/>
              <a:t>Si todas las características tienen el mismo tamaño:</a:t>
            </a:r>
          </a:p>
          <a:p>
            <a:endParaRPr lang="es-ES" sz="2000" dirty="0" smtClean="0"/>
          </a:p>
          <a:p>
            <a:r>
              <a:rPr lang="es-ES" sz="2000" dirty="0" smtClean="0"/>
              <a:t>Si t es igual al número de características Q entonces Q-</a:t>
            </a:r>
            <a:r>
              <a:rPr lang="es-ES" sz="2000" dirty="0" err="1" smtClean="0"/>
              <a:t>Wise</a:t>
            </a:r>
            <a:r>
              <a:rPr lang="es-ES" sz="2000" dirty="0" smtClean="0"/>
              <a:t> = </a:t>
            </a:r>
            <a:r>
              <a:rPr lang="es-ES" sz="2000" dirty="0" err="1" smtClean="0"/>
              <a:t>ACoC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r>
              <a:rPr lang="es-ES" sz="2000" dirty="0" smtClean="0"/>
              <a:t>T-</a:t>
            </a:r>
            <a:r>
              <a:rPr lang="es-ES" sz="2000" dirty="0" err="1" smtClean="0"/>
              <a:t>wise</a:t>
            </a:r>
            <a:r>
              <a:rPr lang="es-ES" sz="2000" dirty="0" smtClean="0"/>
              <a:t> es costoso y sus beneficios no están claros.</a:t>
            </a:r>
            <a:endParaRPr lang="es-ES" sz="20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0702" y="2613760"/>
            <a:ext cx="8784976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-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Wise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(TWC)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Un valor de cada bloque de cada grupo de t características se debe combinar.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6183940" y="4170690"/>
            <a:ext cx="2513013" cy="682625"/>
            <a:chOff x="554" y="2274"/>
            <a:chExt cx="1583" cy="430"/>
          </a:xfrm>
        </p:grpSpPr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554" y="2290"/>
              <a:ext cx="83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0">
                  <a:solidFill>
                    <a:schemeClr val="tx1"/>
                  </a:solidFill>
                  <a:sym typeface="Symbol" pitchFamily="18" charset="2"/>
                </a:rPr>
                <a:t>(Max</a:t>
              </a:r>
              <a:endParaRPr lang="en-US" altLang="en-US" b="0" baseline="-2500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1284" y="2274"/>
              <a:ext cx="23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0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1278" y="2471"/>
              <a:ext cx="3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</a:rPr>
                <a:t>i=1</a:t>
              </a:r>
            </a:p>
          </p:txBody>
        </p:sp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1490" y="2348"/>
              <a:ext cx="46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</a:rPr>
                <a:t>(B</a:t>
              </a:r>
              <a:r>
                <a:rPr lang="en-US" altLang="en-US" b="0" baseline="-25000">
                  <a:solidFill>
                    <a:schemeClr val="tx1"/>
                  </a:solidFill>
                </a:rPr>
                <a:t>i</a:t>
              </a:r>
              <a:r>
                <a:rPr lang="en-US" altLang="en-US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1801" y="2289"/>
              <a:ext cx="23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0">
                  <a:solidFill>
                    <a:schemeClr val="tx1"/>
                  </a:solidFill>
                  <a:sym typeface="Symbol" pitchFamily="18" charset="2"/>
                </a:rPr>
                <a:t>)</a:t>
              </a:r>
              <a:endParaRPr lang="en-US" altLang="en-US" b="0" baseline="-2500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1899" y="2299"/>
              <a:ext cx="23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52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389945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42</a:t>
            </a:fld>
            <a:endParaRPr lang="es-E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PEI: </a:t>
            </a:r>
            <a:r>
              <a:rPr lang="en-US" altLang="en-US" dirty="0" err="1" smtClean="0">
                <a:solidFill>
                  <a:schemeClr val="tx1"/>
                </a:solidFill>
              </a:rPr>
              <a:t>Elección</a:t>
            </a:r>
            <a:r>
              <a:rPr lang="en-US" altLang="en-US" dirty="0" smtClean="0">
                <a:solidFill>
                  <a:schemeClr val="tx1"/>
                </a:solidFill>
              </a:rPr>
              <a:t> base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2960" y="1887827"/>
            <a:ext cx="68453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Los </a:t>
            </a:r>
            <a:r>
              <a:rPr lang="es-ES" sz="2000" dirty="0" err="1" smtClean="0"/>
              <a:t>testeadores</a:t>
            </a:r>
            <a:r>
              <a:rPr lang="es-ES" sz="2000" dirty="0" smtClean="0"/>
              <a:t> identifican que algunos </a:t>
            </a:r>
            <a:r>
              <a:rPr lang="es-ES" sz="2000" dirty="0" smtClean="0">
                <a:solidFill>
                  <a:srgbClr val="00B0F0"/>
                </a:solidFill>
              </a:rPr>
              <a:t>valores</a:t>
            </a:r>
            <a:r>
              <a:rPr lang="es-ES" sz="2000" dirty="0" smtClean="0"/>
              <a:t> son más </a:t>
            </a:r>
            <a:r>
              <a:rPr lang="es-ES" sz="2000" dirty="0" smtClean="0">
                <a:solidFill>
                  <a:srgbClr val="00B0F0"/>
                </a:solidFill>
              </a:rPr>
              <a:t>importantes</a:t>
            </a:r>
            <a:r>
              <a:rPr lang="es-ES" sz="2000" dirty="0" smtClean="0"/>
              <a:t>. Esto usa </a:t>
            </a:r>
            <a:r>
              <a:rPr lang="es-ES" sz="2000" dirty="0" smtClean="0">
                <a:solidFill>
                  <a:srgbClr val="00B0F0"/>
                </a:solidFill>
              </a:rPr>
              <a:t>conocimiento </a:t>
            </a:r>
            <a:r>
              <a:rPr lang="es-ES" sz="2000" dirty="0" smtClean="0"/>
              <a:t>del </a:t>
            </a:r>
            <a:r>
              <a:rPr lang="es-ES" sz="2000" dirty="0" smtClean="0">
                <a:solidFill>
                  <a:srgbClr val="00B0F0"/>
                </a:solidFill>
              </a:rPr>
              <a:t>dominio</a:t>
            </a:r>
            <a:r>
              <a:rPr lang="es-ES" sz="2000" dirty="0" smtClean="0"/>
              <a:t> del programa.</a:t>
            </a: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El número de </a:t>
            </a:r>
            <a:r>
              <a:rPr lang="es-ES" sz="2000" dirty="0" err="1" smtClean="0"/>
              <a:t>tests</a:t>
            </a:r>
            <a:r>
              <a:rPr lang="es-ES" sz="2000" dirty="0" smtClean="0"/>
              <a:t> es igual a un test base más un test por cada uno de los restantes bloques: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0702" y="2613760"/>
            <a:ext cx="8784976" cy="2308324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Base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Choice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(BCC)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Para cada característica se designa un bloque como elección base. Un test base se conforma usando la elección base de cada característica. Los siguientes </a:t>
            </a:r>
            <a:r>
              <a:rPr lang="es-E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tests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se forman manteniendo todos los valores constantes menos uno y usando cada elección no base en las demás características.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642590" y="5105584"/>
            <a:ext cx="2549525" cy="650875"/>
            <a:chOff x="2152" y="2525"/>
            <a:chExt cx="1606" cy="410"/>
          </a:xfrm>
        </p:grpSpPr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52" y="2541"/>
              <a:ext cx="76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2400" b="0" dirty="0">
                  <a:solidFill>
                    <a:schemeClr val="tx1"/>
                  </a:solidFill>
                  <a:sym typeface="Symbol" pitchFamily="18" charset="2"/>
                </a:rPr>
                <a:t>1 + </a:t>
              </a:r>
              <a:r>
                <a:rPr lang="en-US" altLang="en-US" sz="2800" b="0" dirty="0">
                  <a:solidFill>
                    <a:schemeClr val="tx1"/>
                  </a:solidFill>
                  <a:sym typeface="Symbol" pitchFamily="18" charset="2"/>
                </a:rPr>
                <a:t></a:t>
              </a:r>
              <a:endParaRPr lang="en-US" altLang="en-US" sz="1800" b="0" baseline="-25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2818" y="2525"/>
              <a:ext cx="2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0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812" y="2722"/>
              <a:ext cx="36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0">
                  <a:solidFill>
                    <a:schemeClr val="tx1"/>
                  </a:solidFill>
                </a:rPr>
                <a:t>i=1</a:t>
              </a: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066" y="2599"/>
              <a:ext cx="6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0" dirty="0">
                  <a:solidFill>
                    <a:schemeClr val="tx1"/>
                  </a:solidFill>
                </a:rPr>
                <a:t>(B</a:t>
              </a:r>
              <a:r>
                <a:rPr lang="en-US" altLang="en-US" sz="1800" b="0" baseline="-25000" dirty="0">
                  <a:solidFill>
                    <a:schemeClr val="tx1"/>
                  </a:solidFill>
                </a:rPr>
                <a:t>i</a:t>
              </a:r>
              <a:r>
                <a:rPr lang="en-US" altLang="en-US" sz="1800" b="0" dirty="0">
                  <a:solidFill>
                    <a:schemeClr val="tx1"/>
                  </a:solidFill>
                </a:rPr>
                <a:t> -1 )</a:t>
              </a:r>
            </a:p>
          </p:txBody>
        </p:sp>
      </p:grp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73186" y="5638985"/>
            <a:ext cx="8600008" cy="1092607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u="sng" dirty="0" smtClean="0">
                <a:latin typeface="Gill Sans MT" panose="020B0502020104020203" pitchFamily="34" charset="0"/>
              </a:rPr>
              <a:t>Base</a:t>
            </a:r>
            <a:r>
              <a:rPr lang="en-US" altLang="en-US" b="0" dirty="0" smtClean="0">
                <a:latin typeface="Gill Sans MT" panose="020B0502020104020203" pitchFamily="34" charset="0"/>
              </a:rPr>
              <a:t>  A1, B1, C1   A1, B1, C2    A1, B2, C1   A2, B1, C1</a:t>
            </a:r>
            <a:endParaRPr lang="en-US" altLang="en-US" b="0" dirty="0">
              <a:latin typeface="Gill Sans MT" panose="020B0502020104020203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                  A1, B1, C3    A1, B3, C1   A3, B1, C1</a:t>
            </a:r>
            <a:endParaRPr lang="en-US" altLang="en-US" b="0" dirty="0">
              <a:latin typeface="Gill Sans MT" panose="020B0502020104020203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>
                <a:latin typeface="Gill Sans MT" panose="020B0502020104020203" pitchFamily="34" charset="0"/>
              </a:rPr>
              <a:t>                            </a:t>
            </a:r>
            <a:r>
              <a:rPr lang="en-US" altLang="en-US" b="0" dirty="0" smtClean="0">
                <a:latin typeface="Gill Sans MT" panose="020B0502020104020203" pitchFamily="34" charset="0"/>
              </a:rPr>
              <a:t>   A1, B1, C4    A1, B4, C1   A4, B1, C1</a:t>
            </a:r>
            <a:endParaRPr lang="en-US" altLang="en-US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4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2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389945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43</a:t>
            </a:fld>
            <a:endParaRPr lang="es-E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PEI: </a:t>
            </a:r>
            <a:r>
              <a:rPr lang="en-US" altLang="en-US" dirty="0" err="1" smtClean="0">
                <a:solidFill>
                  <a:schemeClr val="tx1"/>
                </a:solidFill>
              </a:rPr>
              <a:t>Elección</a:t>
            </a:r>
            <a:r>
              <a:rPr lang="en-US" altLang="en-US" dirty="0" smtClean="0">
                <a:solidFill>
                  <a:schemeClr val="tx1"/>
                </a:solidFill>
              </a:rPr>
              <a:t> base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89460" y="1887254"/>
            <a:ext cx="68453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El </a:t>
            </a:r>
            <a:r>
              <a:rPr lang="es-ES" sz="2000" dirty="0" smtClean="0">
                <a:solidFill>
                  <a:srgbClr val="00B0F0"/>
                </a:solidFill>
              </a:rPr>
              <a:t>test base </a:t>
            </a:r>
            <a:r>
              <a:rPr lang="es-ES" sz="2000" dirty="0" smtClean="0"/>
              <a:t>debe ser </a:t>
            </a:r>
            <a:r>
              <a:rPr lang="es-ES" sz="2000" dirty="0" smtClean="0">
                <a:solidFill>
                  <a:srgbClr val="00B0F0"/>
                </a:solidFill>
              </a:rPr>
              <a:t>factible</a:t>
            </a:r>
            <a:r>
              <a:rPr lang="es-ES" sz="2000" dirty="0" smtClean="0"/>
              <a:t>, es decir, las elecciones deben ser compatibles.</a:t>
            </a:r>
          </a:p>
          <a:p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 smtClean="0">
                <a:solidFill>
                  <a:srgbClr val="00B0F0"/>
                </a:solidFill>
              </a:rPr>
              <a:t>elecciones base </a:t>
            </a:r>
            <a:r>
              <a:rPr lang="es-ES" sz="2000" dirty="0" smtClean="0"/>
              <a:t>pueden ser: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ES" sz="2000" dirty="0" smtClean="0"/>
              <a:t>Más habituales desde el punto de vista del uso final.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ES" sz="2000" dirty="0" smtClean="0"/>
              <a:t>Más simples.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ES" sz="2000" dirty="0" smtClean="0"/>
              <a:t>Más pequeñas.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s-ES" sz="2000" dirty="0" smtClean="0"/>
              <a:t>Primeras en algún orden.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s-ES" sz="2000" dirty="0"/>
          </a:p>
          <a:p>
            <a:r>
              <a:rPr lang="es-ES" sz="2000" dirty="0" err="1" smtClean="0"/>
              <a:t>Tests</a:t>
            </a:r>
            <a:r>
              <a:rPr lang="es-ES" sz="2000" dirty="0" smtClean="0"/>
              <a:t> que siguen un </a:t>
            </a:r>
            <a:r>
              <a:rPr lang="es-ES" sz="2000" dirty="0" smtClean="0">
                <a:solidFill>
                  <a:srgbClr val="00B0F0"/>
                </a:solidFill>
              </a:rPr>
              <a:t>camino feliz</a:t>
            </a:r>
            <a:r>
              <a:rPr lang="es-ES" sz="2000" dirty="0" smtClean="0"/>
              <a:t> suelen ser buenas elecciones.</a:t>
            </a:r>
          </a:p>
          <a:p>
            <a:endParaRPr lang="es-ES" sz="2000" dirty="0"/>
          </a:p>
          <a:p>
            <a:r>
              <a:rPr lang="es-ES" sz="2000" dirty="0" smtClean="0"/>
              <a:t>La elección base es una decisión de </a:t>
            </a:r>
            <a:r>
              <a:rPr lang="es-ES" sz="2000" dirty="0" smtClean="0">
                <a:solidFill>
                  <a:srgbClr val="00B0F0"/>
                </a:solidFill>
              </a:rPr>
              <a:t>diseño crucial</a:t>
            </a:r>
            <a:r>
              <a:rPr lang="es-ES" sz="2000" dirty="0" smtClean="0"/>
              <a:t>. Los diseñadores de </a:t>
            </a:r>
            <a:r>
              <a:rPr lang="es-ES" sz="2000" dirty="0" err="1" smtClean="0"/>
              <a:t>tests</a:t>
            </a:r>
            <a:r>
              <a:rPr lang="es-ES" sz="2000" dirty="0" smtClean="0"/>
              <a:t> deberían </a:t>
            </a:r>
            <a:r>
              <a:rPr lang="es-ES" sz="2000" dirty="0" smtClean="0">
                <a:solidFill>
                  <a:srgbClr val="00B0F0"/>
                </a:solidFill>
              </a:rPr>
              <a:t>documentar</a:t>
            </a:r>
            <a:r>
              <a:rPr lang="es-ES" sz="2000" dirty="0" smtClean="0"/>
              <a:t> sus decisiones en este sentido.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7368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389945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44</a:t>
            </a:fld>
            <a:endParaRPr lang="es-E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Criterio</a:t>
            </a:r>
            <a:r>
              <a:rPr lang="en-US" altLang="en-US" dirty="0" smtClean="0">
                <a:solidFill>
                  <a:schemeClr val="tx1"/>
                </a:solidFill>
              </a:rPr>
              <a:t> PEI</a:t>
            </a:r>
            <a:r>
              <a:rPr lang="en-US" altLang="en-US" dirty="0">
                <a:solidFill>
                  <a:schemeClr val="tx1"/>
                </a:solidFill>
              </a:rPr>
              <a:t>: </a:t>
            </a:r>
            <a:r>
              <a:rPr lang="en-US" altLang="en-US" dirty="0" err="1">
                <a:solidFill>
                  <a:schemeClr val="tx1"/>
                </a:solidFill>
              </a:rPr>
              <a:t>Múltiple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elección</a:t>
            </a:r>
            <a:r>
              <a:rPr lang="en-US" altLang="en-US" dirty="0" smtClean="0">
                <a:solidFill>
                  <a:schemeClr val="tx1"/>
                </a:solidFill>
              </a:rPr>
              <a:t> base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2960" y="1887827"/>
            <a:ext cx="68453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Algunas veces existe más de un elección base lógica.</a:t>
            </a: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/>
          </a:p>
          <a:p>
            <a:r>
              <a:rPr lang="es-ES" sz="2000" dirty="0" smtClean="0"/>
              <a:t>Si tenemos </a:t>
            </a:r>
            <a:r>
              <a:rPr lang="es-ES" sz="2000" i="1" dirty="0" smtClean="0"/>
              <a:t>M</a:t>
            </a:r>
            <a:r>
              <a:rPr lang="es-ES" sz="2000" dirty="0" smtClean="0"/>
              <a:t> </a:t>
            </a:r>
            <a:r>
              <a:rPr lang="es-ES" sz="2000" dirty="0" err="1" smtClean="0"/>
              <a:t>tests</a:t>
            </a:r>
            <a:r>
              <a:rPr lang="es-ES" sz="2000" dirty="0" smtClean="0"/>
              <a:t> bas</a:t>
            </a:r>
            <a:r>
              <a:rPr lang="es-ES" sz="2000" dirty="0"/>
              <a:t>e y </a:t>
            </a:r>
            <a:r>
              <a:rPr lang="en-US" altLang="en-US" sz="2000" i="1" dirty="0"/>
              <a:t>m</a:t>
            </a:r>
            <a:r>
              <a:rPr lang="en-US" altLang="en-US" sz="2000" i="1" baseline="-25000" dirty="0"/>
              <a:t>i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elecciones</a:t>
            </a:r>
            <a:r>
              <a:rPr lang="en-US" altLang="en-US" sz="2000" dirty="0" smtClean="0"/>
              <a:t> base para </a:t>
            </a:r>
            <a:r>
              <a:rPr lang="en-US" altLang="en-US" sz="2000" dirty="0" err="1" smtClean="0"/>
              <a:t>cada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característica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entonces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tenemos</a:t>
            </a:r>
            <a:r>
              <a:rPr lang="en-US" altLang="en-US" sz="2000" dirty="0" smtClean="0"/>
              <a:t> (a lo sumo) tests:</a:t>
            </a:r>
            <a:endParaRPr lang="es-ES" sz="2000" i="1" dirty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0702" y="2457070"/>
            <a:ext cx="8784976" cy="267765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Multiple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Base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Choice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(MBCC)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Se elige al menos un bloque de elección base para cada característica. Los </a:t>
            </a:r>
            <a:r>
              <a:rPr lang="es-E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tests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base se conforman usando la elección base de cada característica al menos una vez. Los siguientes </a:t>
            </a:r>
            <a:r>
              <a:rPr lang="es-E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tests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se forman manteniendo todos los valores constantes menos uno y usando cada elección no base en las demás características.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5656188" y="5659439"/>
            <a:ext cx="4024312" cy="682625"/>
            <a:chOff x="1936" y="2439"/>
            <a:chExt cx="2535" cy="430"/>
          </a:xfrm>
        </p:grpSpPr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1936" y="2455"/>
              <a:ext cx="97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2800" b="0" dirty="0">
                  <a:solidFill>
                    <a:schemeClr val="tx1"/>
                  </a:solidFill>
                  <a:sym typeface="Symbol" pitchFamily="18" charset="2"/>
                </a:rPr>
                <a:t>M + </a:t>
              </a:r>
              <a:r>
                <a:rPr lang="en-US" altLang="en-US" sz="3200" b="0" dirty="0">
                  <a:solidFill>
                    <a:schemeClr val="tx1"/>
                  </a:solidFill>
                  <a:sym typeface="Symbol" pitchFamily="18" charset="2"/>
                </a:rPr>
                <a:t></a:t>
              </a:r>
              <a:endParaRPr lang="en-US" altLang="en-US" b="0" baseline="-25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818" y="2439"/>
              <a:ext cx="23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2812" y="2636"/>
              <a:ext cx="3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0" dirty="0" err="1">
                  <a:solidFill>
                    <a:schemeClr val="tx1"/>
                  </a:solidFill>
                </a:rPr>
                <a:t>i</a:t>
              </a:r>
              <a:r>
                <a:rPr lang="en-US" altLang="en-US" sz="1800" b="0" dirty="0">
                  <a:solidFill>
                    <a:schemeClr val="tx1"/>
                  </a:solidFill>
                </a:rPr>
                <a:t>=1</a:t>
              </a: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066" y="2513"/>
              <a:ext cx="14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</a:rPr>
                <a:t>(M * (B</a:t>
              </a:r>
              <a:r>
                <a:rPr lang="en-US" altLang="en-US" b="0" baseline="-25000" dirty="0">
                  <a:solidFill>
                    <a:schemeClr val="tx1"/>
                  </a:solidFill>
                </a:rPr>
                <a:t>i</a:t>
              </a:r>
              <a:r>
                <a:rPr lang="en-US" altLang="en-US" b="0" dirty="0">
                  <a:solidFill>
                    <a:schemeClr val="tx1"/>
                  </a:solidFill>
                </a:rPr>
                <a:t> - m</a:t>
              </a:r>
              <a:r>
                <a:rPr lang="en-US" altLang="en-US" b="0" baseline="-25000" dirty="0">
                  <a:solidFill>
                    <a:schemeClr val="tx1"/>
                  </a:solidFill>
                </a:rPr>
                <a:t>i</a:t>
              </a:r>
              <a:r>
                <a:rPr lang="en-US" altLang="en-US" b="0" dirty="0">
                  <a:solidFill>
                    <a:schemeClr val="tx1"/>
                  </a:solidFill>
                </a:rPr>
                <a:t> ))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200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71600" y="1845475"/>
            <a:ext cx="7374629" cy="4412671"/>
            <a:chOff x="2333625" y="827839"/>
            <a:chExt cx="5041004" cy="5352866"/>
          </a:xfrm>
        </p:grpSpPr>
        <p:sp>
          <p:nvSpPr>
            <p:cNvPr id="31751" name="Rectangle 4"/>
            <p:cNvSpPr>
              <a:spLocks noChangeArrowheads="1"/>
            </p:cNvSpPr>
            <p:nvPr/>
          </p:nvSpPr>
          <p:spPr bwMode="auto">
            <a:xfrm>
              <a:off x="5029200" y="2555875"/>
              <a:ext cx="404813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1752" name="Text Box 9"/>
            <p:cNvSpPr txBox="1">
              <a:spLocks noChangeArrowheads="1"/>
            </p:cNvSpPr>
            <p:nvPr/>
          </p:nvSpPr>
          <p:spPr bwMode="auto">
            <a:xfrm>
              <a:off x="3720182" y="5195052"/>
              <a:ext cx="1703486" cy="985653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FF00"/>
                  </a:solidFill>
                  <a:latin typeface="Gill Sans MT" panose="020B0502020104020203" pitchFamily="34" charset="0"/>
                </a:rPr>
                <a:t>Each Choice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FFFF00"/>
                  </a:solidFill>
                  <a:latin typeface="Gill Sans MT" panose="020B0502020104020203" pitchFamily="34" charset="0"/>
                </a:rPr>
                <a:t>ECC</a:t>
              </a:r>
              <a:endParaRPr lang="en-US" altLang="en-US" sz="1800" dirty="0">
                <a:solidFill>
                  <a:srgbClr val="FFFF0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1753" name="Line 10"/>
            <p:cNvSpPr>
              <a:spLocks noChangeShapeType="1"/>
            </p:cNvSpPr>
            <p:nvPr/>
          </p:nvSpPr>
          <p:spPr bwMode="auto">
            <a:xfrm>
              <a:off x="3940893" y="5687878"/>
              <a:ext cx="12620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1754" name="Text Box 12"/>
            <p:cNvSpPr txBox="1">
              <a:spLocks noChangeArrowheads="1"/>
            </p:cNvSpPr>
            <p:nvPr/>
          </p:nvSpPr>
          <p:spPr bwMode="auto">
            <a:xfrm>
              <a:off x="3494088" y="827839"/>
              <a:ext cx="2116137" cy="985653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FF00"/>
                  </a:solidFill>
                  <a:latin typeface="Gill Sans MT" panose="020B0502020104020203" pitchFamily="34" charset="0"/>
                </a:rPr>
                <a:t>All Combinations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800" dirty="0" err="1" smtClean="0">
                  <a:solidFill>
                    <a:srgbClr val="FFFF00"/>
                  </a:solidFill>
                  <a:latin typeface="Gill Sans MT" panose="020B0502020104020203" pitchFamily="34" charset="0"/>
                </a:rPr>
                <a:t>ACoC</a:t>
              </a:r>
              <a:endParaRPr lang="en-US" altLang="en-US" sz="1800" dirty="0">
                <a:solidFill>
                  <a:srgbClr val="FFFF0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1755" name="Line 13"/>
            <p:cNvSpPr>
              <a:spLocks noChangeShapeType="1"/>
            </p:cNvSpPr>
            <p:nvPr/>
          </p:nvSpPr>
          <p:spPr bwMode="auto">
            <a:xfrm>
              <a:off x="3739281" y="1320666"/>
              <a:ext cx="16652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1756" name="Line 17"/>
            <p:cNvSpPr>
              <a:spLocks noChangeShapeType="1"/>
            </p:cNvSpPr>
            <p:nvPr/>
          </p:nvSpPr>
          <p:spPr bwMode="auto">
            <a:xfrm>
              <a:off x="5195888" y="1751013"/>
              <a:ext cx="414337" cy="5730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1757" name="Line 18"/>
            <p:cNvSpPr>
              <a:spLocks noChangeShapeType="1"/>
            </p:cNvSpPr>
            <p:nvPr/>
          </p:nvSpPr>
          <p:spPr bwMode="auto">
            <a:xfrm flipH="1">
              <a:off x="5114925" y="4649788"/>
              <a:ext cx="612775" cy="615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grpSp>
          <p:nvGrpSpPr>
            <p:cNvPr id="31758" name="Group 19"/>
            <p:cNvGrpSpPr>
              <a:grpSpLocks/>
            </p:cNvGrpSpPr>
            <p:nvPr/>
          </p:nvGrpSpPr>
          <p:grpSpPr bwMode="auto">
            <a:xfrm>
              <a:off x="2338388" y="2389189"/>
              <a:ext cx="1528762" cy="750888"/>
              <a:chOff x="3153" y="1321"/>
              <a:chExt cx="1092" cy="473"/>
            </a:xfrm>
          </p:grpSpPr>
          <p:sp>
            <p:nvSpPr>
              <p:cNvPr id="31772" name="Text Box 20"/>
              <p:cNvSpPr txBox="1">
                <a:spLocks noChangeArrowheads="1"/>
              </p:cNvSpPr>
              <p:nvPr/>
            </p:nvSpPr>
            <p:spPr bwMode="auto">
              <a:xfrm>
                <a:off x="3153" y="1321"/>
                <a:ext cx="1092" cy="473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Gill Sans MT" panose="020B0502020104020203" pitchFamily="34" charset="0"/>
                  </a:rPr>
                  <a:t>T-Wise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 smtClean="0">
                    <a:solidFill>
                      <a:srgbClr val="FFFF00"/>
                    </a:solidFill>
                    <a:latin typeface="Gill Sans MT" panose="020B0502020104020203" pitchFamily="34" charset="0"/>
                  </a:rPr>
                  <a:t>TWC</a:t>
                </a:r>
                <a:endParaRPr lang="en-US" altLang="en-US" sz="1800" dirty="0">
                  <a:solidFill>
                    <a:srgbClr val="FFFF00"/>
                  </a:solidFill>
                  <a:latin typeface="Gill Sans MT" panose="020B0502020104020203" pitchFamily="34" charset="0"/>
                </a:endParaRPr>
              </a:p>
            </p:txBody>
          </p:sp>
          <p:sp>
            <p:nvSpPr>
              <p:cNvPr id="31773" name="Line 21"/>
              <p:cNvSpPr>
                <a:spLocks noChangeShapeType="1"/>
              </p:cNvSpPr>
              <p:nvPr/>
            </p:nvSpPr>
            <p:spPr bwMode="auto">
              <a:xfrm>
                <a:off x="3237" y="1548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31759" name="Group 22"/>
            <p:cNvGrpSpPr>
              <a:grpSpLocks/>
            </p:cNvGrpSpPr>
            <p:nvPr/>
          </p:nvGrpSpPr>
          <p:grpSpPr bwMode="auto">
            <a:xfrm>
              <a:off x="5114051" y="2260601"/>
              <a:ext cx="2260578" cy="985838"/>
              <a:chOff x="3055" y="1240"/>
              <a:chExt cx="1251" cy="621"/>
            </a:xfrm>
          </p:grpSpPr>
          <p:sp>
            <p:nvSpPr>
              <p:cNvPr id="31770" name="Text Box 23"/>
              <p:cNvSpPr txBox="1">
                <a:spLocks noChangeArrowheads="1"/>
              </p:cNvSpPr>
              <p:nvPr/>
            </p:nvSpPr>
            <p:spPr bwMode="auto">
              <a:xfrm>
                <a:off x="3055" y="1240"/>
                <a:ext cx="1251" cy="621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Gill Sans MT" panose="020B0502020104020203" pitchFamily="34" charset="0"/>
                  </a:rPr>
                  <a:t>Multiple Base Choice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 smtClean="0">
                    <a:solidFill>
                      <a:srgbClr val="FFFF00"/>
                    </a:solidFill>
                    <a:latin typeface="Gill Sans MT" panose="020B0502020104020203" pitchFamily="34" charset="0"/>
                  </a:rPr>
                  <a:t>MBCC</a:t>
                </a:r>
                <a:endParaRPr lang="en-US" altLang="en-US" sz="1800" dirty="0">
                  <a:solidFill>
                    <a:srgbClr val="FFFF00"/>
                  </a:solidFill>
                  <a:latin typeface="Gill Sans MT" panose="020B0502020104020203" pitchFamily="34" charset="0"/>
                </a:endParaRPr>
              </a:p>
            </p:txBody>
          </p:sp>
          <p:sp>
            <p:nvSpPr>
              <p:cNvPr id="31771" name="Line 24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31760" name="Group 28"/>
            <p:cNvGrpSpPr>
              <a:grpSpLocks/>
            </p:cNvGrpSpPr>
            <p:nvPr/>
          </p:nvGrpSpPr>
          <p:grpSpPr bwMode="auto">
            <a:xfrm>
              <a:off x="2333625" y="3748089"/>
              <a:ext cx="1539875" cy="985838"/>
              <a:chOff x="3153" y="1247"/>
              <a:chExt cx="1092" cy="621"/>
            </a:xfrm>
          </p:grpSpPr>
          <p:sp>
            <p:nvSpPr>
              <p:cNvPr id="31768" name="Text Box 29"/>
              <p:cNvSpPr txBox="1">
                <a:spLocks noChangeArrowheads="1"/>
              </p:cNvSpPr>
              <p:nvPr/>
            </p:nvSpPr>
            <p:spPr bwMode="auto">
              <a:xfrm>
                <a:off x="3153" y="1247"/>
                <a:ext cx="1092" cy="621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Gill Sans MT" panose="020B0502020104020203" pitchFamily="34" charset="0"/>
                  </a:rPr>
                  <a:t>Pair-Wise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 smtClean="0">
                    <a:solidFill>
                      <a:srgbClr val="FFFF00"/>
                    </a:solidFill>
                    <a:latin typeface="Gill Sans MT" panose="020B0502020104020203" pitchFamily="34" charset="0"/>
                  </a:rPr>
                  <a:t>PWC</a:t>
                </a:r>
                <a:endParaRPr lang="en-US" altLang="en-US" sz="1800" dirty="0">
                  <a:solidFill>
                    <a:srgbClr val="FFFF00"/>
                  </a:solidFill>
                  <a:latin typeface="Gill Sans MT" panose="020B0502020104020203" pitchFamily="34" charset="0"/>
                </a:endParaRPr>
              </a:p>
            </p:txBody>
          </p:sp>
          <p:sp>
            <p:nvSpPr>
              <p:cNvPr id="31769" name="Line 30"/>
              <p:cNvSpPr>
                <a:spLocks noChangeShapeType="1"/>
              </p:cNvSpPr>
              <p:nvPr/>
            </p:nvSpPr>
            <p:spPr bwMode="auto">
              <a:xfrm>
                <a:off x="3214" y="1558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31761" name="Group 31"/>
            <p:cNvGrpSpPr>
              <a:grpSpLocks/>
            </p:cNvGrpSpPr>
            <p:nvPr/>
          </p:nvGrpSpPr>
          <p:grpSpPr bwMode="auto">
            <a:xfrm>
              <a:off x="5422900" y="3748090"/>
              <a:ext cx="1709738" cy="985838"/>
              <a:chOff x="3153" y="1254"/>
              <a:chExt cx="1092" cy="621"/>
            </a:xfrm>
          </p:grpSpPr>
          <p:sp>
            <p:nvSpPr>
              <p:cNvPr id="31766" name="Text Box 32"/>
              <p:cNvSpPr txBox="1">
                <a:spLocks noChangeArrowheads="1"/>
              </p:cNvSpPr>
              <p:nvPr/>
            </p:nvSpPr>
            <p:spPr bwMode="auto">
              <a:xfrm>
                <a:off x="3153" y="1254"/>
                <a:ext cx="1092" cy="621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Gill Sans MT" panose="020B0502020104020203" pitchFamily="34" charset="0"/>
                  </a:rPr>
                  <a:t>Base Choice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 smtClean="0">
                    <a:solidFill>
                      <a:srgbClr val="FFFF00"/>
                    </a:solidFill>
                    <a:latin typeface="Gill Sans MT" panose="020B0502020104020203" pitchFamily="34" charset="0"/>
                  </a:rPr>
                  <a:t>BCC</a:t>
                </a:r>
                <a:endParaRPr lang="en-US" altLang="en-US" sz="1800" dirty="0">
                  <a:solidFill>
                    <a:srgbClr val="FFFF00"/>
                  </a:solidFill>
                  <a:latin typeface="Gill Sans MT" panose="020B0502020104020203" pitchFamily="34" charset="0"/>
                </a:endParaRPr>
              </a:p>
            </p:txBody>
          </p:sp>
          <p:sp>
            <p:nvSpPr>
              <p:cNvPr id="31767" name="Line 33"/>
              <p:cNvSpPr>
                <a:spLocks noChangeShapeType="1"/>
              </p:cNvSpPr>
              <p:nvPr/>
            </p:nvSpPr>
            <p:spPr bwMode="auto">
              <a:xfrm>
                <a:off x="3233" y="1564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1762" name="Line 34"/>
            <p:cNvSpPr>
              <a:spLocks noChangeShapeType="1"/>
            </p:cNvSpPr>
            <p:nvPr/>
          </p:nvSpPr>
          <p:spPr bwMode="auto">
            <a:xfrm flipH="1">
              <a:off x="3494088" y="1755775"/>
              <a:ext cx="476250" cy="5810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1763" name="Line 35"/>
            <p:cNvSpPr>
              <a:spLocks noChangeShapeType="1"/>
            </p:cNvSpPr>
            <p:nvPr/>
          </p:nvSpPr>
          <p:spPr bwMode="auto">
            <a:xfrm>
              <a:off x="3543300" y="4652963"/>
              <a:ext cx="485775" cy="592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1764" name="Line 41"/>
            <p:cNvSpPr>
              <a:spLocks noChangeShapeType="1"/>
            </p:cNvSpPr>
            <p:nvPr/>
          </p:nvSpPr>
          <p:spPr bwMode="auto">
            <a:xfrm>
              <a:off x="6276975" y="3178175"/>
              <a:ext cx="0" cy="6286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1765" name="Line 42"/>
            <p:cNvSpPr>
              <a:spLocks noChangeShapeType="1"/>
            </p:cNvSpPr>
            <p:nvPr/>
          </p:nvSpPr>
          <p:spPr bwMode="auto">
            <a:xfrm>
              <a:off x="3103563" y="3205163"/>
              <a:ext cx="0" cy="6286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>
                <a:solidFill>
                  <a:srgbClr val="FFFF00"/>
                </a:solidFill>
                <a:latin typeface="Gill Sans MT" panose="020B0502020104020203" pitchFamily="34" charset="0"/>
              </a:endParaRPr>
            </a:p>
          </p:txBody>
        </p:sp>
      </p:grp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822960" y="286604"/>
            <a:ext cx="832104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n-US" dirty="0" smtClean="0">
                <a:solidFill>
                  <a:schemeClr val="tx1"/>
                </a:solidFill>
              </a:rPr>
              <a:t>Criterios PEI: Subsunción</a:t>
            </a:r>
            <a:endParaRPr lang="es-E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28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rm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Restricciones</a:t>
            </a:r>
            <a:r>
              <a:rPr lang="en-US" altLang="en-US" dirty="0" smtClean="0">
                <a:solidFill>
                  <a:schemeClr val="tx1"/>
                </a:solidFill>
              </a:rPr>
              <a:t> entre </a:t>
            </a:r>
            <a:r>
              <a:rPr lang="en-US" altLang="en-US" dirty="0" err="1" smtClean="0">
                <a:solidFill>
                  <a:schemeClr val="tx1"/>
                </a:solidFill>
              </a:rPr>
              <a:t>características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73" y="1830776"/>
            <a:ext cx="7277433" cy="45355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Algunas combinaciones de bloques </a:t>
            </a:r>
            <a:r>
              <a:rPr lang="es-ES" altLang="en-US" dirty="0" smtClean="0">
                <a:solidFill>
                  <a:srgbClr val="00B0F0"/>
                </a:solidFill>
              </a:rPr>
              <a:t>no</a:t>
            </a:r>
            <a:r>
              <a:rPr lang="es-ES" altLang="en-US" dirty="0" smtClean="0">
                <a:solidFill>
                  <a:schemeClr val="tx1"/>
                </a:solidFill>
              </a:rPr>
              <a:t> son </a:t>
            </a:r>
            <a:r>
              <a:rPr lang="es-ES" altLang="en-US" dirty="0" smtClean="0">
                <a:solidFill>
                  <a:srgbClr val="00B0F0"/>
                </a:solidFill>
              </a:rPr>
              <a:t>factibles</a:t>
            </a:r>
            <a:r>
              <a:rPr lang="es-ES" altLang="en-US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“menor que cero”  y “escaleno” no son posibles al mismo tiempo.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Estas combinaciones se pueden representar mediante restricciones entre bloques.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06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rm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Restricciones</a:t>
            </a:r>
            <a:r>
              <a:rPr lang="en-US" altLang="en-US" dirty="0" smtClean="0">
                <a:solidFill>
                  <a:schemeClr val="tx1"/>
                </a:solidFill>
              </a:rPr>
              <a:t> entre </a:t>
            </a:r>
            <a:r>
              <a:rPr lang="en-US" altLang="en-US" dirty="0" err="1" smtClean="0">
                <a:solidFill>
                  <a:schemeClr val="tx1"/>
                </a:solidFill>
              </a:rPr>
              <a:t>características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73" y="1830776"/>
            <a:ext cx="7277433" cy="45355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Hay dos tipos de restricciones: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Un bloque de una característica </a:t>
            </a:r>
            <a:r>
              <a:rPr lang="es-ES" altLang="en-US" sz="2000" dirty="0" smtClean="0">
                <a:solidFill>
                  <a:srgbClr val="00B0F0"/>
                </a:solidFill>
              </a:rPr>
              <a:t>no</a:t>
            </a:r>
            <a:r>
              <a:rPr lang="es-ES" altLang="en-US" sz="2000" dirty="0" smtClean="0">
                <a:solidFill>
                  <a:schemeClr val="tx1"/>
                </a:solidFill>
              </a:rPr>
              <a:t> se puede </a:t>
            </a:r>
            <a:r>
              <a:rPr lang="es-ES" altLang="en-US" sz="2000" dirty="0" smtClean="0">
                <a:solidFill>
                  <a:srgbClr val="00B0F0"/>
                </a:solidFill>
              </a:rPr>
              <a:t>combinar</a:t>
            </a:r>
            <a:r>
              <a:rPr lang="es-ES" altLang="en-US" sz="2000" dirty="0" smtClean="0">
                <a:solidFill>
                  <a:schemeClr val="tx1"/>
                </a:solidFill>
              </a:rPr>
              <a:t> con un bloque específico de otra.</a:t>
            </a:r>
          </a:p>
          <a:p>
            <a:pPr lvl="1"/>
            <a:r>
              <a:rPr lang="es-ES" altLang="en-US" sz="2000" dirty="0">
                <a:solidFill>
                  <a:schemeClr val="tx1"/>
                </a:solidFill>
              </a:rPr>
              <a:t>Un bloque de una característica </a:t>
            </a:r>
            <a:r>
              <a:rPr lang="es-ES" altLang="en-US" sz="2000" dirty="0" smtClean="0">
                <a:solidFill>
                  <a:schemeClr val="tx1"/>
                </a:solidFill>
              </a:rPr>
              <a:t>puede combinarse </a:t>
            </a:r>
            <a:r>
              <a:rPr lang="es-ES" altLang="en-US" sz="2000" dirty="0" smtClean="0">
                <a:solidFill>
                  <a:srgbClr val="00B0F0"/>
                </a:solidFill>
              </a:rPr>
              <a:t>SOLO</a:t>
            </a:r>
            <a:r>
              <a:rPr lang="es-ES" altLang="en-US" sz="2000" dirty="0" smtClean="0">
                <a:solidFill>
                  <a:schemeClr val="tx1"/>
                </a:solidFill>
              </a:rPr>
              <a:t> </a:t>
            </a:r>
            <a:r>
              <a:rPr lang="es-ES" altLang="en-US" sz="2000" dirty="0">
                <a:solidFill>
                  <a:schemeClr val="tx1"/>
                </a:solidFill>
              </a:rPr>
              <a:t>con un bloque específico de otra.</a:t>
            </a:r>
            <a:endParaRPr lang="es-ES" alt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manipulación de restricciones depende del criterio considerado: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ACC, PWC, TWC: Eliminar los pares no factibles.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BCC, MBCC: Cambiar un valor por otro que no sea base para encontrar una combinación factible.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8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89511"/>
              </p:ext>
            </p:extLst>
          </p:nvPr>
        </p:nvGraphicFramePr>
        <p:xfrm>
          <a:off x="102775" y="2790628"/>
          <a:ext cx="8831178" cy="2740660"/>
        </p:xfrm>
        <a:graphic>
          <a:graphicData uri="http://schemas.openxmlformats.org/drawingml/2006/table">
            <a:tbl>
              <a:tblPr/>
              <a:tblGrid>
                <a:gridCol w="2092961"/>
                <a:gridCol w="1728192"/>
                <a:gridCol w="1800200"/>
                <a:gridCol w="1656184"/>
                <a:gridCol w="1553641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Característica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Bloque 1</a:t>
                      </a:r>
                      <a:endParaRPr kumimoji="0" lang="es-ES" altLang="zh-CN" sz="2000" b="0" i="0" u="none" strike="noStrike" cap="none" normalizeH="0" baseline="-2500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Bloque 2</a:t>
                      </a:r>
                      <a:endParaRPr kumimoji="0" lang="es-ES" altLang="zh-CN" sz="2000" b="0" i="0" u="none" strike="noStrike" cap="none" normalizeH="0" baseline="-2500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Bloque 3</a:t>
                      </a:r>
                      <a:endParaRPr kumimoji="0" lang="es-ES" altLang="zh-CN" sz="2000" b="0" i="0" u="none" strike="noStrike" cap="none" normalizeH="0" baseline="-2500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Bloque 4</a:t>
                      </a:r>
                      <a:endParaRPr kumimoji="0" lang="es-ES" altLang="zh-CN" sz="2000" b="0" i="0" u="none" strike="noStrike" cap="none" normalizeH="0" baseline="-2500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A: longitud y contenidos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un elemento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más de uno, no ordenados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más de uno, ordenados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más de uno, todos iguales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 : match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elemento no  encontrado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elemento una vez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elemento más de una vez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s-ES" altLang="zh-CN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100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Combinaciones inválidas: (</a:t>
                      </a:r>
                      <a:r>
                        <a:rPr kumimoji="0" lang="es-ES" altLang="zh-CN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A1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, </a:t>
                      </a:r>
                      <a:r>
                        <a:rPr kumimoji="0" lang="es-ES" altLang="zh-CN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B3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), (</a:t>
                      </a:r>
                      <a:r>
                        <a:rPr kumimoji="0" lang="es-ES" altLang="zh-CN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A4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, </a:t>
                      </a:r>
                      <a:r>
                        <a:rPr kumimoji="0" lang="es-ES" altLang="zh-CN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B2</a:t>
                      </a:r>
                      <a:r>
                        <a:rPr kumimoji="0" lang="es-ES" altLang="zh-CN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50056" y="5044472"/>
            <a:ext cx="4450682" cy="1276350"/>
            <a:chOff x="739" y="2028"/>
            <a:chExt cx="2742" cy="804"/>
          </a:xfrm>
        </p:grpSpPr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854" y="2028"/>
              <a:ext cx="627" cy="302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658" y="2336"/>
              <a:ext cx="388" cy="22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739" y="2250"/>
              <a:ext cx="1925" cy="582"/>
            </a:xfrm>
            <a:prstGeom prst="rect">
              <a:avLst/>
            </a:prstGeom>
            <a:solidFill>
              <a:srgbClr val="003399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altLang="en-US" sz="1800" dirty="0" smtClean="0">
                  <a:solidFill>
                    <a:schemeClr val="hlin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 elemento</a:t>
              </a:r>
              <a:r>
                <a:rPr lang="es-ES" altLang="en-US" sz="1800" dirty="0" smtClean="0">
                  <a:solidFill>
                    <a:schemeClr val="hlink"/>
                  </a:solidFill>
                  <a:latin typeface="Gill Sans MT" panose="020B0502020104020203" pitchFamily="34" charset="0"/>
                </a:rPr>
                <a:t> no puede estar más de una vez en una lista con un elemento</a:t>
              </a:r>
              <a:endParaRPr lang="es-ES" altLang="en-US" sz="1800" dirty="0">
                <a:solidFill>
                  <a:schemeClr val="hlink"/>
                </a:solidFill>
                <a:latin typeface="Gill Sans MT" panose="020B0502020104020203" pitchFamily="34" charset="0"/>
              </a:endParaRPr>
            </a:p>
          </p:txBody>
        </p:sp>
      </p:grp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4499992" y="5049823"/>
            <a:ext cx="4643570" cy="1200378"/>
            <a:chOff x="459" y="1645"/>
            <a:chExt cx="4130" cy="1166"/>
          </a:xfrm>
        </p:grpSpPr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459" y="1721"/>
              <a:ext cx="962" cy="302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s-ES" altLang="en-US" dirty="0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1391" y="1937"/>
              <a:ext cx="432" cy="28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838" y="1645"/>
              <a:ext cx="2751" cy="1166"/>
            </a:xfrm>
            <a:prstGeom prst="rect">
              <a:avLst/>
            </a:prstGeom>
            <a:solidFill>
              <a:srgbClr val="003399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altLang="en-US" sz="1800" dirty="0" smtClean="0">
                  <a:solidFill>
                    <a:schemeClr val="hlin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 la lista tiene un único elemento pero aparece varias veces, no podemos encontrarlo una sola vez</a:t>
              </a:r>
              <a:endParaRPr lang="es-ES" altLang="en-US" sz="1800" dirty="0">
                <a:solidFill>
                  <a:schemeClr val="hlink"/>
                </a:solidFill>
                <a:latin typeface="Gill Sans MT" panose="020B0502020104020203" pitchFamily="34" charset="0"/>
              </a:endParaRPr>
            </a:p>
          </p:txBody>
        </p:sp>
      </p:grp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22960" y="1756163"/>
            <a:ext cx="7671923" cy="1015663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s-ES" altLang="zh-CN" dirty="0" err="1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public</a:t>
            </a:r>
            <a:r>
              <a:rPr kumimoji="1" lang="es-ES" altLang="zh-CN" dirty="0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 </a:t>
            </a:r>
            <a:r>
              <a:rPr kumimoji="1" lang="es-ES" altLang="zh-CN" dirty="0" err="1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boolean</a:t>
            </a:r>
            <a:r>
              <a:rPr kumimoji="1" lang="es-ES" altLang="zh-CN" dirty="0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 </a:t>
            </a:r>
            <a:r>
              <a:rPr kumimoji="1" lang="es-ES" altLang="zh-CN" dirty="0" err="1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encontrarElemento</a:t>
            </a:r>
            <a:r>
              <a:rPr kumimoji="1" lang="es-ES" altLang="zh-CN" dirty="0" smtClean="0">
                <a:solidFill>
                  <a:srgbClr val="FFFF00"/>
                </a:solidFill>
                <a:latin typeface="Arial" charset="0"/>
                <a:ea typeface="楷体_GB2312" pitchFamily="49" charset="-122"/>
              </a:rPr>
              <a:t> 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(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List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 lista,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Object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 elemento)</a:t>
            </a: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// Si lista o elemento </a:t>
            </a:r>
            <a:r>
              <a:rPr kumimoji="1" lang="es-ES" altLang="zh-CN" b="0" dirty="0">
                <a:solidFill>
                  <a:srgbClr val="FFFF00"/>
                </a:solidFill>
                <a:latin typeface="Arial" charset="0"/>
                <a:ea typeface="宋体" charset="-122"/>
              </a:rPr>
              <a:t>e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s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null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 lanzar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NullPointerException</a:t>
            </a:r>
            <a:endParaRPr kumimoji="1" lang="es-ES" altLang="zh-CN" b="0" dirty="0" smtClean="0">
              <a:solidFill>
                <a:srgbClr val="FFFF00"/>
              </a:solidFill>
              <a:latin typeface="Arial" charset="0"/>
              <a:ea typeface="宋体" charset="-122"/>
            </a:endParaRPr>
          </a:p>
          <a:p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//           sino devuelve true si elemento está en lista, false </a:t>
            </a:r>
            <a:r>
              <a:rPr kumimoji="1" lang="es-ES" altLang="zh-CN" b="0" dirty="0" err="1" smtClean="0">
                <a:solidFill>
                  <a:srgbClr val="FFFF00"/>
                </a:solidFill>
                <a:latin typeface="Arial" charset="0"/>
                <a:ea typeface="宋体" charset="-122"/>
              </a:rPr>
              <a:t>e.o.c</a:t>
            </a:r>
            <a:r>
              <a:rPr kumimoji="1" lang="es-ES" altLang="zh-CN" b="0" dirty="0" smtClean="0">
                <a:solidFill>
                  <a:srgbClr val="FFFF00"/>
                </a:solidFill>
                <a:latin typeface="Arial" charset="0"/>
                <a:ea typeface="宋体" charset="-122"/>
              </a:rPr>
              <a:t>. </a:t>
            </a:r>
            <a:endParaRPr kumimoji="1" lang="es-ES" altLang="zh-CN" dirty="0">
              <a:solidFill>
                <a:srgbClr val="FFFF00"/>
              </a:solidFill>
              <a:latin typeface="Arial" charset="0"/>
              <a:ea typeface="楷体_GB2312" pitchFamily="49" charset="-122"/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rm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Ejemplo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manipulación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restricciones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191" y="1755408"/>
            <a:ext cx="6999185" cy="389945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Especificación, Validación y </a:t>
            </a:r>
            <a:r>
              <a:rPr lang="es-ES" dirty="0" err="1" smtClean="0"/>
              <a:t>Testing</a:t>
            </a:r>
            <a:r>
              <a:rPr lang="es-ES" dirty="0" smtClean="0"/>
              <a:t> (M. G. </a:t>
            </a:r>
            <a:r>
              <a:rPr lang="es-ES" dirty="0" err="1" smtClean="0"/>
              <a:t>Merayo</a:t>
            </a:r>
            <a:r>
              <a:rPr lang="es-ES" dirty="0" smtClean="0"/>
              <a:t> y M. Núñez)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49</a:t>
            </a:fld>
            <a:endParaRPr lang="es-E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>
            <a:noAutofit/>
          </a:bodyPr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Resumen</a:t>
            </a:r>
            <a:r>
              <a:rPr lang="en-US" altLang="en-US" dirty="0" smtClean="0">
                <a:solidFill>
                  <a:schemeClr val="tx1"/>
                </a:solidFill>
              </a:rPr>
              <a:t> de PEI</a:t>
            </a:r>
            <a:endParaRPr lang="en-US" altLang="en-US" i="1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89460" y="1887254"/>
            <a:ext cx="7310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Relativamente fácil de usar, incluso </a:t>
            </a:r>
            <a:r>
              <a:rPr lang="es-ES" sz="2000" dirty="0" smtClean="0">
                <a:solidFill>
                  <a:srgbClr val="00B0F0"/>
                </a:solidFill>
              </a:rPr>
              <a:t>sin automatización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r>
              <a:rPr lang="es-ES" sz="2000" dirty="0" smtClean="0"/>
              <a:t>Son convenientes para considerar más/menos </a:t>
            </a:r>
            <a:r>
              <a:rPr lang="es-ES" sz="2000" dirty="0" err="1" smtClean="0"/>
              <a:t>testing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ES" sz="2000" dirty="0" smtClean="0"/>
              <a:t>Aplicable a </a:t>
            </a:r>
            <a:r>
              <a:rPr lang="es-ES" sz="2000" dirty="0" smtClean="0">
                <a:solidFill>
                  <a:srgbClr val="00B0F0"/>
                </a:solidFill>
              </a:rPr>
              <a:t>todos</a:t>
            </a:r>
            <a:r>
              <a:rPr lang="es-ES" sz="2000" dirty="0" smtClean="0"/>
              <a:t> los </a:t>
            </a:r>
            <a:r>
              <a:rPr lang="es-ES" sz="2000" dirty="0" smtClean="0">
                <a:solidFill>
                  <a:srgbClr val="00B0F0"/>
                </a:solidFill>
              </a:rPr>
              <a:t>niveles</a:t>
            </a:r>
            <a:r>
              <a:rPr lang="es-ES" sz="2000" dirty="0" smtClean="0"/>
              <a:t> (unidad, clase, integración, </a:t>
            </a:r>
            <a:r>
              <a:rPr lang="es-ES" sz="2000" dirty="0" err="1" smtClean="0"/>
              <a:t>etc</a:t>
            </a:r>
            <a:r>
              <a:rPr lang="es-ES" sz="2000" dirty="0" smtClean="0"/>
              <a:t>).</a:t>
            </a:r>
          </a:p>
          <a:p>
            <a:endParaRPr lang="es-ES" sz="2000" dirty="0"/>
          </a:p>
          <a:p>
            <a:r>
              <a:rPr lang="es-ES" sz="2000" dirty="0" smtClean="0"/>
              <a:t>Basado solo en el </a:t>
            </a:r>
            <a:r>
              <a:rPr lang="es-ES" sz="2000" dirty="0" smtClean="0">
                <a:solidFill>
                  <a:srgbClr val="00B0F0"/>
                </a:solidFill>
              </a:rPr>
              <a:t>espacio de inputs </a:t>
            </a:r>
            <a:r>
              <a:rPr lang="es-ES" sz="2000" dirty="0" smtClean="0"/>
              <a:t>del programa, no en la implementación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379538" y="4750946"/>
            <a:ext cx="6380162" cy="954107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n-US" sz="2800" dirty="0" smtClean="0">
                <a:latin typeface="Gill Sans MT" panose="020B0502020104020203" pitchFamily="34" charset="0"/>
              </a:rPr>
              <a:t>Simple, sencillo, efectivo, y ampliamente usado</a:t>
            </a:r>
            <a:endParaRPr lang="es-ES" alt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8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Beneficios</a:t>
            </a:r>
            <a:r>
              <a:rPr lang="en-US" altLang="en-US" dirty="0" smtClean="0"/>
              <a:t> de PEI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s-ES" altLang="en-US" dirty="0" smtClean="0">
                <a:solidFill>
                  <a:schemeClr val="tx1"/>
                </a:solidFill>
              </a:rPr>
              <a:t>Se puede </a:t>
            </a:r>
            <a:r>
              <a:rPr lang="es-ES" altLang="en-US" dirty="0" smtClean="0">
                <a:solidFill>
                  <a:srgbClr val="00B0F0"/>
                </a:solidFill>
              </a:rPr>
              <a:t>aplicar</a:t>
            </a:r>
            <a:r>
              <a:rPr lang="es-ES" altLang="en-US" dirty="0" smtClean="0">
                <a:solidFill>
                  <a:schemeClr val="tx1"/>
                </a:solidFill>
              </a:rPr>
              <a:t> a </a:t>
            </a:r>
            <a:r>
              <a:rPr lang="es-ES" altLang="en-US" dirty="0" smtClean="0">
                <a:solidFill>
                  <a:srgbClr val="00B0F0"/>
                </a:solidFill>
              </a:rPr>
              <a:t>varios niveles </a:t>
            </a:r>
            <a:r>
              <a:rPr lang="es-ES" altLang="en-US" dirty="0" smtClean="0">
                <a:solidFill>
                  <a:schemeClr val="tx1"/>
                </a:solidFill>
              </a:rPr>
              <a:t>de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endParaRPr lang="es-ES" altLang="en-US" dirty="0" smtClean="0">
              <a:solidFill>
                <a:schemeClr val="tx1"/>
              </a:solidFill>
            </a:endParaRPr>
          </a:p>
          <a:p>
            <a:pPr lvl="1"/>
            <a:r>
              <a:rPr lang="es-ES" altLang="en-US" dirty="0" smtClean="0">
                <a:solidFill>
                  <a:schemeClr val="tx1"/>
                </a:solidFill>
              </a:rPr>
              <a:t>Unitario.</a:t>
            </a:r>
          </a:p>
          <a:p>
            <a:pPr lvl="1"/>
            <a:r>
              <a:rPr lang="es-ES" altLang="en-US" dirty="0" smtClean="0">
                <a:solidFill>
                  <a:schemeClr val="tx1"/>
                </a:solidFill>
              </a:rPr>
              <a:t>Integración.</a:t>
            </a:r>
          </a:p>
          <a:p>
            <a:pPr lvl="1"/>
            <a:r>
              <a:rPr lang="es-ES" altLang="en-US" dirty="0" smtClean="0">
                <a:solidFill>
                  <a:schemeClr val="tx1"/>
                </a:solidFill>
              </a:rPr>
              <a:t>Sistema.</a:t>
            </a:r>
          </a:p>
          <a:p>
            <a:pPr>
              <a:spcBef>
                <a:spcPts val="1800"/>
              </a:spcBef>
            </a:pPr>
            <a:r>
              <a:rPr lang="es-ES" altLang="en-US" dirty="0" smtClean="0">
                <a:solidFill>
                  <a:schemeClr val="tx1"/>
                </a:solidFill>
              </a:rPr>
              <a:t>Es relativamente sencillo de aplicar sin realizar </a:t>
            </a:r>
            <a:r>
              <a:rPr lang="es-ES" altLang="en-US" dirty="0" smtClean="0">
                <a:solidFill>
                  <a:srgbClr val="00B0F0"/>
                </a:solidFill>
              </a:rPr>
              <a:t>automatización</a:t>
            </a:r>
            <a:r>
              <a:rPr lang="es-ES" altLang="en-US" dirty="0" smtClean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ts val="1800"/>
              </a:spcBef>
            </a:pPr>
            <a:r>
              <a:rPr lang="es-ES" altLang="en-US" dirty="0" smtClean="0">
                <a:solidFill>
                  <a:schemeClr val="tx1"/>
                </a:solidFill>
              </a:rPr>
              <a:t>Es fácil </a:t>
            </a:r>
            <a:r>
              <a:rPr lang="es-ES" altLang="en-US" dirty="0" smtClean="0">
                <a:solidFill>
                  <a:srgbClr val="00B0F0"/>
                </a:solidFill>
              </a:rPr>
              <a:t>adaptar </a:t>
            </a:r>
            <a:r>
              <a:rPr lang="es-ES" altLang="en-US" dirty="0" smtClean="0">
                <a:solidFill>
                  <a:schemeClr val="tx1"/>
                </a:solidFill>
              </a:rPr>
              <a:t>el proceso para considerar más/menos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s-ES" altLang="en-US" dirty="0" smtClean="0">
                <a:solidFill>
                  <a:schemeClr val="tx1"/>
                </a:solidFill>
              </a:rPr>
              <a:t>No se necesita conocer la implementación: simplemente el espacio de inputs.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dirty="0" smtClean="0">
                <a:solidFill>
                  <a:schemeClr val="tx1"/>
                </a:solidFill>
              </a:rPr>
              <a:t>Partición de dominios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343" y="1780227"/>
            <a:ext cx="7210042" cy="2604828"/>
          </a:xfrm>
        </p:spPr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kumimoji="1" lang="es-ES" altLang="zh-CN" i="1" dirty="0" smtClean="0">
                <a:solidFill>
                  <a:schemeClr val="tx1"/>
                </a:solidFill>
                <a:ea typeface="宋体" charset="-122"/>
              </a:rPr>
              <a:t>Dominio</a:t>
            </a:r>
            <a:r>
              <a:rPr kumimoji="1" lang="es-ES" altLang="zh-CN" dirty="0" smtClean="0">
                <a:ea typeface="宋体" charset="-122"/>
              </a:rPr>
              <a:t> </a:t>
            </a:r>
            <a:r>
              <a:rPr kumimoji="1" lang="es-ES" altLang="zh-CN" i="1" dirty="0" smtClean="0">
                <a:solidFill>
                  <a:schemeClr val="tx2"/>
                </a:solidFill>
                <a:ea typeface="宋体" charset="-122"/>
              </a:rPr>
              <a:t>D.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kumimoji="1" lang="es-ES" altLang="zh-CN" i="1" dirty="0" smtClean="0">
                <a:solidFill>
                  <a:schemeClr val="tx1"/>
                </a:solidFill>
                <a:ea typeface="宋体" charset="-122"/>
              </a:rPr>
              <a:t>Esquema de partición</a:t>
            </a:r>
            <a:r>
              <a:rPr kumimoji="1" lang="es-ES" altLang="zh-CN" i="1" dirty="0" smtClean="0">
                <a:ea typeface="宋体" charset="-122"/>
              </a:rPr>
              <a:t> q </a:t>
            </a:r>
            <a:r>
              <a:rPr kumimoji="1" lang="es-ES" altLang="zh-CN" i="1" dirty="0" smtClean="0">
                <a:solidFill>
                  <a:schemeClr val="tx1"/>
                </a:solidFill>
                <a:ea typeface="宋体" charset="-122"/>
              </a:rPr>
              <a:t>de</a:t>
            </a:r>
            <a:r>
              <a:rPr kumimoji="1" lang="es-ES" altLang="zh-CN" i="1" dirty="0" smtClean="0">
                <a:solidFill>
                  <a:schemeClr val="tx2"/>
                </a:solidFill>
                <a:ea typeface="宋体" charset="-122"/>
              </a:rPr>
              <a:t> D.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kumimoji="1" lang="es-ES" altLang="zh-CN" dirty="0" smtClean="0">
                <a:solidFill>
                  <a:schemeClr val="tx1"/>
                </a:solidFill>
                <a:ea typeface="宋体" charset="-122"/>
              </a:rPr>
              <a:t>La partición </a:t>
            </a:r>
            <a:r>
              <a:rPr kumimoji="1" lang="es-ES" altLang="zh-CN" i="1" dirty="0" smtClean="0">
                <a:solidFill>
                  <a:schemeClr val="tx2"/>
                </a:solidFill>
                <a:ea typeface="宋体" charset="-122"/>
              </a:rPr>
              <a:t>q</a:t>
            </a:r>
            <a:r>
              <a:rPr kumimoji="1" lang="es-ES" altLang="zh-CN" dirty="0" smtClean="0">
                <a:ea typeface="宋体" charset="-122"/>
              </a:rPr>
              <a:t> </a:t>
            </a:r>
            <a:r>
              <a:rPr kumimoji="1" lang="es-ES" altLang="zh-CN" dirty="0" smtClean="0">
                <a:solidFill>
                  <a:schemeClr val="tx1"/>
                </a:solidFill>
                <a:ea typeface="宋体" charset="-122"/>
              </a:rPr>
              <a:t>define un conjunto de bloques:</a:t>
            </a:r>
            <a:r>
              <a:rPr kumimoji="1" lang="es-ES" altLang="zh-CN" dirty="0" smtClean="0">
                <a:ea typeface="宋体" charset="-122"/>
              </a:rPr>
              <a:t> </a:t>
            </a:r>
            <a:r>
              <a:rPr kumimoji="1" lang="es-ES" altLang="zh-CN" i="1" dirty="0" smtClean="0">
                <a:solidFill>
                  <a:schemeClr val="tx2"/>
                </a:solidFill>
                <a:ea typeface="宋体" charset="-122"/>
              </a:rPr>
              <a:t>Bq = b</a:t>
            </a:r>
            <a:r>
              <a:rPr kumimoji="1" lang="es-ES" altLang="zh-CN" sz="3200" i="1" baseline="-25000" dirty="0" smtClean="0">
                <a:solidFill>
                  <a:schemeClr val="tx2"/>
                </a:solidFill>
                <a:ea typeface="宋体" charset="-122"/>
              </a:rPr>
              <a:t>1 </a:t>
            </a:r>
            <a:r>
              <a:rPr kumimoji="1" lang="es-ES" altLang="zh-CN" i="1" dirty="0" smtClean="0">
                <a:solidFill>
                  <a:schemeClr val="tx2"/>
                </a:solidFill>
                <a:ea typeface="宋体" charset="-122"/>
              </a:rPr>
              <a:t>, b</a:t>
            </a:r>
            <a:r>
              <a:rPr kumimoji="1" lang="es-ES" altLang="zh-CN" sz="3200" i="1" baseline="-25000" dirty="0" smtClean="0">
                <a:solidFill>
                  <a:schemeClr val="tx2"/>
                </a:solidFill>
                <a:ea typeface="宋体" charset="-122"/>
              </a:rPr>
              <a:t>2 </a:t>
            </a:r>
            <a:r>
              <a:rPr kumimoji="1" lang="es-ES" altLang="zh-CN" i="1" dirty="0" smtClean="0">
                <a:solidFill>
                  <a:schemeClr val="tx2"/>
                </a:solidFill>
                <a:ea typeface="宋体" charset="-122"/>
              </a:rPr>
              <a:t>, …, </a:t>
            </a:r>
            <a:r>
              <a:rPr kumimoji="1" lang="es-ES" altLang="zh-CN" i="1" dirty="0" err="1" smtClean="0">
                <a:solidFill>
                  <a:schemeClr val="tx2"/>
                </a:solidFill>
                <a:ea typeface="宋体" charset="-122"/>
              </a:rPr>
              <a:t>b</a:t>
            </a:r>
            <a:r>
              <a:rPr kumimoji="1" lang="es-ES" altLang="zh-CN" sz="3200" i="1" baseline="-25000" dirty="0" err="1" smtClean="0">
                <a:solidFill>
                  <a:schemeClr val="tx2"/>
                </a:solidFill>
                <a:ea typeface="宋体" charset="-122"/>
              </a:rPr>
              <a:t>Q</a:t>
            </a:r>
            <a:endParaRPr kumimoji="1" lang="es-ES" altLang="zh-CN" sz="3200" i="1" baseline="-25000" dirty="0" smtClean="0">
              <a:solidFill>
                <a:schemeClr val="tx2"/>
              </a:solidFill>
              <a:ea typeface="宋体" charset="-122"/>
            </a:endParaRP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kumimoji="1" lang="es-ES" altLang="zh-CN" dirty="0">
                <a:solidFill>
                  <a:schemeClr val="tx1"/>
                </a:solidFill>
                <a:ea typeface="宋体" charset="-122"/>
              </a:rPr>
              <a:t>La partición </a:t>
            </a:r>
            <a:r>
              <a:rPr kumimoji="1" lang="es-ES" altLang="zh-CN" dirty="0" smtClean="0">
                <a:solidFill>
                  <a:schemeClr val="tx1"/>
                </a:solidFill>
                <a:ea typeface="宋体" charset="-122"/>
              </a:rPr>
              <a:t>debe cumplir dos propiedades:</a:t>
            </a:r>
          </a:p>
          <a:p>
            <a:pPr marL="838200" lvl="1" indent="-381000">
              <a:buFont typeface="Arial" panose="020B0604020202020204" pitchFamily="34" charset="0"/>
              <a:buChar char="•"/>
            </a:pPr>
            <a:r>
              <a:rPr kumimoji="1" lang="es-ES" altLang="zh-CN" dirty="0" smtClean="0">
                <a:solidFill>
                  <a:schemeClr val="tx1"/>
                </a:solidFill>
                <a:ea typeface="宋体" charset="-122"/>
              </a:rPr>
              <a:t>Los bloques deben ser disjuntos dos a dos (</a:t>
            </a:r>
            <a:r>
              <a:rPr kumimoji="1" lang="es-ES" altLang="zh-CN" dirty="0" smtClean="0">
                <a:solidFill>
                  <a:srgbClr val="00B0F0"/>
                </a:solidFill>
                <a:ea typeface="宋体" charset="-122"/>
              </a:rPr>
              <a:t>no solapan</a:t>
            </a:r>
            <a:r>
              <a:rPr kumimoji="1" lang="es-ES" altLang="zh-CN" dirty="0" smtClean="0">
                <a:solidFill>
                  <a:schemeClr val="tx1"/>
                </a:solidFill>
                <a:ea typeface="宋体" charset="-122"/>
              </a:rPr>
              <a:t>).</a:t>
            </a:r>
          </a:p>
          <a:p>
            <a:pPr marL="838200" lvl="1" indent="-381000">
              <a:buFont typeface="Arial" panose="020B0604020202020204" pitchFamily="34" charset="0"/>
              <a:buChar char="•"/>
            </a:pPr>
            <a:r>
              <a:rPr kumimoji="1" lang="es-ES" altLang="zh-CN" dirty="0" smtClean="0">
                <a:solidFill>
                  <a:schemeClr val="tx1"/>
                </a:solidFill>
                <a:ea typeface="宋体" charset="-122"/>
              </a:rPr>
              <a:t>Los bloques cubren todo el</a:t>
            </a:r>
            <a:r>
              <a:rPr kumimoji="1" lang="es-ES" altLang="zh-CN" i="1" dirty="0" smtClean="0">
                <a:solidFill>
                  <a:schemeClr val="tx1"/>
                </a:solidFill>
                <a:ea typeface="宋体" charset="-122"/>
              </a:rPr>
              <a:t> </a:t>
            </a:r>
            <a:r>
              <a:rPr kumimoji="1" lang="es-ES" altLang="zh-CN" dirty="0" smtClean="0">
                <a:solidFill>
                  <a:schemeClr val="tx1"/>
                </a:solidFill>
                <a:ea typeface="宋体" charset="-122"/>
              </a:rPr>
              <a:t>dominio </a:t>
            </a:r>
            <a:r>
              <a:rPr kumimoji="1" lang="es-ES" altLang="zh-CN" i="1" dirty="0" smtClean="0">
                <a:solidFill>
                  <a:schemeClr val="tx1"/>
                </a:solidFill>
                <a:ea typeface="宋体" charset="-122"/>
              </a:rPr>
              <a:t>D</a:t>
            </a:r>
            <a:r>
              <a:rPr kumimoji="1" lang="es-ES" altLang="zh-CN" dirty="0" smtClean="0">
                <a:solidFill>
                  <a:schemeClr val="tx1"/>
                </a:solidFill>
                <a:ea typeface="宋体" charset="-122"/>
              </a:rPr>
              <a:t> (</a:t>
            </a:r>
            <a:r>
              <a:rPr kumimoji="1" lang="es-ES" altLang="zh-CN" dirty="0" smtClean="0">
                <a:solidFill>
                  <a:srgbClr val="00B0F0"/>
                </a:solidFill>
                <a:ea typeface="宋体" charset="-122"/>
              </a:rPr>
              <a:t>completitud</a:t>
            </a:r>
            <a:r>
              <a:rPr kumimoji="1" lang="es-ES" altLang="zh-CN" dirty="0" smtClean="0">
                <a:solidFill>
                  <a:schemeClr val="tx1"/>
                </a:solidFill>
                <a:ea typeface="宋体" charset="-122"/>
              </a:rPr>
              <a:t>).</a:t>
            </a:r>
            <a:endParaRPr kumimoji="1"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4010820" y="4575149"/>
            <a:ext cx="4191000" cy="590931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FF00"/>
                </a:solidFill>
                <a:ea typeface="楷体_GB2312" pitchFamily="49" charset="-122"/>
              </a:rPr>
              <a:t>b</a:t>
            </a:r>
            <a:r>
              <a:rPr kumimoji="1" lang="en-US" altLang="zh-CN" sz="2400" baseline="-25000" dirty="0">
                <a:solidFill>
                  <a:srgbClr val="FFFF00"/>
                </a:solidFill>
                <a:ea typeface="楷体_GB2312" pitchFamily="49" charset="-122"/>
              </a:rPr>
              <a:t>i</a:t>
            </a:r>
            <a:r>
              <a:rPr kumimoji="1" lang="en-US" altLang="zh-CN" sz="2400" dirty="0">
                <a:solidFill>
                  <a:srgbClr val="FFFF00"/>
                </a:solidFill>
                <a:ea typeface="楷体_GB2312" pitchFamily="49" charset="-122"/>
              </a:rPr>
              <a:t> </a:t>
            </a:r>
            <a:r>
              <a:rPr kumimoji="1" lang="en-US" altLang="zh-CN" sz="2400" dirty="0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 </a:t>
            </a:r>
            <a:r>
              <a:rPr kumimoji="1" lang="en-US" altLang="zh-CN" sz="2400" dirty="0" err="1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b</a:t>
            </a:r>
            <a:r>
              <a:rPr kumimoji="1" lang="en-US" altLang="zh-CN" sz="2400" baseline="-25000" dirty="0" err="1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j</a:t>
            </a:r>
            <a:r>
              <a:rPr kumimoji="1" lang="en-US" altLang="zh-CN" sz="2400" dirty="0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 = </a:t>
            </a:r>
            <a:r>
              <a:rPr kumimoji="1" lang="en-US" altLang="zh-CN" sz="2400" dirty="0" smtClean="0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Ø, </a:t>
            </a:r>
            <a:r>
              <a:rPr lang="en-US" altLang="en-US" sz="2400" dirty="0">
                <a:solidFill>
                  <a:srgbClr val="FFFF00"/>
                </a:solidFill>
                <a:sym typeface="Symbol" pitchFamily="18" charset="2"/>
              </a:rPr>
              <a:t></a:t>
            </a:r>
            <a:r>
              <a:rPr lang="en-US" altLang="en-US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kumimoji="1" lang="en-US" altLang="zh-CN" sz="2400" dirty="0" err="1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i</a:t>
            </a:r>
            <a:r>
              <a:rPr kumimoji="1" lang="en-US" altLang="zh-CN" sz="2400" dirty="0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  j, b</a:t>
            </a:r>
            <a:r>
              <a:rPr kumimoji="1" lang="en-US" altLang="zh-CN" sz="2400" baseline="-25000" dirty="0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i</a:t>
            </a:r>
            <a:r>
              <a:rPr kumimoji="1" lang="en-US" altLang="zh-CN" sz="2400" dirty="0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, </a:t>
            </a:r>
            <a:r>
              <a:rPr kumimoji="1" lang="en-US" altLang="zh-CN" sz="2400" dirty="0" err="1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b</a:t>
            </a:r>
            <a:r>
              <a:rPr kumimoji="1" lang="en-US" altLang="zh-CN" sz="2400" baseline="-25000" dirty="0" err="1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j</a:t>
            </a:r>
            <a:r>
              <a:rPr kumimoji="1" lang="en-US" altLang="zh-CN" sz="2400" baseline="-25000" dirty="0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 </a:t>
            </a:r>
            <a:r>
              <a:rPr kumimoji="1" lang="en-US" altLang="zh-CN" sz="2400" dirty="0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 </a:t>
            </a:r>
            <a:r>
              <a:rPr kumimoji="1" lang="en-US" altLang="zh-CN" sz="2400" dirty="0" err="1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B</a:t>
            </a:r>
            <a:r>
              <a:rPr kumimoji="1" lang="en-US" altLang="zh-CN" sz="2400" baseline="-25000" dirty="0" err="1">
                <a:solidFill>
                  <a:srgbClr val="FFFF00"/>
                </a:solidFill>
                <a:ea typeface="楷体_GB2312" pitchFamily="49" charset="-122"/>
                <a:sym typeface="Symbol" pitchFamily="18" charset="2"/>
              </a:rPr>
              <a:t>q</a:t>
            </a:r>
            <a:endParaRPr kumimoji="1" lang="en-US" altLang="zh-CN" sz="2400" baseline="-25000" dirty="0">
              <a:solidFill>
                <a:srgbClr val="FFFF00"/>
              </a:solidFill>
              <a:ea typeface="楷体_GB2312" pitchFamily="49" charset="-122"/>
              <a:sym typeface="Symbol" pitchFamily="18" charset="2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1560" y="4575554"/>
            <a:ext cx="2971800" cy="1676400"/>
            <a:chOff x="3560" y="2997"/>
            <a:chExt cx="1872" cy="1056"/>
          </a:xfrm>
        </p:grpSpPr>
        <p:sp>
          <p:nvSpPr>
            <p:cNvPr id="6154" name="Rectangle 6"/>
            <p:cNvSpPr>
              <a:spLocks noChangeArrowheads="1"/>
            </p:cNvSpPr>
            <p:nvPr/>
          </p:nvSpPr>
          <p:spPr bwMode="auto">
            <a:xfrm>
              <a:off x="3560" y="2997"/>
              <a:ext cx="1872" cy="105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FF00"/>
                </a:solidFill>
              </a:endParaRPr>
            </a:p>
          </p:txBody>
        </p:sp>
        <p:sp>
          <p:nvSpPr>
            <p:cNvPr id="6155" name="Freeform 7"/>
            <p:cNvSpPr>
              <a:spLocks/>
            </p:cNvSpPr>
            <p:nvPr/>
          </p:nvSpPr>
          <p:spPr bwMode="auto">
            <a:xfrm>
              <a:off x="3560" y="2998"/>
              <a:ext cx="624" cy="528"/>
            </a:xfrm>
            <a:custGeom>
              <a:avLst/>
              <a:gdLst>
                <a:gd name="T0" fmla="*/ 624 w 624"/>
                <a:gd name="T1" fmla="*/ 0 h 528"/>
                <a:gd name="T2" fmla="*/ 576 w 624"/>
                <a:gd name="T3" fmla="*/ 240 h 528"/>
                <a:gd name="T4" fmla="*/ 336 w 624"/>
                <a:gd name="T5" fmla="*/ 480 h 528"/>
                <a:gd name="T6" fmla="*/ 0 w 62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528"/>
                <a:gd name="T14" fmla="*/ 624 w 62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528">
                  <a:moveTo>
                    <a:pt x="624" y="0"/>
                  </a:moveTo>
                  <a:cubicBezTo>
                    <a:pt x="624" y="80"/>
                    <a:pt x="624" y="160"/>
                    <a:pt x="576" y="240"/>
                  </a:cubicBezTo>
                  <a:cubicBezTo>
                    <a:pt x="528" y="320"/>
                    <a:pt x="432" y="432"/>
                    <a:pt x="336" y="480"/>
                  </a:cubicBezTo>
                  <a:cubicBezTo>
                    <a:pt x="240" y="528"/>
                    <a:pt x="56" y="520"/>
                    <a:pt x="0" y="52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156" name="Freeform 8"/>
            <p:cNvSpPr>
              <a:spLocks/>
            </p:cNvSpPr>
            <p:nvPr/>
          </p:nvSpPr>
          <p:spPr bwMode="auto">
            <a:xfrm>
              <a:off x="4040" y="3354"/>
              <a:ext cx="1392" cy="208"/>
            </a:xfrm>
            <a:custGeom>
              <a:avLst/>
              <a:gdLst>
                <a:gd name="T0" fmla="*/ 0 w 1392"/>
                <a:gd name="T1" fmla="*/ 0 h 208"/>
                <a:gd name="T2" fmla="*/ 288 w 1392"/>
                <a:gd name="T3" fmla="*/ 96 h 208"/>
                <a:gd name="T4" fmla="*/ 912 w 1392"/>
                <a:gd name="T5" fmla="*/ 192 h 208"/>
                <a:gd name="T6" fmla="*/ 1200 w 1392"/>
                <a:gd name="T7" fmla="*/ 192 h 208"/>
                <a:gd name="T8" fmla="*/ 1392 w 1392"/>
                <a:gd name="T9" fmla="*/ 192 h 2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208"/>
                <a:gd name="T17" fmla="*/ 1392 w 1392"/>
                <a:gd name="T18" fmla="*/ 208 h 2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208">
                  <a:moveTo>
                    <a:pt x="0" y="0"/>
                  </a:moveTo>
                  <a:cubicBezTo>
                    <a:pt x="68" y="32"/>
                    <a:pt x="136" y="64"/>
                    <a:pt x="288" y="96"/>
                  </a:cubicBezTo>
                  <a:cubicBezTo>
                    <a:pt x="440" y="128"/>
                    <a:pt x="760" y="176"/>
                    <a:pt x="912" y="192"/>
                  </a:cubicBezTo>
                  <a:cubicBezTo>
                    <a:pt x="1064" y="208"/>
                    <a:pt x="1120" y="192"/>
                    <a:pt x="1200" y="192"/>
                  </a:cubicBezTo>
                  <a:cubicBezTo>
                    <a:pt x="1280" y="192"/>
                    <a:pt x="1360" y="192"/>
                    <a:pt x="1392" y="19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157" name="Text Box 9"/>
            <p:cNvSpPr txBox="1">
              <a:spLocks noChangeArrowheads="1"/>
            </p:cNvSpPr>
            <p:nvPr/>
          </p:nvSpPr>
          <p:spPr bwMode="auto">
            <a:xfrm>
              <a:off x="3600" y="3030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>
                  <a:solidFill>
                    <a:srgbClr val="FFFF00"/>
                  </a:solidFill>
                  <a:ea typeface="楷体_GB2312" pitchFamily="49" charset="-122"/>
                </a:rPr>
                <a:t>b</a:t>
              </a:r>
              <a:r>
                <a:rPr kumimoji="1" lang="en-US" altLang="zh-CN" sz="2800" baseline="-25000">
                  <a:solidFill>
                    <a:srgbClr val="FFFF00"/>
                  </a:solidFill>
                  <a:ea typeface="楷体_GB2312" pitchFamily="49" charset="-122"/>
                </a:rPr>
                <a:t>1</a:t>
              </a:r>
            </a:p>
          </p:txBody>
        </p:sp>
        <p:sp>
          <p:nvSpPr>
            <p:cNvPr id="6158" name="Text Box 10"/>
            <p:cNvSpPr txBox="1">
              <a:spLocks noChangeArrowheads="1"/>
            </p:cNvSpPr>
            <p:nvPr/>
          </p:nvSpPr>
          <p:spPr bwMode="auto">
            <a:xfrm>
              <a:off x="4464" y="3030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>
                  <a:solidFill>
                    <a:srgbClr val="FFFF00"/>
                  </a:solidFill>
                  <a:ea typeface="楷体_GB2312" pitchFamily="49" charset="-122"/>
                </a:rPr>
                <a:t>b</a:t>
              </a:r>
              <a:r>
                <a:rPr kumimoji="1" lang="en-US" altLang="zh-CN" sz="2800" baseline="-25000">
                  <a:solidFill>
                    <a:srgbClr val="FFFF00"/>
                  </a:solidFill>
                  <a:ea typeface="楷体_GB2312" pitchFamily="49" charset="-122"/>
                </a:rPr>
                <a:t>2</a:t>
              </a:r>
            </a:p>
          </p:txBody>
        </p:sp>
        <p:sp>
          <p:nvSpPr>
            <p:cNvPr id="6159" name="Text Box 11"/>
            <p:cNvSpPr txBox="1">
              <a:spLocks noChangeArrowheads="1"/>
            </p:cNvSpPr>
            <p:nvPr/>
          </p:nvSpPr>
          <p:spPr bwMode="auto">
            <a:xfrm>
              <a:off x="3888" y="3510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>
                  <a:solidFill>
                    <a:srgbClr val="FFFF00"/>
                  </a:solidFill>
                  <a:ea typeface="楷体_GB2312" pitchFamily="49" charset="-122"/>
                </a:rPr>
                <a:t>b</a:t>
              </a:r>
              <a:r>
                <a:rPr kumimoji="1" lang="en-US" altLang="zh-CN" sz="2800" baseline="-25000">
                  <a:solidFill>
                    <a:srgbClr val="FFFF00"/>
                  </a:solidFill>
                  <a:ea typeface="楷体_GB2312" pitchFamily="49" charset="-122"/>
                </a:rPr>
                <a:t>3</a:t>
              </a:r>
            </a:p>
          </p:txBody>
        </p:sp>
      </p:grpSp>
      <p:sp>
        <p:nvSpPr>
          <p:cNvPr id="248845" name="Text Box 13"/>
          <p:cNvSpPr txBox="1">
            <a:spLocks noChangeArrowheads="1"/>
          </p:cNvSpPr>
          <p:nvPr/>
        </p:nvSpPr>
        <p:spPr bwMode="auto">
          <a:xfrm>
            <a:off x="5004048" y="5410381"/>
            <a:ext cx="1943100" cy="75088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3600">
                <a:sym typeface="Symbol" pitchFamily="18" charset="2"/>
              </a:rPr>
              <a:t>  </a:t>
            </a:r>
            <a:r>
              <a:rPr lang="en-US" altLang="en-US" sz="2800"/>
              <a:t>   b = 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/>
              <a:t>b </a:t>
            </a:r>
            <a:r>
              <a:rPr lang="en-US" altLang="en-US" sz="2400">
                <a:sym typeface="Symbol" pitchFamily="18" charset="2"/>
              </a:rPr>
              <a:t> Bq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92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/>
      <p:bldP spid="2488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dirty="0" smtClean="0"/>
              <a:t>Uso de Particiones: Hipótesis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59" y="1845734"/>
            <a:ext cx="6989401" cy="4023360"/>
          </a:xfrm>
        </p:spPr>
        <p:txBody>
          <a:bodyPr>
            <a:noAutofit/>
          </a:bodyPr>
          <a:lstStyle/>
          <a:p>
            <a:r>
              <a:rPr lang="es-ES" altLang="en-US" dirty="0" smtClean="0">
                <a:solidFill>
                  <a:schemeClr val="tx1"/>
                </a:solidFill>
              </a:rPr>
              <a:t>Se elije </a:t>
            </a:r>
            <a:r>
              <a:rPr lang="es-ES" altLang="en-US" dirty="0" smtClean="0">
                <a:solidFill>
                  <a:srgbClr val="00B0F0"/>
                </a:solidFill>
              </a:rPr>
              <a:t>un valor </a:t>
            </a:r>
            <a:r>
              <a:rPr lang="es-ES" altLang="en-US" dirty="0" smtClean="0">
                <a:solidFill>
                  <a:schemeClr val="tx1"/>
                </a:solidFill>
              </a:rPr>
              <a:t>de cada bloque</a:t>
            </a:r>
          </a:p>
          <a:p>
            <a:endParaRPr lang="es-ES" altLang="en-US" dirty="0" smtClean="0">
              <a:solidFill>
                <a:schemeClr val="tx1"/>
              </a:solidFill>
            </a:endParaRPr>
          </a:p>
          <a:p>
            <a:r>
              <a:rPr lang="es-ES" altLang="en-US" dirty="0" smtClean="0">
                <a:solidFill>
                  <a:schemeClr val="tx1"/>
                </a:solidFill>
              </a:rPr>
              <a:t>Se asume que cada valor es </a:t>
            </a:r>
            <a:r>
              <a:rPr lang="es-ES" altLang="en-US" dirty="0" smtClean="0">
                <a:solidFill>
                  <a:srgbClr val="00B0F0"/>
                </a:solidFill>
              </a:rPr>
              <a:t>igual de útil</a:t>
            </a:r>
            <a:r>
              <a:rPr lang="es-ES" altLang="en-US" dirty="0" smtClean="0">
                <a:solidFill>
                  <a:schemeClr val="tx1"/>
                </a:solidFill>
              </a:rPr>
              <a:t> para testear el sistema.</a:t>
            </a:r>
          </a:p>
          <a:p>
            <a:endParaRPr lang="es-ES" altLang="en-US" dirty="0" smtClean="0">
              <a:solidFill>
                <a:schemeClr val="tx1"/>
              </a:solidFill>
            </a:endParaRPr>
          </a:p>
          <a:p>
            <a:r>
              <a:rPr lang="es-ES" altLang="en-US" dirty="0" smtClean="0">
                <a:solidFill>
                  <a:schemeClr val="tx1"/>
                </a:solidFill>
              </a:rPr>
              <a:t>Aplicación de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Encontramos </a:t>
            </a:r>
            <a:r>
              <a:rPr lang="es-ES" altLang="en-US" sz="2000" dirty="0" smtClean="0">
                <a:solidFill>
                  <a:srgbClr val="00B0F0"/>
                </a:solidFill>
              </a:rPr>
              <a:t>características</a:t>
            </a:r>
            <a:r>
              <a:rPr lang="es-ES" altLang="en-US" sz="2000" dirty="0" smtClean="0">
                <a:solidFill>
                  <a:schemeClr val="tx1"/>
                </a:solidFill>
              </a:rPr>
              <a:t> en los inputs: parámetros, descripciones semánticas, …</a:t>
            </a:r>
          </a:p>
          <a:p>
            <a:pPr lvl="1"/>
            <a:r>
              <a:rPr lang="es-ES" altLang="en-US" sz="2000" dirty="0" err="1" smtClean="0">
                <a:solidFill>
                  <a:srgbClr val="00B0F0"/>
                </a:solidFill>
              </a:rPr>
              <a:t>Particionamos</a:t>
            </a:r>
            <a:r>
              <a:rPr lang="es-ES" altLang="en-US" sz="2000" dirty="0" smtClean="0">
                <a:solidFill>
                  <a:schemeClr val="tx1"/>
                </a:solidFill>
              </a:rPr>
              <a:t> cada característica.</a:t>
            </a:r>
          </a:p>
          <a:p>
            <a:pPr lvl="1"/>
            <a:r>
              <a:rPr lang="es-ES" altLang="en-US" sz="2000" dirty="0" smtClean="0">
                <a:solidFill>
                  <a:srgbClr val="00B0F0"/>
                </a:solidFill>
              </a:rPr>
              <a:t>Elegimos </a:t>
            </a:r>
            <a:r>
              <a:rPr lang="es-ES" altLang="en-US" sz="2000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sz="2000" dirty="0" smtClean="0">
                <a:solidFill>
                  <a:srgbClr val="00B0F0"/>
                </a:solidFill>
              </a:rPr>
              <a:t> </a:t>
            </a:r>
            <a:r>
              <a:rPr lang="es-ES" altLang="en-US" sz="2000" dirty="0" smtClean="0">
                <a:solidFill>
                  <a:schemeClr val="tx1"/>
                </a:solidFill>
              </a:rPr>
              <a:t>al combinar valores de las características.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23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dirty="0" smtClean="0">
                <a:solidFill>
                  <a:schemeClr val="tx1"/>
                </a:solidFill>
              </a:rPr>
              <a:t>Uso de Particiones: Hipótesis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59" y="1845734"/>
            <a:ext cx="7277433" cy="4023360"/>
          </a:xfrm>
        </p:spPr>
        <p:txBody>
          <a:bodyPr>
            <a:noAutofit/>
          </a:bodyPr>
          <a:lstStyle/>
          <a:p>
            <a:r>
              <a:rPr lang="es-ES" altLang="en-US" dirty="0" smtClean="0">
                <a:solidFill>
                  <a:srgbClr val="00B0F0"/>
                </a:solidFill>
              </a:rPr>
              <a:t>Ejemplos</a:t>
            </a:r>
            <a:r>
              <a:rPr lang="es-ES" altLang="en-US" dirty="0" smtClean="0">
                <a:solidFill>
                  <a:schemeClr val="tx1"/>
                </a:solidFill>
              </a:rPr>
              <a:t> de características: 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Input X es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null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Orden del fichero de entrada F (ordenado, ordenado a la inversa, arbitrario…).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Mínima separación entre dos aviones.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Dispositivo de entrada de señal (DVD, CD, VCR, ordenador, …).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09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dirty="0" smtClean="0">
                <a:solidFill>
                  <a:schemeClr val="tx1"/>
                </a:solidFill>
              </a:rPr>
              <a:t>Elección de particiones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4921" y="1796256"/>
            <a:ext cx="7419488" cy="1484313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La </a:t>
            </a:r>
            <a:r>
              <a:rPr lang="en-US" altLang="en-US" dirty="0" err="1" smtClean="0">
                <a:solidFill>
                  <a:schemeClr val="tx1"/>
                </a:solidFill>
              </a:rPr>
              <a:t>elección</a:t>
            </a:r>
            <a:r>
              <a:rPr lang="en-US" altLang="en-US" dirty="0" smtClean="0">
                <a:solidFill>
                  <a:schemeClr val="tx1"/>
                </a:solidFill>
              </a:rPr>
              <a:t> (</a:t>
            </a:r>
            <a:r>
              <a:rPr lang="en-US" altLang="en-US" dirty="0" err="1" smtClean="0">
                <a:solidFill>
                  <a:schemeClr val="tx1"/>
                </a:solidFill>
              </a:rPr>
              <a:t>definición</a:t>
            </a:r>
            <a:r>
              <a:rPr lang="en-US" altLang="en-US" dirty="0" smtClean="0">
                <a:solidFill>
                  <a:schemeClr val="tx1"/>
                </a:solidFill>
              </a:rPr>
              <a:t>) de </a:t>
            </a:r>
            <a:r>
              <a:rPr lang="en-US" altLang="en-US" dirty="0" err="1" smtClean="0">
                <a:solidFill>
                  <a:schemeClr val="tx1"/>
                </a:solidFill>
              </a:rPr>
              <a:t>particiones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parece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sencilla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pero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es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fácil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equivocarse</a:t>
            </a:r>
            <a:r>
              <a:rPr lang="en-US" alt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en-US" dirty="0" err="1" smtClean="0">
                <a:solidFill>
                  <a:schemeClr val="tx1"/>
                </a:solidFill>
              </a:rPr>
              <a:t>Consideremos</a:t>
            </a:r>
            <a:r>
              <a:rPr lang="en-US" altLang="en-US" dirty="0" smtClean="0">
                <a:solidFill>
                  <a:schemeClr val="tx1"/>
                </a:solidFill>
              </a:rPr>
              <a:t> “</a:t>
            </a:r>
            <a:r>
              <a:rPr lang="en-US" altLang="en-US" i="1" dirty="0" err="1" smtClean="0">
                <a:solidFill>
                  <a:schemeClr val="tx1"/>
                </a:solidFill>
              </a:rPr>
              <a:t>ordenación</a:t>
            </a:r>
            <a:r>
              <a:rPr lang="en-US" altLang="en-US" i="1" dirty="0" smtClean="0">
                <a:solidFill>
                  <a:schemeClr val="tx1"/>
                </a:solidFill>
              </a:rPr>
              <a:t> del </a:t>
            </a:r>
            <a:r>
              <a:rPr lang="en-US" altLang="en-US" i="1" dirty="0" err="1" smtClean="0">
                <a:solidFill>
                  <a:schemeClr val="tx1"/>
                </a:solidFill>
              </a:rPr>
              <a:t>fichero</a:t>
            </a:r>
            <a:r>
              <a:rPr lang="en-US" altLang="en-US" i="1" dirty="0" smtClean="0">
                <a:solidFill>
                  <a:schemeClr val="tx1"/>
                </a:solidFill>
              </a:rPr>
              <a:t> F</a:t>
            </a:r>
            <a:r>
              <a:rPr lang="en-US" altLang="en-US" dirty="0" smtClean="0">
                <a:solidFill>
                  <a:schemeClr val="tx1"/>
                </a:solidFill>
              </a:rPr>
              <a:t>”.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148158" y="2897302"/>
            <a:ext cx="4639865" cy="1292662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/>
              <a:t>b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</a:t>
            </a:r>
            <a:r>
              <a:rPr lang="en-US" altLang="en-US" sz="2400" dirty="0" err="1" smtClean="0"/>
              <a:t>ordenado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ascendentemente</a:t>
            </a:r>
            <a:endParaRPr lang="en-US" altLang="en-US" sz="2400" dirty="0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/>
              <a:t>b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ordenado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descendentemente</a:t>
            </a:r>
            <a:endParaRPr lang="en-US" altLang="en-US" sz="2400" dirty="0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/>
              <a:t>b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= </a:t>
            </a:r>
            <a:r>
              <a:rPr lang="en-US" altLang="en-US" sz="2400" dirty="0" err="1" smtClean="0"/>
              <a:t>orden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arbitrario</a:t>
            </a:r>
            <a:endParaRPr lang="en-US" altLang="en-US" sz="2400" dirty="0"/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179585" y="4316810"/>
            <a:ext cx="3889375" cy="369332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 err="1" smtClean="0"/>
              <a:t>pero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… </a:t>
            </a:r>
            <a:r>
              <a:rPr lang="en-US" altLang="en-US" sz="2400" dirty="0" err="1" smtClean="0"/>
              <a:t>algo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huele</a:t>
            </a:r>
            <a:r>
              <a:rPr lang="en-US" altLang="en-US" sz="2400" dirty="0" smtClean="0"/>
              <a:t> mal </a:t>
            </a:r>
            <a:r>
              <a:rPr lang="en-US" altLang="en-US" sz="2400" dirty="0"/>
              <a:t>…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179585" y="4824413"/>
            <a:ext cx="4464423" cy="369332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 smtClean="0"/>
              <a:t>¿</a:t>
            </a:r>
            <a:r>
              <a:rPr lang="en-US" altLang="en-US" sz="2400" dirty="0" err="1" smtClean="0"/>
              <a:t>Qué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ocurre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</a:t>
            </a:r>
            <a:r>
              <a:rPr lang="en-US" altLang="en-US" sz="2400" dirty="0" smtClean="0"/>
              <a:t> la longitude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1?</a:t>
            </a:r>
            <a:endParaRPr lang="en-US" altLang="en-US" sz="2400" dirty="0"/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179585" y="5349905"/>
            <a:ext cx="4930775" cy="830997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 smtClean="0"/>
              <a:t>El </a:t>
            </a:r>
            <a:r>
              <a:rPr lang="en-US" altLang="en-US" sz="2400" dirty="0" err="1" smtClean="0"/>
              <a:t>fichero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está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tres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bloques</a:t>
            </a:r>
            <a:r>
              <a:rPr lang="en-US" altLang="en-US" sz="2400" dirty="0" smtClean="0"/>
              <a:t>…</a:t>
            </a:r>
            <a:endParaRPr lang="en-US" altLang="en-US" sz="2400" dirty="0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 smtClean="0"/>
              <a:t>No se </a:t>
            </a:r>
            <a:r>
              <a:rPr lang="en-US" altLang="en-US" sz="2400" dirty="0" err="1" smtClean="0"/>
              <a:t>cumple</a:t>
            </a:r>
            <a:r>
              <a:rPr lang="en-US" altLang="en-US" sz="2400" dirty="0" smtClean="0"/>
              <a:t> “no </a:t>
            </a:r>
            <a:r>
              <a:rPr lang="en-US" altLang="en-US" sz="2400" dirty="0" err="1" smtClean="0"/>
              <a:t>solapamiento</a:t>
            </a:r>
            <a:r>
              <a:rPr lang="en-US" altLang="en-US" sz="2400" dirty="0" smtClean="0"/>
              <a:t>”.</a:t>
            </a:r>
            <a:endParaRPr lang="en-US" altLang="en-US" sz="2400" dirty="0"/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5327650" y="2597150"/>
            <a:ext cx="3716338" cy="1384995"/>
          </a:xfrm>
          <a:prstGeom prst="rect">
            <a:avLst/>
          </a:prstGeom>
          <a:solidFill>
            <a:srgbClr val="003399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Solución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Cada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característica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debería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considerar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solo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propiedad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2937" name="Text Box 9"/>
          <p:cNvSpPr txBox="1">
            <a:spLocks noChangeArrowheads="1"/>
          </p:cNvSpPr>
          <p:nvPr/>
        </p:nvSpPr>
        <p:spPr bwMode="auto">
          <a:xfrm>
            <a:off x="5146936" y="4087813"/>
            <a:ext cx="3933629" cy="1929759"/>
          </a:xfrm>
          <a:prstGeom prst="rect">
            <a:avLst/>
          </a:prstGeom>
          <a:solidFill>
            <a:srgbClr val="003399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25000"/>
              </a:spcBef>
              <a:defRPr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C1: F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ordenado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ascendente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25000"/>
              </a:spcBef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c1.b1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true</a:t>
            </a:r>
          </a:p>
          <a:p>
            <a:pPr>
              <a:lnSpc>
                <a:spcPct val="70000"/>
              </a:lnSpc>
              <a:spcBef>
                <a:spcPct val="25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c1.b2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false</a:t>
            </a:r>
          </a:p>
          <a:p>
            <a:pPr>
              <a:lnSpc>
                <a:spcPct val="70000"/>
              </a:lnSpc>
              <a:spcBef>
                <a:spcPct val="25000"/>
              </a:spcBef>
              <a:defRPr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C2: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ordenado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descendente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25000"/>
              </a:spcBef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c2.b1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true</a:t>
            </a:r>
          </a:p>
          <a:p>
            <a:pPr>
              <a:lnSpc>
                <a:spcPct val="70000"/>
              </a:lnSpc>
              <a:spcBef>
                <a:spcPct val="25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c2.b2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false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52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2" grpId="0" animBg="1"/>
      <p:bldP spid="252933" grpId="0" animBg="1"/>
      <p:bldP spid="252934" grpId="0" animBg="1"/>
      <p:bldP spid="252935" grpId="0" animBg="1"/>
      <p:bldP spid="252936" grpId="0" animBg="1"/>
      <p:bldP spid="252937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4757</Words>
  <Application>Microsoft Office PowerPoint</Application>
  <PresentationFormat>Presentación en pantalla (4:3)</PresentationFormat>
  <Paragraphs>953</Paragraphs>
  <Slides>49</Slides>
  <Notes>44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49</vt:i4>
      </vt:variant>
    </vt:vector>
  </HeadingPairs>
  <TitlesOfParts>
    <vt:vector size="64" baseType="lpstr">
      <vt:lpstr>宋体</vt:lpstr>
      <vt:lpstr>Arial</vt:lpstr>
      <vt:lpstr>Calibri</vt:lpstr>
      <vt:lpstr>Calibri Light</vt:lpstr>
      <vt:lpstr>Comic Sans MS</vt:lpstr>
      <vt:lpstr>Courier New</vt:lpstr>
      <vt:lpstr>Gill Sans MT</vt:lpstr>
      <vt:lpstr>楷体_GB2312</vt:lpstr>
      <vt:lpstr>Symbol</vt:lpstr>
      <vt:lpstr>Times New Roman</vt:lpstr>
      <vt:lpstr>Wingdings 2</vt:lpstr>
      <vt:lpstr>HDOfficeLightV0</vt:lpstr>
      <vt:lpstr>1_HDOfficeLightV0</vt:lpstr>
      <vt:lpstr>2_HDOfficeLightV0</vt:lpstr>
      <vt:lpstr>Retrospección</vt:lpstr>
      <vt:lpstr>Partición del espacio de inputs (PEI)</vt:lpstr>
      <vt:lpstr>Presentación de PowerPoint</vt:lpstr>
      <vt:lpstr>Dominios de entrada</vt:lpstr>
      <vt:lpstr>Dominios de entrada</vt:lpstr>
      <vt:lpstr>Beneficios de PEI</vt:lpstr>
      <vt:lpstr>Partición de dominios</vt:lpstr>
      <vt:lpstr>Uso de Particiones: Hipótesis</vt:lpstr>
      <vt:lpstr>Uso de Particiones: Hipótesis</vt:lpstr>
      <vt:lpstr>Elección de particiones</vt:lpstr>
      <vt:lpstr>Propiedades de las particiones</vt:lpstr>
      <vt:lpstr>Modelado del dominio de inputs</vt:lpstr>
      <vt:lpstr>Presentación de PowerPoint</vt:lpstr>
      <vt:lpstr>Modelado del dominio de inputs</vt:lpstr>
      <vt:lpstr>Modelado del dominio de inputs</vt:lpstr>
      <vt:lpstr>Modelado del dominio de inputs</vt:lpstr>
      <vt:lpstr>Dos metodologías para modelar el dominio de inputs</vt:lpstr>
      <vt:lpstr>Basada en el interface</vt:lpstr>
      <vt:lpstr>Basada en el interface</vt:lpstr>
      <vt:lpstr>Basada en las funcionalidades</vt:lpstr>
      <vt:lpstr>Basada en las funcionalidades</vt:lpstr>
      <vt:lpstr>Pasos 1 &amp; 2: Funcionalidades, parámetros y características</vt:lpstr>
      <vt:lpstr>Pasos 1 &amp; 2: Funcionalidades, parámetros y características</vt:lpstr>
      <vt:lpstr>Pasos 1 &amp; 2: Interface</vt:lpstr>
      <vt:lpstr>Pasos 1 &amp; 2: Funcionalidades</vt:lpstr>
      <vt:lpstr>Paso 3: Modelando el dominio de inputs</vt:lpstr>
      <vt:lpstr>Paso 3: Modelando el dominio de inputs</vt:lpstr>
      <vt:lpstr>Paso 3: MDI-Interface triang() </vt:lpstr>
      <vt:lpstr>Paso 3: MDI-Interface triang() </vt:lpstr>
      <vt:lpstr>Paso 3: MDI-Interface triang() </vt:lpstr>
      <vt:lpstr>Paso 3: MDI-funcionalidades triang() </vt:lpstr>
      <vt:lpstr>Paso 3: MDI-funcionalidades triang() </vt:lpstr>
      <vt:lpstr>Paso 3: MDI-funcionalidades triang() </vt:lpstr>
      <vt:lpstr>Paso 3: Uso de más de un MDI</vt:lpstr>
      <vt:lpstr>Paso 4: Eligiendo combinaciones de valores</vt:lpstr>
      <vt:lpstr>Criterio PEI: Todas combinaciones</vt:lpstr>
      <vt:lpstr>Criterio PEI: Todas combinaciones</vt:lpstr>
      <vt:lpstr>Criterio PEI: Tests ACoC</vt:lpstr>
      <vt:lpstr>Criterio PEI: Cada elección</vt:lpstr>
      <vt:lpstr>Criterio PEI: Dos a dos</vt:lpstr>
      <vt:lpstr>Criterio PEI: Dos a dos</vt:lpstr>
      <vt:lpstr>Criterio PEI: de t en t</vt:lpstr>
      <vt:lpstr>Criterio PEI: Elección base</vt:lpstr>
      <vt:lpstr>Criterio PEI: Elección base</vt:lpstr>
      <vt:lpstr>Criterio PEI: Múltiple elección base</vt:lpstr>
      <vt:lpstr>Presentación de PowerPoint</vt:lpstr>
      <vt:lpstr>Restricciones entre características</vt:lpstr>
      <vt:lpstr>Restricciones entre características</vt:lpstr>
      <vt:lpstr>Ejemplo manipulación restricciones</vt:lpstr>
      <vt:lpstr>Resumen de PEI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250</cp:revision>
  <dcterms:created xsi:type="dcterms:W3CDTF">2010-11-18T11:03:00Z</dcterms:created>
  <dcterms:modified xsi:type="dcterms:W3CDTF">2017-10-27T11:18:19Z</dcterms:modified>
</cp:coreProperties>
</file>