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  <p:sldMasterId id="2147483696" r:id="rId2"/>
    <p:sldMasterId id="2147483750" r:id="rId3"/>
    <p:sldMasterId id="2147483815" r:id="rId4"/>
  </p:sldMasterIdLst>
  <p:notesMasterIdLst>
    <p:notesMasterId r:id="rId23"/>
  </p:notesMasterIdLst>
  <p:sldIdLst>
    <p:sldId id="257" r:id="rId5"/>
    <p:sldId id="309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38" r:id="rId14"/>
    <p:sldId id="339" r:id="rId15"/>
    <p:sldId id="340" r:id="rId16"/>
    <p:sldId id="341" r:id="rId17"/>
    <p:sldId id="342" r:id="rId18"/>
    <p:sldId id="343" r:id="rId19"/>
    <p:sldId id="344" r:id="rId20"/>
    <p:sldId id="345" r:id="rId21"/>
    <p:sldId id="346" r:id="rId2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46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73506A-397E-4710-8110-E549353B1221}" type="datetimeFigureOut">
              <a:rPr lang="es-ES" smtClean="0"/>
              <a:pPr/>
              <a:t>17/10/2017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9BE56-51D1-4C85-B4EF-20EB8A0414D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0923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3420E6-5265-4B93-BBAA-39245D3DF6C2}" type="slidenum">
              <a:rPr lang="en-US"/>
              <a:pPr/>
              <a:t>1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325662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BBAAB-6046-4F3A-9EBD-C2257141A099}" type="datetime1">
              <a:rPr lang="es-ES" smtClean="0"/>
              <a:t>17/10/2017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9150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091A8-A631-44A6-A4BD-4703890A58C5}" type="datetime1">
              <a:rPr lang="es-ES" smtClean="0"/>
              <a:t>17/10/2017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3206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B832F-4135-4C27-8511-A9F807DC8D71}" type="datetime1">
              <a:rPr lang="es-ES" smtClean="0"/>
              <a:t>17/10/2017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0067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0FCF-57A4-449A-880A-378C89D4BB8D}" type="datetime1">
              <a:rPr lang="es-ES" smtClean="0"/>
              <a:t>17/10/2017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12768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6B902-4D05-4DE5-93C6-426A7C7B07AD}" type="datetime1">
              <a:rPr lang="es-ES" smtClean="0"/>
              <a:t>17/10/2017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45112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7B3D-6599-4270-887C-8B0BD4E8B409}" type="datetime1">
              <a:rPr lang="es-ES" smtClean="0"/>
              <a:t>17/10/2017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42022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11BE3-5914-481D-B718-E4555E29FC38}" type="datetime1">
              <a:rPr lang="es-ES" smtClean="0"/>
              <a:t>17/10/2017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8202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41412-FF7A-46DA-B3D9-3749EA4339F8}" type="datetime1">
              <a:rPr lang="es-ES" smtClean="0"/>
              <a:t>17/10/2017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0722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943AC-334E-4B41-A7A1-C6AA8A64068B}" type="datetime1">
              <a:rPr lang="es-ES" smtClean="0"/>
              <a:t>17/10/2017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5129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753C-6B4C-48D9-970B-D3EC8641D414}" type="datetime1">
              <a:rPr lang="es-ES" smtClean="0"/>
              <a:t>17/10/2017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19886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E6DC-63E2-4FE6-8099-DFBB50964FBA}" type="datetime1">
              <a:rPr lang="es-ES" smtClean="0"/>
              <a:t>17/10/2017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041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C88CE-679A-4F08-AA69-7F0C7AACF17A}" type="datetime1">
              <a:rPr lang="es-ES" smtClean="0"/>
              <a:t>17/10/2017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891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EAD4-CF7C-43E9-B21C-30388E548210}" type="datetime1">
              <a:rPr lang="es-ES" smtClean="0"/>
              <a:t>17/10/2017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06098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C0AE6-27E2-49E4-9786-065CFBCE703F}" type="datetime1">
              <a:rPr lang="es-ES" smtClean="0"/>
              <a:t>17/10/2017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61347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4350E-BE8E-48E9-BA94-3ED63C43E737}" type="datetime1">
              <a:rPr lang="es-ES" smtClean="0"/>
              <a:t>17/10/2017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78734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D3EA8-A826-4CA8-A0E3-165476EB2685}" type="datetime1">
              <a:rPr lang="es-ES" smtClean="0"/>
              <a:t>17/10/2017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15812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40BF4-C082-4D22-A605-F835ED962734}" type="datetime1">
              <a:rPr lang="es-ES" smtClean="0"/>
              <a:t>17/10/2017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21918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8A45D-30B7-4C26-B82A-102C832EF02C}" type="datetime1">
              <a:rPr lang="es-ES" smtClean="0"/>
              <a:t>17/10/2017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1191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CC211-167B-4686-B1BA-52B1ABD7522D}" type="datetime1">
              <a:rPr lang="es-ES" smtClean="0"/>
              <a:t>17/10/2017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08879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C410E-60CB-41A2-BC8B-EDE211F00F9E}" type="datetime1">
              <a:rPr lang="es-ES" smtClean="0"/>
              <a:t>17/10/2017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278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38E6B-08DE-4203-9083-1C60D49A09F0}" type="datetime1">
              <a:rPr lang="es-ES" smtClean="0"/>
              <a:t>17/10/2017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1155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873A3-76ED-4565-B8CF-89BBD494ABC5}" type="datetime1">
              <a:rPr lang="es-ES" smtClean="0"/>
              <a:t>17/10/2017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6489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81298-ED52-4A9E-9E4D-C12924A2BC9E}" type="datetime1">
              <a:rPr lang="es-ES" smtClean="0"/>
              <a:t>17/10/2017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76376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63BA2-7581-464A-8019-560215B48D65}" type="datetime1">
              <a:rPr lang="es-ES" smtClean="0"/>
              <a:t>17/10/2017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32946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8132B-35A9-400D-B7E9-E2EA6A394294}" type="datetime1">
              <a:rPr lang="es-ES" smtClean="0"/>
              <a:t>17/10/2017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8703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021B-B6BD-4622-9B9E-2767F915CA8E}" type="datetime1">
              <a:rPr lang="es-ES" smtClean="0"/>
              <a:t>17/10/2017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49018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88BC-11D8-42CF-9C2D-C9AC6A838A3E}" type="datetime1">
              <a:rPr lang="es-ES" smtClean="0"/>
              <a:t>17/10/2017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53445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EB3F-908C-458B-B436-C7ECFB498976}" type="datetime1">
              <a:rPr lang="es-ES" smtClean="0"/>
              <a:t>17/10/2017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375762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18E86-597B-4AAF-96D2-224B4A993019}" type="datetime1">
              <a:rPr lang="es-ES" smtClean="0"/>
              <a:t>17/10/2017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16921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B2A2D-DC28-4C69-A08C-BACE8E0A0E35}" type="datetime1">
              <a:rPr lang="es-ES" smtClean="0"/>
              <a:t>17/10/2017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68590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9B3AE-B25E-41F9-959D-3EB46BB9620A}" type="datetime1">
              <a:rPr lang="es-ES" smtClean="0"/>
              <a:t>17/10/2017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63990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9D97-F982-46A6-9EDE-FA2B64B1763A}" type="datetime1">
              <a:rPr lang="es-ES" smtClean="0"/>
              <a:t>17/10/2017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80642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3E52-7D0A-464E-B443-3FED858CD439}" type="datetime1">
              <a:rPr lang="es-ES" smtClean="0"/>
              <a:t>17/10/2017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1885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7E61-DB50-45A2-8511-E0213FB889FF}" type="datetime1">
              <a:rPr lang="es-ES" smtClean="0"/>
              <a:t>17/10/2017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73921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4F04B-F320-4D30-AF65-5E2B0DA8F940}" type="datetime1">
              <a:rPr lang="es-ES" smtClean="0"/>
              <a:t>17/10/2017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838909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6260B0CC-A69E-4F85-BFED-E0F34ABE83E8}" type="datetime1">
              <a:rPr lang="es-ES" smtClean="0"/>
              <a:t>17/10/2017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977528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A42B6-3A99-4023-AA83-A836318CFCC9}" type="datetime1">
              <a:rPr lang="es-ES" smtClean="0"/>
              <a:t>17/10/2017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893210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3A34A-EC1C-4A0A-8848-536DAC48ED0C}" type="datetime1">
              <a:rPr lang="es-ES" smtClean="0"/>
              <a:t>17/10/2017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458427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1F897-A65A-4B8C-81C8-18AC350B87D6}" type="datetime1">
              <a:rPr lang="es-ES" smtClean="0"/>
              <a:t>17/10/2017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254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7D5C5-0083-4B38-83E8-CDA19C36EC27}" type="datetime1">
              <a:rPr lang="es-ES" smtClean="0"/>
              <a:t>17/10/2017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843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E768C-2DC6-47ED-AAC7-F1272AE7F366}" type="datetime1">
              <a:rPr lang="es-ES" smtClean="0"/>
              <a:t>17/10/2017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50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276E7-5656-4BE7-B57D-35FE4B85441A}" type="datetime1">
              <a:rPr lang="es-ES" smtClean="0"/>
              <a:t>17/10/2017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1452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F3874-4417-4241-816F-DA8ADA4CEAEF}" type="datetime1">
              <a:rPr lang="es-ES" smtClean="0"/>
              <a:t>17/10/2017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3694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C623D-F158-4EB4-A191-18A4A701E37D}" type="datetime1">
              <a:rPr lang="es-ES" smtClean="0"/>
              <a:t>17/10/2017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8654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BBEB0963-8D14-4208-B1D3-3B5215B2D95F}" type="datetime1">
              <a:rPr lang="es-ES" smtClean="0"/>
              <a:t>17/10/2017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8195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40F696A-B4C4-43BE-BE55-133EBAAD69E9}" type="datetime1">
              <a:rPr lang="es-ES" smtClean="0"/>
              <a:t>17/10/2017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8208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ECBC8BF-A422-45E8-BD44-647A3CA6210D}" type="datetime1">
              <a:rPr lang="es-ES" smtClean="0"/>
              <a:t>17/10/2017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1551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226DB13-5E37-4F7A-A5A5-78B5C11FC98C}" type="datetime1">
              <a:rPr lang="es-ES" smtClean="0"/>
              <a:t>17/10/2017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3ED3A91-18EE-4DC8-A17F-EFE35D22CA18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0842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8069520" cy="3566160"/>
          </a:xfrm>
        </p:spPr>
        <p:txBody>
          <a:bodyPr>
            <a:normAutofit/>
          </a:bodyPr>
          <a:lstStyle/>
          <a:p>
            <a:r>
              <a:rPr kumimoji="1" lang="es-ES" sz="6600" dirty="0" smtClean="0"/>
              <a:t>Criterios cobertura de grafos: especificaciones</a:t>
            </a:r>
            <a:endParaRPr lang="en-US" sz="4000" dirty="0"/>
          </a:p>
        </p:txBody>
      </p:sp>
      <p:sp>
        <p:nvSpPr>
          <p:cNvPr id="461831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kumimoji="1" lang="es-ES" sz="3600" dirty="0"/>
              <a:t>Manuel Núñez</a:t>
            </a:r>
            <a:br>
              <a:rPr kumimoji="1" lang="es-ES" sz="3600" dirty="0"/>
            </a:br>
            <a:r>
              <a:rPr kumimoji="1" lang="es-ES" sz="3600" dirty="0"/>
              <a:t>Especificación, Validación y </a:t>
            </a:r>
            <a:r>
              <a:rPr kumimoji="1" lang="es-ES" sz="3600" dirty="0" err="1"/>
              <a:t>Testing</a:t>
            </a:r>
            <a:endParaRPr kumimoji="1" lang="es-ES" sz="3600" dirty="0" smtClean="0"/>
          </a:p>
        </p:txBody>
      </p:sp>
      <p:sp>
        <p:nvSpPr>
          <p:cNvPr id="4" name="CuadroTexto 3"/>
          <p:cNvSpPr txBox="1"/>
          <p:nvPr/>
        </p:nvSpPr>
        <p:spPr>
          <a:xfrm>
            <a:off x="683568" y="5733256"/>
            <a:ext cx="7848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Estas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transparencias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están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basadas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en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las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desarrolladas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por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Ammann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&amp; Offutt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como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acompañamiento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de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su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libro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Introduction to Software Testing (2</a:t>
            </a:r>
            <a:r>
              <a:rPr lang="en-US" sz="1400" baseline="30000" dirty="0" smtClean="0">
                <a:solidFill>
                  <a:schemeClr val="bg1">
                    <a:lumMod val="50000"/>
                  </a:schemeClr>
                </a:solidFill>
              </a:rPr>
              <a:t>nd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Edition)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TAD Fichero: RT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737362"/>
            <a:ext cx="7421449" cy="4571957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dirty="0" smtClean="0">
                <a:solidFill>
                  <a:srgbClr val="00B0F0"/>
                </a:solidFill>
              </a:rPr>
              <a:t>Se deberán aplicar a todos los programas que usen el TAD Fichero.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s-ES" altLang="zh-CN" dirty="0" smtClean="0">
              <a:solidFill>
                <a:schemeClr val="tx1"/>
              </a:solidFill>
            </a:endParaRP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s-ES" altLang="zh-CN" dirty="0" smtClean="0">
                <a:solidFill>
                  <a:schemeClr val="tx1"/>
                </a:solidFill>
              </a:rPr>
              <a:t>Cubrir todos los caminos desde el nodo inicial a todos los nodos </a:t>
            </a:r>
            <a:r>
              <a:rPr lang="es-ES" altLang="zh-CN" i="1" dirty="0" err="1" smtClean="0">
                <a:solidFill>
                  <a:schemeClr val="tx1"/>
                </a:solidFill>
              </a:rPr>
              <a:t>write</a:t>
            </a:r>
            <a:r>
              <a:rPr lang="es-ES" altLang="zh-CN" i="1" dirty="0" smtClean="0">
                <a:solidFill>
                  <a:schemeClr val="tx1"/>
                </a:solidFill>
              </a:rPr>
              <a:t>()</a:t>
            </a:r>
            <a:r>
              <a:rPr lang="es-ES" altLang="zh-CN" dirty="0" smtClean="0">
                <a:solidFill>
                  <a:schemeClr val="tx1"/>
                </a:solidFill>
              </a:rPr>
              <a:t> de forma que el camino no pase por </a:t>
            </a:r>
            <a:r>
              <a:rPr lang="es-ES" altLang="zh-CN" i="1" dirty="0" smtClean="0">
                <a:solidFill>
                  <a:schemeClr val="tx1"/>
                </a:solidFill>
              </a:rPr>
              <a:t>open()</a:t>
            </a:r>
            <a:r>
              <a:rPr lang="es-ES" altLang="zh-CN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s-ES" altLang="zh-CN" dirty="0">
                <a:solidFill>
                  <a:schemeClr val="tx1"/>
                </a:solidFill>
              </a:rPr>
              <a:t>Cubrir todos los caminos desde el nodo inicial a todos los nodos </a:t>
            </a:r>
            <a:r>
              <a:rPr lang="es-ES" altLang="zh-CN" i="1" dirty="0" err="1" smtClean="0">
                <a:solidFill>
                  <a:schemeClr val="tx1"/>
                </a:solidFill>
              </a:rPr>
              <a:t>close</a:t>
            </a:r>
            <a:r>
              <a:rPr lang="es-ES" altLang="zh-CN" i="1" dirty="0" smtClean="0">
                <a:solidFill>
                  <a:schemeClr val="tx1"/>
                </a:solidFill>
              </a:rPr>
              <a:t>()</a:t>
            </a:r>
            <a:r>
              <a:rPr lang="es-ES" altLang="zh-CN" dirty="0" smtClean="0">
                <a:solidFill>
                  <a:schemeClr val="tx1"/>
                </a:solidFill>
              </a:rPr>
              <a:t> </a:t>
            </a:r>
            <a:r>
              <a:rPr lang="es-ES" altLang="zh-CN" dirty="0">
                <a:solidFill>
                  <a:schemeClr val="tx1"/>
                </a:solidFill>
              </a:rPr>
              <a:t>de forma que el camino no pase por </a:t>
            </a:r>
            <a:r>
              <a:rPr lang="es-ES" altLang="zh-CN" i="1" dirty="0">
                <a:solidFill>
                  <a:schemeClr val="tx1"/>
                </a:solidFill>
              </a:rPr>
              <a:t>open</a:t>
            </a:r>
            <a:r>
              <a:rPr lang="es-ES" altLang="zh-CN" i="1" dirty="0" smtClean="0">
                <a:solidFill>
                  <a:schemeClr val="tx1"/>
                </a:solidFill>
              </a:rPr>
              <a:t>()</a:t>
            </a:r>
            <a:r>
              <a:rPr lang="es-ES" altLang="zh-CN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s-ES" altLang="zh-CN" dirty="0">
                <a:solidFill>
                  <a:schemeClr val="tx1"/>
                </a:solidFill>
              </a:rPr>
              <a:t>Cubrir todos los caminos desde </a:t>
            </a:r>
            <a:r>
              <a:rPr lang="es-ES" altLang="zh-CN" dirty="0" smtClean="0">
                <a:solidFill>
                  <a:schemeClr val="tx1"/>
                </a:solidFill>
              </a:rPr>
              <a:t>cualquier nodo </a:t>
            </a:r>
            <a:r>
              <a:rPr lang="es-ES" altLang="zh-CN" i="1" dirty="0" err="1" smtClean="0">
                <a:solidFill>
                  <a:schemeClr val="tx1"/>
                </a:solidFill>
              </a:rPr>
              <a:t>close</a:t>
            </a:r>
            <a:r>
              <a:rPr lang="es-ES" altLang="zh-CN" i="1" dirty="0" smtClean="0">
                <a:solidFill>
                  <a:schemeClr val="tx1"/>
                </a:solidFill>
              </a:rPr>
              <a:t>()</a:t>
            </a:r>
            <a:r>
              <a:rPr lang="es-ES" altLang="zh-CN" dirty="0" smtClean="0">
                <a:solidFill>
                  <a:schemeClr val="tx1"/>
                </a:solidFill>
              </a:rPr>
              <a:t> hasta cualquier nodo </a:t>
            </a:r>
            <a:r>
              <a:rPr lang="es-ES" altLang="zh-CN" i="1" dirty="0" err="1" smtClean="0">
                <a:solidFill>
                  <a:schemeClr val="tx1"/>
                </a:solidFill>
              </a:rPr>
              <a:t>write</a:t>
            </a:r>
            <a:r>
              <a:rPr lang="es-ES" altLang="zh-CN" i="1" dirty="0" smtClean="0">
                <a:solidFill>
                  <a:schemeClr val="tx1"/>
                </a:solidFill>
              </a:rPr>
              <a:t>()</a:t>
            </a:r>
            <a:r>
              <a:rPr lang="es-ES" altLang="zh-CN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s-ES" altLang="zh-CN" dirty="0">
                <a:solidFill>
                  <a:schemeClr val="tx1"/>
                </a:solidFill>
              </a:rPr>
              <a:t>Cubrir todos los caminos desde cualquier nodo </a:t>
            </a:r>
            <a:r>
              <a:rPr lang="es-ES" altLang="zh-CN" i="1" dirty="0" smtClean="0">
                <a:solidFill>
                  <a:schemeClr val="tx1"/>
                </a:solidFill>
              </a:rPr>
              <a:t>open()</a:t>
            </a:r>
            <a:r>
              <a:rPr lang="es-ES" altLang="zh-CN" dirty="0" smtClean="0">
                <a:solidFill>
                  <a:schemeClr val="tx1"/>
                </a:solidFill>
              </a:rPr>
              <a:t> </a:t>
            </a:r>
            <a:r>
              <a:rPr lang="es-ES" altLang="zh-CN" dirty="0">
                <a:solidFill>
                  <a:schemeClr val="tx1"/>
                </a:solidFill>
              </a:rPr>
              <a:t>hasta cualquier </a:t>
            </a:r>
            <a:r>
              <a:rPr lang="es-ES" altLang="zh-CN" dirty="0" smtClean="0">
                <a:solidFill>
                  <a:schemeClr val="tx1"/>
                </a:solidFill>
              </a:rPr>
              <a:t>nodo </a:t>
            </a:r>
            <a:r>
              <a:rPr lang="es-ES" altLang="zh-CN" i="1" dirty="0" err="1" smtClean="0">
                <a:solidFill>
                  <a:schemeClr val="tx1"/>
                </a:solidFill>
              </a:rPr>
              <a:t>close</a:t>
            </a:r>
            <a:r>
              <a:rPr lang="es-ES" altLang="zh-CN" i="1" dirty="0" smtClean="0">
                <a:solidFill>
                  <a:schemeClr val="tx1"/>
                </a:solidFill>
              </a:rPr>
              <a:t>() tal que el camino no pase por un nodo </a:t>
            </a:r>
            <a:r>
              <a:rPr lang="es-ES" altLang="zh-CN" i="1" dirty="0" err="1">
                <a:solidFill>
                  <a:schemeClr val="tx1"/>
                </a:solidFill>
              </a:rPr>
              <a:t>write</a:t>
            </a:r>
            <a:r>
              <a:rPr lang="es-ES" altLang="zh-CN" i="1" dirty="0" smtClean="0">
                <a:solidFill>
                  <a:schemeClr val="tx1"/>
                </a:solidFill>
              </a:rPr>
              <a:t>()</a:t>
            </a:r>
            <a:r>
              <a:rPr lang="es-ES" altLang="zh-CN" dirty="0" smtClean="0">
                <a:solidFill>
                  <a:schemeClr val="tx1"/>
                </a:solidFill>
              </a:rPr>
              <a:t>.</a:t>
            </a:r>
            <a:endParaRPr lang="es-ES" altLang="zh-CN" dirty="0">
              <a:solidFill>
                <a:schemeClr val="tx1"/>
              </a:solidFill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es-ES" altLang="en-US" dirty="0" smtClean="0">
                <a:solidFill>
                  <a:schemeClr val="tx1"/>
                </a:solidFill>
              </a:rPr>
              <a:t>Si </a:t>
            </a:r>
            <a:r>
              <a:rPr lang="es-ES" altLang="en-US" dirty="0">
                <a:solidFill>
                  <a:schemeClr val="tx1"/>
                </a:solidFill>
              </a:rPr>
              <a:t>el </a:t>
            </a:r>
            <a:r>
              <a:rPr lang="es-ES" altLang="en-US" dirty="0">
                <a:solidFill>
                  <a:srgbClr val="00B0F0"/>
                </a:solidFill>
              </a:rPr>
              <a:t>programa</a:t>
            </a:r>
            <a:r>
              <a:rPr lang="es-ES" altLang="en-US" dirty="0">
                <a:solidFill>
                  <a:schemeClr val="tx1"/>
                </a:solidFill>
              </a:rPr>
              <a:t> es </a:t>
            </a:r>
            <a:r>
              <a:rPr lang="es-ES" altLang="en-US" dirty="0">
                <a:solidFill>
                  <a:srgbClr val="00B0F0"/>
                </a:solidFill>
              </a:rPr>
              <a:t>correcto</a:t>
            </a:r>
            <a:r>
              <a:rPr lang="es-ES" altLang="en-US" dirty="0">
                <a:solidFill>
                  <a:schemeClr val="tx1"/>
                </a:solidFill>
              </a:rPr>
              <a:t>, todos los </a:t>
            </a:r>
            <a:r>
              <a:rPr lang="es-ES" altLang="en-US" dirty="0">
                <a:solidFill>
                  <a:srgbClr val="00B0F0"/>
                </a:solidFill>
              </a:rPr>
              <a:t>requisitos</a:t>
            </a:r>
            <a:r>
              <a:rPr lang="es-ES" altLang="en-US" dirty="0">
                <a:solidFill>
                  <a:schemeClr val="tx1"/>
                </a:solidFill>
              </a:rPr>
              <a:t> serán </a:t>
            </a:r>
            <a:r>
              <a:rPr lang="es-ES" altLang="en-US" dirty="0">
                <a:solidFill>
                  <a:srgbClr val="00B0F0"/>
                </a:solidFill>
              </a:rPr>
              <a:t>irrealizables</a:t>
            </a:r>
            <a:r>
              <a:rPr lang="es-ES" altLang="en-US" dirty="0">
                <a:solidFill>
                  <a:schemeClr val="tx1"/>
                </a:solidFill>
              </a:rPr>
              <a:t>.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es-ES" altLang="en-US" dirty="0">
                <a:solidFill>
                  <a:schemeClr val="tx1"/>
                </a:solidFill>
              </a:rPr>
              <a:t>Cualquier </a:t>
            </a:r>
            <a:r>
              <a:rPr lang="es-ES" altLang="en-US" dirty="0">
                <a:solidFill>
                  <a:srgbClr val="00B0F0"/>
                </a:solidFill>
              </a:rPr>
              <a:t>test</a:t>
            </a:r>
            <a:r>
              <a:rPr lang="es-ES" altLang="en-US" dirty="0">
                <a:solidFill>
                  <a:schemeClr val="tx1"/>
                </a:solidFill>
              </a:rPr>
              <a:t> que se cree encontrará </a:t>
            </a:r>
            <a:r>
              <a:rPr lang="es-ES" altLang="en-US" i="1" dirty="0" err="1">
                <a:solidFill>
                  <a:schemeClr val="tx1"/>
                </a:solidFill>
              </a:rPr>
              <a:t>faults</a:t>
            </a:r>
            <a:r>
              <a:rPr lang="es-ES" altLang="en-US" dirty="0">
                <a:solidFill>
                  <a:schemeClr val="tx1"/>
                </a:solidFill>
              </a:rPr>
              <a:t> </a:t>
            </a:r>
            <a:r>
              <a:rPr lang="es-ES" altLang="en-US" dirty="0">
                <a:solidFill>
                  <a:srgbClr val="00B0F0"/>
                </a:solidFill>
              </a:rPr>
              <a:t>casi</a:t>
            </a:r>
            <a:r>
              <a:rPr lang="es-ES" altLang="en-US" dirty="0">
                <a:solidFill>
                  <a:schemeClr val="tx1"/>
                </a:solidFill>
              </a:rPr>
              <a:t> con toda </a:t>
            </a:r>
            <a:r>
              <a:rPr lang="es-ES" altLang="en-US" dirty="0">
                <a:solidFill>
                  <a:srgbClr val="00B0F0"/>
                </a:solidFill>
              </a:rPr>
              <a:t>seguridad</a:t>
            </a:r>
            <a:r>
              <a:rPr lang="es-ES" altLang="en-US" dirty="0">
                <a:solidFill>
                  <a:schemeClr val="tx1"/>
                </a:solidFill>
              </a:rPr>
              <a:t>.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None/>
            </a:pPr>
            <a:endParaRPr lang="es-ES" altLang="zh-CN" dirty="0" smtClean="0">
              <a:solidFill>
                <a:schemeClr val="tx1"/>
              </a:solidFill>
            </a:endParaRP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endParaRPr lang="es-ES" altLang="zh-CN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s-ES" altLang="zh-CN" dirty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s-ES" altLang="zh-CN" dirty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s-ES" altLang="zh-CN" dirty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s-ES" altLang="zh-CN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s-ES" altLang="zh-CN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s-ES" altLang="zh-CN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s-ES" altLang="zh-CN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6422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chemeClr val="tx1"/>
                </a:solidFill>
              </a:rPr>
              <a:t>Testing</a:t>
            </a:r>
            <a:r>
              <a:rPr lang="es-ES" dirty="0" smtClean="0">
                <a:solidFill>
                  <a:schemeClr val="tx1"/>
                </a:solidFill>
              </a:rPr>
              <a:t> del comportamiento de estados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737362"/>
            <a:ext cx="6602385" cy="4571957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altLang="zh-CN" dirty="0" smtClean="0">
                <a:solidFill>
                  <a:schemeClr val="tx1"/>
                </a:solidFill>
              </a:rPr>
              <a:t>Una máquina de estados finitos (</a:t>
            </a:r>
            <a:r>
              <a:rPr lang="es-ES" altLang="zh-CN" dirty="0" smtClean="0">
                <a:solidFill>
                  <a:srgbClr val="00B0F0"/>
                </a:solidFill>
              </a:rPr>
              <a:t>FSM</a:t>
            </a:r>
            <a:r>
              <a:rPr lang="es-ES" altLang="zh-CN" dirty="0" smtClean="0">
                <a:solidFill>
                  <a:schemeClr val="tx1"/>
                </a:solidFill>
              </a:rPr>
              <a:t>) es un grafo que describe como las variables del software se modifican durante su ejecución.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s-ES" altLang="zh-CN" dirty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altLang="zh-CN" dirty="0" smtClean="0">
                <a:solidFill>
                  <a:srgbClr val="00B0F0"/>
                </a:solidFill>
              </a:rPr>
              <a:t>Nodos</a:t>
            </a:r>
            <a:r>
              <a:rPr lang="es-ES" altLang="zh-CN" dirty="0" smtClean="0">
                <a:solidFill>
                  <a:schemeClr val="tx1"/>
                </a:solidFill>
              </a:rPr>
              <a:t>: Estados, representan conjuntos de valores de variables relevantes.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s-ES" altLang="zh-CN" dirty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altLang="zh-CN" dirty="0" smtClean="0">
                <a:solidFill>
                  <a:srgbClr val="00B0F0"/>
                </a:solidFill>
              </a:rPr>
              <a:t>Aristas</a:t>
            </a:r>
            <a:r>
              <a:rPr lang="es-ES" altLang="zh-CN" dirty="0" smtClean="0">
                <a:solidFill>
                  <a:schemeClr val="tx1"/>
                </a:solidFill>
              </a:rPr>
              <a:t>: Transiciones, posibles cambios en el estado.</a:t>
            </a:r>
            <a:endParaRPr lang="es-ES" altLang="zh-CN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11</a:t>
            </a:fld>
            <a:endParaRPr lang="es-ES"/>
          </a:p>
        </p:txBody>
      </p:sp>
      <p:grpSp>
        <p:nvGrpSpPr>
          <p:cNvPr id="13" name="Group 10"/>
          <p:cNvGrpSpPr>
            <a:grpSpLocks/>
          </p:cNvGrpSpPr>
          <p:nvPr/>
        </p:nvGrpSpPr>
        <p:grpSpPr bwMode="auto">
          <a:xfrm>
            <a:off x="2584276" y="4248744"/>
            <a:ext cx="3079750" cy="2060575"/>
            <a:chOff x="619" y="1829"/>
            <a:chExt cx="1940" cy="1298"/>
          </a:xfrm>
        </p:grpSpPr>
        <p:sp>
          <p:nvSpPr>
            <p:cNvPr id="14" name="Oval 4"/>
            <p:cNvSpPr>
              <a:spLocks noChangeArrowheads="1"/>
            </p:cNvSpPr>
            <p:nvPr/>
          </p:nvSpPr>
          <p:spPr bwMode="auto">
            <a:xfrm>
              <a:off x="619" y="2182"/>
              <a:ext cx="735" cy="375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dirty="0">
                  <a:latin typeface="Gill Sans MT" panose="020B0502020104020203" pitchFamily="34" charset="0"/>
                </a:rPr>
                <a:t>Off</a:t>
              </a:r>
            </a:p>
          </p:txBody>
        </p:sp>
        <p:sp>
          <p:nvSpPr>
            <p:cNvPr id="15" name="Oval 5"/>
            <p:cNvSpPr>
              <a:spLocks noChangeArrowheads="1"/>
            </p:cNvSpPr>
            <p:nvPr/>
          </p:nvSpPr>
          <p:spPr bwMode="auto">
            <a:xfrm>
              <a:off x="1824" y="2183"/>
              <a:ext cx="735" cy="375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>
                  <a:latin typeface="Gill Sans MT" panose="020B0502020104020203" pitchFamily="34" charset="0"/>
                </a:rPr>
                <a:t>On</a:t>
              </a:r>
            </a:p>
          </p:txBody>
        </p:sp>
        <p:cxnSp>
          <p:nvCxnSpPr>
            <p:cNvPr id="16" name="AutoShape 6"/>
            <p:cNvCxnSpPr>
              <a:cxnSpLocks noChangeShapeType="1"/>
              <a:stCxn id="14" idx="7"/>
              <a:endCxn id="15" idx="1"/>
            </p:cNvCxnSpPr>
            <p:nvPr/>
          </p:nvCxnSpPr>
          <p:spPr bwMode="auto">
            <a:xfrm rot="5400000" flipV="1">
              <a:off x="1588" y="1895"/>
              <a:ext cx="1" cy="686"/>
            </a:xfrm>
            <a:prstGeom prst="curvedConnector3">
              <a:avLst>
                <a:gd name="adj1" fmla="val -19900009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AutoShape 7"/>
            <p:cNvCxnSpPr>
              <a:cxnSpLocks noChangeShapeType="1"/>
              <a:stCxn id="15" idx="3"/>
              <a:endCxn id="14" idx="5"/>
            </p:cNvCxnSpPr>
            <p:nvPr/>
          </p:nvCxnSpPr>
          <p:spPr bwMode="auto">
            <a:xfrm rot="16200000" flipV="1">
              <a:off x="1588" y="2160"/>
              <a:ext cx="1" cy="686"/>
            </a:xfrm>
            <a:prstGeom prst="curvedConnector3">
              <a:avLst>
                <a:gd name="adj1" fmla="val -19800009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8" name="Text Box 8"/>
            <p:cNvSpPr txBox="1">
              <a:spLocks noChangeArrowheads="1"/>
            </p:cNvSpPr>
            <p:nvPr/>
          </p:nvSpPr>
          <p:spPr bwMode="auto">
            <a:xfrm>
              <a:off x="1109" y="1829"/>
              <a:ext cx="97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dirty="0">
                  <a:solidFill>
                    <a:srgbClr val="92D050"/>
                  </a:solidFill>
                  <a:latin typeface="Gill Sans MT" panose="020B0502020104020203" pitchFamily="34" charset="0"/>
                </a:rPr>
                <a:t>switch up</a:t>
              </a:r>
            </a:p>
          </p:txBody>
        </p:sp>
        <p:sp>
          <p:nvSpPr>
            <p:cNvPr id="19" name="Text Box 9"/>
            <p:cNvSpPr txBox="1">
              <a:spLocks noChangeArrowheads="1"/>
            </p:cNvSpPr>
            <p:nvPr/>
          </p:nvSpPr>
          <p:spPr bwMode="auto">
            <a:xfrm>
              <a:off x="1116" y="2681"/>
              <a:ext cx="965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dirty="0">
                  <a:solidFill>
                    <a:srgbClr val="92D050"/>
                  </a:solidFill>
                  <a:latin typeface="Gill Sans MT" panose="020B0502020104020203" pitchFamily="34" charset="0"/>
                </a:rPr>
                <a:t>switch down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84818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chemeClr val="tx1"/>
                </a:solidFill>
              </a:rPr>
              <a:t>FSMs</a:t>
            </a:r>
            <a:r>
              <a:rPr lang="es-ES" dirty="0" smtClean="0">
                <a:solidFill>
                  <a:schemeClr val="tx1"/>
                </a:solidFill>
              </a:rPr>
              <a:t>: introducción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737362"/>
            <a:ext cx="7421449" cy="4571957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dirty="0" smtClean="0">
                <a:solidFill>
                  <a:schemeClr val="tx1"/>
                </a:solidFill>
              </a:rPr>
              <a:t>Las </a:t>
            </a:r>
            <a:r>
              <a:rPr lang="es-ES" dirty="0" err="1" smtClean="0">
                <a:solidFill>
                  <a:schemeClr val="tx1"/>
                </a:solidFill>
              </a:rPr>
              <a:t>FSMs</a:t>
            </a:r>
            <a:r>
              <a:rPr lang="es-ES" dirty="0" smtClean="0">
                <a:solidFill>
                  <a:schemeClr val="tx1"/>
                </a:solidFill>
              </a:rPr>
              <a:t> pueden modelar con precisión muchos tipos de software.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ES" altLang="zh-CN" sz="2000" dirty="0" smtClean="0">
                <a:solidFill>
                  <a:schemeClr val="tx1"/>
                </a:solidFill>
              </a:rPr>
              <a:t>Software </a:t>
            </a:r>
            <a:r>
              <a:rPr lang="es-ES" altLang="zh-CN" sz="2000" dirty="0" smtClean="0">
                <a:solidFill>
                  <a:srgbClr val="00B0F0"/>
                </a:solidFill>
              </a:rPr>
              <a:t>empotrado</a:t>
            </a:r>
            <a:r>
              <a:rPr lang="es-ES" altLang="zh-CN" sz="2000" dirty="0" smtClean="0">
                <a:solidFill>
                  <a:schemeClr val="tx1"/>
                </a:solidFill>
              </a:rPr>
              <a:t> y de control.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ES" altLang="zh-CN" sz="2000" dirty="0" smtClean="0">
                <a:solidFill>
                  <a:srgbClr val="00B0F0"/>
                </a:solidFill>
              </a:rPr>
              <a:t>Tipos Abstractos de Datos</a:t>
            </a:r>
            <a:r>
              <a:rPr lang="es-ES" altLang="zh-CN" sz="2000" dirty="0" smtClean="0">
                <a:solidFill>
                  <a:schemeClr val="tx1"/>
                </a:solidFill>
              </a:rPr>
              <a:t>.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ES" altLang="zh-CN" sz="2000" dirty="0" smtClean="0">
                <a:solidFill>
                  <a:srgbClr val="00B0F0"/>
                </a:solidFill>
              </a:rPr>
              <a:t>Compiladores</a:t>
            </a:r>
            <a:r>
              <a:rPr lang="es-ES" altLang="zh-CN" sz="2000" dirty="0" smtClean="0">
                <a:solidFill>
                  <a:schemeClr val="tx1"/>
                </a:solidFill>
              </a:rPr>
              <a:t> y </a:t>
            </a:r>
            <a:r>
              <a:rPr lang="es-ES" altLang="zh-CN" sz="2000" dirty="0" smtClean="0">
                <a:solidFill>
                  <a:srgbClr val="00B0F0"/>
                </a:solidFill>
              </a:rPr>
              <a:t>Sistemas Operativos</a:t>
            </a:r>
            <a:r>
              <a:rPr lang="es-ES" altLang="zh-CN" sz="2000" dirty="0" smtClean="0">
                <a:solidFill>
                  <a:schemeClr val="tx1"/>
                </a:solidFill>
              </a:rPr>
              <a:t>.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ES" altLang="zh-CN" sz="2000" dirty="0" smtClean="0">
                <a:solidFill>
                  <a:schemeClr val="tx1"/>
                </a:solidFill>
              </a:rPr>
              <a:t>Aplicaciones </a:t>
            </a:r>
            <a:r>
              <a:rPr lang="es-ES" altLang="zh-CN" sz="2000" dirty="0" smtClean="0">
                <a:solidFill>
                  <a:srgbClr val="00B0F0"/>
                </a:solidFill>
              </a:rPr>
              <a:t>web</a:t>
            </a:r>
            <a:r>
              <a:rPr lang="es-ES" altLang="zh-CN" sz="2000" dirty="0" smtClean="0">
                <a:solidFill>
                  <a:schemeClr val="tx1"/>
                </a:solidFill>
              </a:rPr>
              <a:t>.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s-ES" altLang="zh-CN" dirty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altLang="zh-CN" dirty="0" smtClean="0">
                <a:solidFill>
                  <a:srgbClr val="00B0F0"/>
                </a:solidFill>
              </a:rPr>
              <a:t>Crear </a:t>
            </a:r>
            <a:r>
              <a:rPr lang="es-ES" altLang="zh-CN" dirty="0" err="1" smtClean="0">
                <a:solidFill>
                  <a:srgbClr val="00B0F0"/>
                </a:solidFill>
              </a:rPr>
              <a:t>FSMs</a:t>
            </a:r>
            <a:r>
              <a:rPr lang="es-ES" altLang="zh-CN" dirty="0" smtClean="0">
                <a:solidFill>
                  <a:schemeClr val="tx1"/>
                </a:solidFill>
              </a:rPr>
              <a:t> puede </a:t>
            </a:r>
            <a:r>
              <a:rPr lang="es-ES" altLang="zh-CN" dirty="0" smtClean="0">
                <a:solidFill>
                  <a:srgbClr val="00B0F0"/>
                </a:solidFill>
              </a:rPr>
              <a:t>ayudar</a:t>
            </a:r>
            <a:r>
              <a:rPr lang="es-ES" altLang="zh-CN" dirty="0" smtClean="0">
                <a:solidFill>
                  <a:schemeClr val="tx1"/>
                </a:solidFill>
              </a:rPr>
              <a:t> a </a:t>
            </a:r>
            <a:r>
              <a:rPr lang="es-ES" altLang="zh-CN" dirty="0" smtClean="0">
                <a:solidFill>
                  <a:srgbClr val="00B0F0"/>
                </a:solidFill>
              </a:rPr>
              <a:t>encontrar problemas </a:t>
            </a:r>
            <a:r>
              <a:rPr lang="es-ES" altLang="zh-CN" dirty="0" smtClean="0">
                <a:solidFill>
                  <a:schemeClr val="tx1"/>
                </a:solidFill>
              </a:rPr>
              <a:t>en el software.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s-ES" altLang="zh-CN" dirty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altLang="zh-CN" dirty="0" smtClean="0">
                <a:solidFill>
                  <a:schemeClr val="tx1"/>
                </a:solidFill>
              </a:rPr>
              <a:t>Hay </a:t>
            </a:r>
            <a:r>
              <a:rPr lang="es-ES" altLang="zh-CN" dirty="0" smtClean="0">
                <a:solidFill>
                  <a:srgbClr val="00B0F0"/>
                </a:solidFill>
              </a:rPr>
              <a:t>numerosos lenguajes </a:t>
            </a:r>
            <a:r>
              <a:rPr lang="es-ES" altLang="zh-CN" dirty="0" smtClean="0">
                <a:solidFill>
                  <a:schemeClr val="tx1"/>
                </a:solidFill>
              </a:rPr>
              <a:t>y formalismos para expresar </a:t>
            </a:r>
            <a:r>
              <a:rPr lang="es-ES" altLang="zh-CN" dirty="0" err="1" smtClean="0">
                <a:solidFill>
                  <a:schemeClr val="tx1"/>
                </a:solidFill>
              </a:rPr>
              <a:t>FSMs</a:t>
            </a:r>
            <a:r>
              <a:rPr lang="es-ES" altLang="zh-CN" dirty="0" smtClean="0">
                <a:solidFill>
                  <a:schemeClr val="tx1"/>
                </a:solidFill>
              </a:rPr>
              <a:t>: UML </a:t>
            </a:r>
            <a:r>
              <a:rPr lang="es-ES" altLang="zh-CN" dirty="0" err="1" smtClean="0">
                <a:solidFill>
                  <a:schemeClr val="tx1"/>
                </a:solidFill>
              </a:rPr>
              <a:t>Statecharts</a:t>
            </a:r>
            <a:r>
              <a:rPr lang="es-ES" altLang="zh-CN" dirty="0" smtClean="0">
                <a:solidFill>
                  <a:schemeClr val="tx1"/>
                </a:solidFill>
              </a:rPr>
              <a:t>, autómatas, Redes de Petri, etc.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s-ES" altLang="zh-CN" dirty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altLang="zh-CN" dirty="0" smtClean="0">
                <a:solidFill>
                  <a:srgbClr val="FF0000"/>
                </a:solidFill>
              </a:rPr>
              <a:t>Limitaciones</a:t>
            </a:r>
            <a:r>
              <a:rPr lang="es-ES" altLang="zh-CN" dirty="0" smtClean="0">
                <a:solidFill>
                  <a:schemeClr val="tx1"/>
                </a:solidFill>
              </a:rPr>
              <a:t>: </a:t>
            </a:r>
            <a:r>
              <a:rPr lang="es-ES" altLang="zh-CN" dirty="0" err="1" smtClean="0">
                <a:solidFill>
                  <a:schemeClr val="tx1"/>
                </a:solidFill>
              </a:rPr>
              <a:t>FSMs</a:t>
            </a:r>
            <a:r>
              <a:rPr lang="es-ES" altLang="zh-CN" dirty="0" smtClean="0">
                <a:solidFill>
                  <a:schemeClr val="tx1"/>
                </a:solidFill>
              </a:rPr>
              <a:t> no son muy útiles para programas que tienen </a:t>
            </a:r>
            <a:r>
              <a:rPr lang="es-ES" altLang="zh-CN" dirty="0" smtClean="0">
                <a:solidFill>
                  <a:srgbClr val="00B0F0"/>
                </a:solidFill>
              </a:rPr>
              <a:t>muchos estados</a:t>
            </a:r>
            <a:r>
              <a:rPr lang="es-ES" altLang="zh-CN" dirty="0" smtClean="0">
                <a:solidFill>
                  <a:schemeClr val="tx1"/>
                </a:solidFill>
              </a:rPr>
              <a:t> (por ejemplo, </a:t>
            </a:r>
            <a:r>
              <a:rPr lang="es-ES" altLang="zh-CN" dirty="0" err="1" smtClean="0">
                <a:solidFill>
                  <a:schemeClr val="tx1"/>
                </a:solidFill>
              </a:rPr>
              <a:t>GUIs</a:t>
            </a:r>
            <a:r>
              <a:rPr lang="es-ES" altLang="zh-CN" dirty="0" smtClean="0">
                <a:solidFill>
                  <a:schemeClr val="tx1"/>
                </a:solidFill>
              </a:rPr>
              <a:t>).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s-ES" altLang="zh-CN" dirty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s-ES" altLang="zh-CN" dirty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s-ES" altLang="zh-CN" dirty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s-ES" altLang="zh-CN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s-ES" altLang="zh-CN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s-ES" altLang="zh-CN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s-ES" altLang="zh-CN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7015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chemeClr val="tx1"/>
                </a:solidFill>
              </a:rPr>
              <a:t>FSMs</a:t>
            </a:r>
            <a:r>
              <a:rPr lang="es-ES" dirty="0" smtClean="0">
                <a:solidFill>
                  <a:schemeClr val="tx1"/>
                </a:solidFill>
              </a:rPr>
              <a:t>: anotaciones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737362"/>
            <a:ext cx="7205425" cy="4571957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dirty="0" smtClean="0">
                <a:solidFill>
                  <a:schemeClr val="tx1"/>
                </a:solidFill>
              </a:rPr>
              <a:t>Las </a:t>
            </a:r>
            <a:r>
              <a:rPr lang="es-ES" dirty="0" err="1" smtClean="0">
                <a:solidFill>
                  <a:schemeClr val="tx1"/>
                </a:solidFill>
              </a:rPr>
              <a:t>FSMs</a:t>
            </a:r>
            <a:r>
              <a:rPr lang="es-ES" dirty="0" smtClean="0">
                <a:solidFill>
                  <a:schemeClr val="tx1"/>
                </a:solidFill>
              </a:rPr>
              <a:t> se pueden anotar con distintos tipos de acciones: acciones sobre </a:t>
            </a:r>
            <a:r>
              <a:rPr lang="es-ES" dirty="0" smtClean="0">
                <a:solidFill>
                  <a:srgbClr val="00B0F0"/>
                </a:solidFill>
              </a:rPr>
              <a:t>transiciones</a:t>
            </a:r>
            <a:r>
              <a:rPr lang="es-ES" dirty="0" smtClean="0">
                <a:solidFill>
                  <a:schemeClr val="tx1"/>
                </a:solidFill>
              </a:rPr>
              <a:t>, acciones de </a:t>
            </a:r>
            <a:r>
              <a:rPr lang="es-ES" dirty="0" smtClean="0">
                <a:solidFill>
                  <a:srgbClr val="00B0F0"/>
                </a:solidFill>
              </a:rPr>
              <a:t>entrada</a:t>
            </a:r>
            <a:r>
              <a:rPr lang="es-ES" dirty="0" smtClean="0">
                <a:solidFill>
                  <a:schemeClr val="tx1"/>
                </a:solidFill>
              </a:rPr>
              <a:t> a los nodos, acciones de </a:t>
            </a:r>
            <a:r>
              <a:rPr lang="es-ES" dirty="0" smtClean="0">
                <a:solidFill>
                  <a:srgbClr val="00B0F0"/>
                </a:solidFill>
              </a:rPr>
              <a:t>salida</a:t>
            </a:r>
            <a:r>
              <a:rPr lang="es-ES" dirty="0" smtClean="0">
                <a:solidFill>
                  <a:schemeClr val="tx1"/>
                </a:solidFill>
              </a:rPr>
              <a:t> en los nodos.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s-ES" altLang="zh-CN" dirty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altLang="zh-CN" dirty="0" smtClean="0">
                <a:solidFill>
                  <a:schemeClr val="tx1"/>
                </a:solidFill>
              </a:rPr>
              <a:t>Las acciones pueden expresar cambios en las variables o condiciones sobre estas variables.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s-ES" altLang="zh-CN" dirty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altLang="zh-CN" dirty="0" smtClean="0">
                <a:solidFill>
                  <a:schemeClr val="tx1"/>
                </a:solidFill>
              </a:rPr>
              <a:t>En este curso solo usaremos: 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altLang="zh-CN" dirty="0" smtClean="0">
                <a:solidFill>
                  <a:srgbClr val="00B0F0"/>
                </a:solidFill>
              </a:rPr>
              <a:t>Precondiciones </a:t>
            </a:r>
            <a:r>
              <a:rPr lang="es-ES" altLang="zh-CN" dirty="0" smtClean="0">
                <a:solidFill>
                  <a:schemeClr val="tx1"/>
                </a:solidFill>
              </a:rPr>
              <a:t>(</a:t>
            </a:r>
            <a:r>
              <a:rPr lang="es-ES" altLang="zh-CN" dirty="0" smtClean="0">
                <a:solidFill>
                  <a:srgbClr val="00B0F0"/>
                </a:solidFill>
              </a:rPr>
              <a:t>guardas</a:t>
            </a:r>
            <a:r>
              <a:rPr lang="es-ES" altLang="zh-CN" dirty="0" smtClean="0">
                <a:solidFill>
                  <a:schemeClr val="tx1"/>
                </a:solidFill>
              </a:rPr>
              <a:t>): condiciones que deben cumplirse para ejecutar las transiciones.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altLang="zh-CN" i="1" dirty="0" err="1" smtClean="0">
                <a:solidFill>
                  <a:srgbClr val="00B0F0"/>
                </a:solidFill>
              </a:rPr>
              <a:t>Triggers</a:t>
            </a:r>
            <a:r>
              <a:rPr lang="es-ES" altLang="zh-CN" dirty="0" smtClean="0">
                <a:solidFill>
                  <a:schemeClr val="tx1"/>
                </a:solidFill>
              </a:rPr>
              <a:t>: Cambios a las variables que hacen que se ejecuten las transiciones.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s-ES" altLang="zh-CN" dirty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altLang="zh-CN" dirty="0" smtClean="0">
                <a:solidFill>
                  <a:schemeClr val="tx1"/>
                </a:solidFill>
              </a:rPr>
              <a:t>Esta visión es cercana a UML </a:t>
            </a:r>
            <a:r>
              <a:rPr lang="es-ES" altLang="zh-CN" dirty="0" err="1" smtClean="0">
                <a:solidFill>
                  <a:schemeClr val="tx1"/>
                </a:solidFill>
              </a:rPr>
              <a:t>Statecharts</a:t>
            </a:r>
            <a:r>
              <a:rPr lang="es-ES" altLang="zh-CN" dirty="0" smtClean="0">
                <a:solidFill>
                  <a:schemeClr val="tx1"/>
                </a:solidFill>
              </a:rPr>
              <a:t> (pero no exactamente igual).</a:t>
            </a:r>
            <a:endParaRPr lang="es-ES" altLang="zh-CN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3452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Ejemplo: anotaciones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14</a:t>
            </a:fld>
            <a:endParaRPr lang="es-ES"/>
          </a:p>
        </p:txBody>
      </p:sp>
      <p:grpSp>
        <p:nvGrpSpPr>
          <p:cNvPr id="9" name="Group 13"/>
          <p:cNvGrpSpPr>
            <a:grpSpLocks/>
          </p:cNvGrpSpPr>
          <p:nvPr/>
        </p:nvGrpSpPr>
        <p:grpSpPr bwMode="auto">
          <a:xfrm>
            <a:off x="1115616" y="3356992"/>
            <a:ext cx="5146675" cy="595312"/>
            <a:chOff x="1270" y="1797"/>
            <a:chExt cx="3242" cy="375"/>
          </a:xfrm>
        </p:grpSpPr>
        <p:sp>
          <p:nvSpPr>
            <p:cNvPr id="10" name="Oval 5"/>
            <p:cNvSpPr>
              <a:spLocks noChangeArrowheads="1"/>
            </p:cNvSpPr>
            <p:nvPr/>
          </p:nvSpPr>
          <p:spPr bwMode="auto">
            <a:xfrm>
              <a:off x="1270" y="1797"/>
              <a:ext cx="735" cy="375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2400" dirty="0" err="1" smtClean="0">
                  <a:latin typeface="Gill Sans MT" panose="020B0502020104020203" pitchFamily="34" charset="0"/>
                </a:rPr>
                <a:t>Cerrada</a:t>
              </a:r>
              <a:endParaRPr lang="en-US" altLang="en-US" sz="2400" dirty="0">
                <a:latin typeface="Gill Sans MT" panose="020B0502020104020203" pitchFamily="34" charset="0"/>
              </a:endParaRPr>
            </a:p>
          </p:txBody>
        </p:sp>
        <p:sp>
          <p:nvSpPr>
            <p:cNvPr id="11" name="Oval 6"/>
            <p:cNvSpPr>
              <a:spLocks noChangeArrowheads="1"/>
            </p:cNvSpPr>
            <p:nvPr/>
          </p:nvSpPr>
          <p:spPr bwMode="auto">
            <a:xfrm>
              <a:off x="3777" y="1797"/>
              <a:ext cx="735" cy="375"/>
            </a:xfrm>
            <a:prstGeom prst="ellipse">
              <a:avLst/>
            </a:prstGeom>
            <a:solidFill>
              <a:srgbClr val="0066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altLang="en-US" sz="2400" dirty="0" err="1" smtClean="0">
                  <a:latin typeface="Gill Sans MT" panose="020B0502020104020203" pitchFamily="34" charset="0"/>
                </a:rPr>
                <a:t>Abierta</a:t>
              </a:r>
              <a:endParaRPr lang="en-US" altLang="en-US" sz="2400" dirty="0">
                <a:latin typeface="Gill Sans MT" panose="020B0502020104020203" pitchFamily="34" charset="0"/>
              </a:endParaRPr>
            </a:p>
          </p:txBody>
        </p:sp>
        <p:cxnSp>
          <p:nvCxnSpPr>
            <p:cNvPr id="12" name="AutoShape 7"/>
            <p:cNvCxnSpPr>
              <a:cxnSpLocks noChangeShapeType="1"/>
              <a:stCxn id="10" idx="7"/>
              <a:endCxn id="11" idx="1"/>
            </p:cNvCxnSpPr>
            <p:nvPr/>
          </p:nvCxnSpPr>
          <p:spPr bwMode="auto">
            <a:xfrm rot="5400000" flipV="1">
              <a:off x="2890" y="859"/>
              <a:ext cx="1" cy="1988"/>
            </a:xfrm>
            <a:prstGeom prst="curvedConnector3">
              <a:avLst>
                <a:gd name="adj1" fmla="val -35700014"/>
              </a:avLst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696933" y="2490217"/>
            <a:ext cx="212060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2400" dirty="0" err="1" smtClean="0">
                <a:solidFill>
                  <a:srgbClr val="00B050"/>
                </a:solidFill>
                <a:latin typeface="Gill Sans MT" panose="020B0502020104020203" pitchFamily="34" charset="0"/>
              </a:rPr>
              <a:t>Abrir</a:t>
            </a:r>
            <a:r>
              <a:rPr lang="en-US" altLang="en-US" sz="2400" dirty="0" smtClean="0">
                <a:solidFill>
                  <a:srgbClr val="00B050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2400" dirty="0" err="1" smtClean="0">
                <a:solidFill>
                  <a:srgbClr val="00B050"/>
                </a:solidFill>
                <a:latin typeface="Gill Sans MT" panose="020B0502020104020203" pitchFamily="34" charset="0"/>
              </a:rPr>
              <a:t>puerta</a:t>
            </a:r>
            <a:r>
              <a:rPr lang="en-US" altLang="en-US" sz="2400" dirty="0" smtClean="0">
                <a:solidFill>
                  <a:srgbClr val="00B050"/>
                </a:solidFill>
                <a:latin typeface="Gill Sans MT" panose="020B0502020104020203" pitchFamily="34" charset="0"/>
              </a:rPr>
              <a:t> </a:t>
            </a:r>
            <a:r>
              <a:rPr lang="en-US" altLang="en-US" sz="2400" dirty="0" err="1" smtClean="0">
                <a:solidFill>
                  <a:srgbClr val="00B050"/>
                </a:solidFill>
                <a:latin typeface="Gill Sans MT" panose="020B0502020104020203" pitchFamily="34" charset="0"/>
              </a:rPr>
              <a:t>ascensor</a:t>
            </a:r>
            <a:endParaRPr lang="en-US" altLang="en-US" sz="2400" dirty="0">
              <a:solidFill>
                <a:srgbClr val="00B050"/>
              </a:solidFill>
              <a:latin typeface="Gill Sans MT" panose="020B0502020104020203" pitchFamily="34" charset="0"/>
            </a:endParaRPr>
          </a:p>
        </p:txBody>
      </p:sp>
      <p:sp>
        <p:nvSpPr>
          <p:cNvPr id="14" name="AutoShape 11"/>
          <p:cNvSpPr>
            <a:spLocks/>
          </p:cNvSpPr>
          <p:nvPr/>
        </p:nvSpPr>
        <p:spPr bwMode="auto">
          <a:xfrm>
            <a:off x="3096193" y="3999982"/>
            <a:ext cx="2765839" cy="427037"/>
          </a:xfrm>
          <a:prstGeom prst="borderCallout2">
            <a:avLst>
              <a:gd name="adj1" fmla="val 26764"/>
              <a:gd name="adj2" fmla="val -2963"/>
              <a:gd name="adj3" fmla="val 26764"/>
              <a:gd name="adj4" fmla="val -11727"/>
              <a:gd name="adj5" fmla="val -199435"/>
              <a:gd name="adj6" fmla="val -27921"/>
            </a:avLst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 dirty="0">
                <a:latin typeface="Gill Sans MT" panose="020B0502020104020203" pitchFamily="34" charset="0"/>
              </a:rPr>
              <a:t>pre: </a:t>
            </a:r>
            <a:r>
              <a:rPr lang="en-US" altLang="en-US" sz="2400" dirty="0" err="1" smtClean="0">
                <a:latin typeface="Gill Sans MT" panose="020B0502020104020203" pitchFamily="34" charset="0"/>
              </a:rPr>
              <a:t>ascVeloc</a:t>
            </a:r>
            <a:r>
              <a:rPr lang="en-US" altLang="en-US" sz="2400" dirty="0" smtClean="0">
                <a:latin typeface="Gill Sans MT" panose="020B0502020104020203" pitchFamily="34" charset="0"/>
              </a:rPr>
              <a:t> </a:t>
            </a:r>
            <a:r>
              <a:rPr lang="en-US" altLang="en-US" sz="2400" dirty="0">
                <a:latin typeface="Gill Sans MT" panose="020B0502020104020203" pitchFamily="34" charset="0"/>
              </a:rPr>
              <a:t>= 0</a:t>
            </a:r>
          </a:p>
        </p:txBody>
      </p:sp>
      <p:sp>
        <p:nvSpPr>
          <p:cNvPr id="15" name="AutoShape 12"/>
          <p:cNvSpPr>
            <a:spLocks/>
          </p:cNvSpPr>
          <p:nvPr/>
        </p:nvSpPr>
        <p:spPr bwMode="auto">
          <a:xfrm>
            <a:off x="3126356" y="4785435"/>
            <a:ext cx="4635871" cy="427037"/>
          </a:xfrm>
          <a:prstGeom prst="borderCallout2">
            <a:avLst>
              <a:gd name="adj1" fmla="val 26764"/>
              <a:gd name="adj2" fmla="val -2130"/>
              <a:gd name="adj3" fmla="val 26764"/>
              <a:gd name="adj4" fmla="val -2130"/>
              <a:gd name="adj5" fmla="val -351623"/>
              <a:gd name="adj6" fmla="val -21931"/>
            </a:avLst>
          </a:prstGeom>
          <a:solidFill>
            <a:srgbClr val="0033CC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/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400" dirty="0">
                <a:latin typeface="Gill Sans MT" panose="020B0502020104020203" pitchFamily="34" charset="0"/>
              </a:rPr>
              <a:t>trigger: </a:t>
            </a:r>
            <a:r>
              <a:rPr lang="en-US" altLang="en-US" sz="2400" dirty="0" err="1" smtClean="0">
                <a:latin typeface="Gill Sans MT" panose="020B0502020104020203" pitchFamily="34" charset="0"/>
              </a:rPr>
              <a:t>abrirBotón</a:t>
            </a:r>
            <a:r>
              <a:rPr lang="en-US" altLang="en-US" sz="2400" dirty="0" smtClean="0">
                <a:latin typeface="Gill Sans MT" panose="020B0502020104020203" pitchFamily="34" charset="0"/>
              </a:rPr>
              <a:t> = </a:t>
            </a:r>
            <a:r>
              <a:rPr lang="en-US" altLang="en-US" sz="2400" dirty="0" err="1" smtClean="0">
                <a:latin typeface="Gill Sans MT" panose="020B0502020104020203" pitchFamily="34" charset="0"/>
              </a:rPr>
              <a:t>pulsado</a:t>
            </a:r>
            <a:endParaRPr lang="en-US" altLang="en-US" sz="2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98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Cobertura de </a:t>
            </a:r>
            <a:r>
              <a:rPr lang="es-ES" dirty="0" err="1" smtClean="0">
                <a:solidFill>
                  <a:schemeClr val="tx1"/>
                </a:solidFill>
              </a:rPr>
              <a:t>FSMs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737362"/>
            <a:ext cx="6989401" cy="4571957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dirty="0" smtClean="0">
                <a:solidFill>
                  <a:srgbClr val="00B0F0"/>
                </a:solidFill>
              </a:rPr>
              <a:t>Cobertura de nodos</a:t>
            </a:r>
            <a:r>
              <a:rPr lang="es-ES" dirty="0" smtClean="0">
                <a:solidFill>
                  <a:schemeClr val="tx1"/>
                </a:solidFill>
              </a:rPr>
              <a:t>: Ejecutar cada estado (cobertura de estados).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s-ES" altLang="zh-CN" dirty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altLang="zh-CN" dirty="0" smtClean="0">
                <a:solidFill>
                  <a:srgbClr val="00B0F0"/>
                </a:solidFill>
              </a:rPr>
              <a:t>Cobertura de aristas</a:t>
            </a:r>
            <a:r>
              <a:rPr lang="es-ES" altLang="zh-CN" dirty="0" smtClean="0">
                <a:solidFill>
                  <a:schemeClr val="tx1"/>
                </a:solidFill>
              </a:rPr>
              <a:t>: Ejecutar cada transición (cobertura de transiciones).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s-ES" altLang="zh-CN" dirty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altLang="zh-CN" dirty="0">
                <a:solidFill>
                  <a:srgbClr val="00B0F0"/>
                </a:solidFill>
              </a:rPr>
              <a:t>Cobertura de </a:t>
            </a:r>
            <a:r>
              <a:rPr lang="es-ES" altLang="zh-CN" dirty="0" smtClean="0">
                <a:solidFill>
                  <a:srgbClr val="00B0F0"/>
                </a:solidFill>
              </a:rPr>
              <a:t>pares de aristas</a:t>
            </a:r>
            <a:r>
              <a:rPr lang="es-ES" altLang="zh-CN" dirty="0">
                <a:solidFill>
                  <a:schemeClr val="tx1"/>
                </a:solidFill>
              </a:rPr>
              <a:t>: Ejecutar </a:t>
            </a:r>
            <a:r>
              <a:rPr lang="es-ES" altLang="zh-CN" dirty="0" smtClean="0">
                <a:solidFill>
                  <a:schemeClr val="tx1"/>
                </a:solidFill>
              </a:rPr>
              <a:t>todo par de transiciones </a:t>
            </a:r>
            <a:r>
              <a:rPr lang="es-ES" altLang="zh-CN" dirty="0">
                <a:solidFill>
                  <a:schemeClr val="tx1"/>
                </a:solidFill>
              </a:rPr>
              <a:t>(cobertura de </a:t>
            </a:r>
            <a:r>
              <a:rPr lang="es-ES" altLang="zh-CN" dirty="0" smtClean="0">
                <a:solidFill>
                  <a:schemeClr val="tx1"/>
                </a:solidFill>
              </a:rPr>
              <a:t>pares de transiciones</a:t>
            </a:r>
            <a:r>
              <a:rPr lang="es-ES" altLang="zh-CN" dirty="0">
                <a:solidFill>
                  <a:schemeClr val="tx1"/>
                </a:solidFill>
              </a:rPr>
              <a:t>).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s-ES" altLang="zh-CN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s-ES" altLang="zh-CN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altLang="zh-CN" dirty="0" smtClean="0">
                <a:solidFill>
                  <a:schemeClr val="tx1"/>
                </a:solidFill>
              </a:rPr>
              <a:t>Generar </a:t>
            </a:r>
            <a:r>
              <a:rPr lang="es-ES" altLang="zh-CN" dirty="0" err="1" smtClean="0">
                <a:solidFill>
                  <a:schemeClr val="tx1"/>
                </a:solidFill>
              </a:rPr>
              <a:t>FSMs</a:t>
            </a:r>
            <a:r>
              <a:rPr lang="es-ES" altLang="zh-CN" dirty="0" smtClean="0">
                <a:solidFill>
                  <a:schemeClr val="tx1"/>
                </a:solidFill>
              </a:rPr>
              <a:t> es, usualmente, más difícil que realizar su cobertura.</a:t>
            </a:r>
            <a:endParaRPr lang="es-ES" altLang="zh-CN" dirty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s-ES" altLang="zh-CN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8951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Derivando </a:t>
            </a:r>
            <a:r>
              <a:rPr lang="es-ES" dirty="0" err="1" smtClean="0">
                <a:solidFill>
                  <a:schemeClr val="tx1"/>
                </a:solidFill>
              </a:rPr>
              <a:t>FSMs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737362"/>
            <a:ext cx="6989401" cy="4571957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dirty="0" smtClean="0">
                <a:solidFill>
                  <a:schemeClr val="tx1"/>
                </a:solidFill>
              </a:rPr>
              <a:t>En algunos proyectos se crean </a:t>
            </a:r>
            <a:r>
              <a:rPr lang="es-ES" dirty="0" err="1" smtClean="0">
                <a:solidFill>
                  <a:schemeClr val="tx1"/>
                </a:solidFill>
              </a:rPr>
              <a:t>FSMs</a:t>
            </a:r>
            <a:r>
              <a:rPr lang="es-ES" dirty="0" smtClean="0">
                <a:solidFill>
                  <a:schemeClr val="tx1"/>
                </a:solidFill>
              </a:rPr>
              <a:t> durante el diseño.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dirty="0" smtClean="0">
                <a:solidFill>
                  <a:schemeClr val="tx1"/>
                </a:solidFill>
              </a:rPr>
              <a:t>En estos casos, el </a:t>
            </a:r>
            <a:r>
              <a:rPr lang="es-ES" dirty="0" err="1" smtClean="0">
                <a:solidFill>
                  <a:schemeClr val="tx1"/>
                </a:solidFill>
              </a:rPr>
              <a:t>testeador</a:t>
            </a:r>
            <a:r>
              <a:rPr lang="es-ES" dirty="0" smtClean="0">
                <a:solidFill>
                  <a:schemeClr val="tx1"/>
                </a:solidFill>
              </a:rPr>
              <a:t> debe comprobar que la </a:t>
            </a:r>
            <a:r>
              <a:rPr lang="es-ES" dirty="0" smtClean="0">
                <a:solidFill>
                  <a:srgbClr val="00B0F0"/>
                </a:solidFill>
              </a:rPr>
              <a:t>FSM </a:t>
            </a:r>
            <a:r>
              <a:rPr lang="es-ES" dirty="0" smtClean="0">
                <a:solidFill>
                  <a:schemeClr val="tx1"/>
                </a:solidFill>
              </a:rPr>
              <a:t>todavía </a:t>
            </a:r>
            <a:r>
              <a:rPr lang="es-ES" dirty="0" smtClean="0">
                <a:solidFill>
                  <a:srgbClr val="00B0F0"/>
                </a:solidFill>
              </a:rPr>
              <a:t>representa</a:t>
            </a:r>
            <a:r>
              <a:rPr lang="es-ES" dirty="0" smtClean="0">
                <a:solidFill>
                  <a:schemeClr val="tx1"/>
                </a:solidFill>
              </a:rPr>
              <a:t> un modelo de la </a:t>
            </a:r>
            <a:r>
              <a:rPr lang="es-ES" dirty="0" smtClean="0">
                <a:solidFill>
                  <a:srgbClr val="00B0F0"/>
                </a:solidFill>
              </a:rPr>
              <a:t>implementación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dirty="0" smtClean="0">
                <a:solidFill>
                  <a:schemeClr val="tx1"/>
                </a:solidFill>
              </a:rPr>
              <a:t>En </a:t>
            </a:r>
            <a:r>
              <a:rPr lang="es-ES" dirty="0" smtClean="0">
                <a:solidFill>
                  <a:srgbClr val="00B0F0"/>
                </a:solidFill>
              </a:rPr>
              <a:t>caso contrario</a:t>
            </a:r>
            <a:r>
              <a:rPr lang="es-ES" dirty="0" smtClean="0">
                <a:solidFill>
                  <a:schemeClr val="tx1"/>
                </a:solidFill>
              </a:rPr>
              <a:t>, el </a:t>
            </a:r>
            <a:r>
              <a:rPr lang="es-ES" dirty="0" err="1" smtClean="0">
                <a:solidFill>
                  <a:srgbClr val="00B0F0"/>
                </a:solidFill>
              </a:rPr>
              <a:t>testeador</a:t>
            </a:r>
            <a:r>
              <a:rPr lang="es-ES" dirty="0" smtClean="0">
                <a:solidFill>
                  <a:schemeClr val="tx1"/>
                </a:solidFill>
              </a:rPr>
              <a:t> debería </a:t>
            </a:r>
            <a:r>
              <a:rPr lang="es-ES" dirty="0" smtClean="0">
                <a:solidFill>
                  <a:srgbClr val="00B0F0"/>
                </a:solidFill>
              </a:rPr>
              <a:t>derivar</a:t>
            </a:r>
            <a:r>
              <a:rPr lang="es-ES" dirty="0" smtClean="0">
                <a:solidFill>
                  <a:schemeClr val="tx1"/>
                </a:solidFill>
              </a:rPr>
              <a:t> la </a:t>
            </a:r>
            <a:r>
              <a:rPr lang="es-ES" dirty="0" smtClean="0">
                <a:solidFill>
                  <a:srgbClr val="00B0F0"/>
                </a:solidFill>
              </a:rPr>
              <a:t>FSM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dirty="0" smtClean="0">
                <a:solidFill>
                  <a:schemeClr val="tx1"/>
                </a:solidFill>
              </a:rPr>
              <a:t>Estrategias para </a:t>
            </a:r>
            <a:r>
              <a:rPr lang="es-ES" dirty="0" smtClean="0">
                <a:solidFill>
                  <a:srgbClr val="00B0F0"/>
                </a:solidFill>
              </a:rPr>
              <a:t>derivar</a:t>
            </a:r>
            <a:r>
              <a:rPr lang="es-ES" dirty="0" smtClean="0">
                <a:solidFill>
                  <a:schemeClr val="tx1"/>
                </a:solidFill>
              </a:rPr>
              <a:t> </a:t>
            </a:r>
            <a:r>
              <a:rPr lang="es-ES" dirty="0" err="1" smtClean="0">
                <a:solidFill>
                  <a:schemeClr val="tx1"/>
                </a:solidFill>
              </a:rPr>
              <a:t>FSMs</a:t>
            </a:r>
            <a:r>
              <a:rPr lang="es-ES" dirty="0" smtClean="0">
                <a:solidFill>
                  <a:schemeClr val="tx1"/>
                </a:solidFill>
              </a:rPr>
              <a:t> a partir de un programa: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s-ES" sz="2000" dirty="0" smtClean="0">
                <a:solidFill>
                  <a:srgbClr val="00B0F0"/>
                </a:solidFill>
              </a:rPr>
              <a:t>Combinar</a:t>
            </a:r>
            <a:r>
              <a:rPr lang="es-ES" sz="2000" dirty="0" smtClean="0">
                <a:solidFill>
                  <a:schemeClr val="tx1"/>
                </a:solidFill>
              </a:rPr>
              <a:t> grafos de control de flujo (mala idea).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s-ES" sz="2000" dirty="0" smtClean="0">
                <a:solidFill>
                  <a:schemeClr val="tx1"/>
                </a:solidFill>
              </a:rPr>
              <a:t>Usar la </a:t>
            </a:r>
            <a:r>
              <a:rPr lang="es-ES" sz="2000" dirty="0" smtClean="0">
                <a:solidFill>
                  <a:srgbClr val="00B0F0"/>
                </a:solidFill>
              </a:rPr>
              <a:t>estructura</a:t>
            </a:r>
            <a:r>
              <a:rPr lang="es-ES" sz="2000" dirty="0" smtClean="0">
                <a:solidFill>
                  <a:schemeClr val="tx1"/>
                </a:solidFill>
              </a:rPr>
              <a:t> del </a:t>
            </a:r>
            <a:r>
              <a:rPr lang="es-ES" sz="2000" dirty="0" smtClean="0">
                <a:solidFill>
                  <a:srgbClr val="00B0F0"/>
                </a:solidFill>
              </a:rPr>
              <a:t>software</a:t>
            </a:r>
            <a:r>
              <a:rPr lang="es-ES" sz="2000" dirty="0" smtClean="0">
                <a:solidFill>
                  <a:schemeClr val="tx1"/>
                </a:solidFill>
              </a:rPr>
              <a:t> (mala idea).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s-ES" sz="2000" dirty="0" smtClean="0">
                <a:solidFill>
                  <a:schemeClr val="tx1"/>
                </a:solidFill>
              </a:rPr>
              <a:t>Modelar </a:t>
            </a:r>
            <a:r>
              <a:rPr lang="es-ES" sz="2000" dirty="0" smtClean="0">
                <a:solidFill>
                  <a:srgbClr val="00B0F0"/>
                </a:solidFill>
              </a:rPr>
              <a:t>variables</a:t>
            </a:r>
            <a:r>
              <a:rPr lang="es-ES" sz="2000" dirty="0" smtClean="0">
                <a:solidFill>
                  <a:schemeClr val="tx1"/>
                </a:solidFill>
              </a:rPr>
              <a:t> de </a:t>
            </a:r>
            <a:r>
              <a:rPr lang="es-ES" sz="2000" dirty="0" smtClean="0">
                <a:solidFill>
                  <a:srgbClr val="00B0F0"/>
                </a:solidFill>
              </a:rPr>
              <a:t>estado</a:t>
            </a:r>
            <a:r>
              <a:rPr lang="es-ES" sz="2000" dirty="0" smtClean="0">
                <a:solidFill>
                  <a:schemeClr val="tx1"/>
                </a:solidFill>
              </a:rPr>
              <a:t>.</a:t>
            </a:r>
            <a:endParaRPr lang="es-ES" sz="2000" dirty="0">
              <a:solidFill>
                <a:schemeClr val="tx1"/>
              </a:solidFill>
            </a:endParaRPr>
          </a:p>
          <a:p>
            <a:pPr marL="0">
              <a:spcBef>
                <a:spcPts val="600"/>
              </a:spcBef>
              <a:spcAft>
                <a:spcPts val="0"/>
              </a:spcAft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dirty="0" smtClean="0">
                <a:solidFill>
                  <a:schemeClr val="tx1"/>
                </a:solidFill>
              </a:rPr>
              <a:t>No vamos a entrar en más detalles (simplemente nos quedamos con la idea de que debemos centrarnos en las variables, no en la estructura).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11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chemeClr val="tx1"/>
                </a:solidFill>
              </a:rPr>
              <a:t>FSMs</a:t>
            </a:r>
            <a:r>
              <a:rPr lang="es-ES" dirty="0" smtClean="0">
                <a:solidFill>
                  <a:schemeClr val="tx1"/>
                </a:solidFill>
              </a:rPr>
              <a:t> de orden superior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17</a:t>
            </a:fld>
            <a:endParaRPr lang="es-ES"/>
          </a:p>
        </p:txBody>
      </p:sp>
      <p:sp>
        <p:nvSpPr>
          <p:cNvPr id="9" name="Oval 7"/>
          <p:cNvSpPr/>
          <p:nvPr/>
        </p:nvSpPr>
        <p:spPr bwMode="auto">
          <a:xfrm>
            <a:off x="2090029" y="2888656"/>
            <a:ext cx="926432" cy="926432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Gill Sans MT" panose="020B0502020104020203" pitchFamily="34" charset="0"/>
              </a:rPr>
              <a:t>S1</a:t>
            </a:r>
            <a:endParaRPr kumimoji="0" lang="en-US" sz="2000" b="1" i="0" u="none" strike="noStrike" cap="none" normalizeH="0" baseline="0" dirty="0" smtClean="0">
              <a:ln>
                <a:noFill/>
              </a:ln>
              <a:effectLst/>
              <a:latin typeface="Gill Sans MT" panose="020B0502020104020203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4355976" y="3815087"/>
            <a:ext cx="2751222" cy="2418347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Gill Sans MT" panose="020B0502020104020203" pitchFamily="34" charset="0"/>
              </a:rPr>
              <a:t>S3</a:t>
            </a:r>
            <a:endParaRPr kumimoji="0" lang="en-US" sz="2000" b="1" i="0" u="none" strike="noStrike" cap="none" normalizeH="0" baseline="0" dirty="0" smtClean="0">
              <a:ln>
                <a:noFill/>
              </a:ln>
              <a:effectLst/>
              <a:latin typeface="Gill Sans MT" panose="020B0502020104020203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355976" y="1962224"/>
            <a:ext cx="926432" cy="926432"/>
          </a:xfrm>
          <a:prstGeom prst="ellipse">
            <a:avLst/>
          </a:prstGeom>
          <a:solidFill>
            <a:schemeClr val="bg1">
              <a:lumMod val="60000"/>
              <a:lumOff val="40000"/>
            </a:schemeClr>
          </a:solidFill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effectLst/>
                <a:latin typeface="Gill Sans MT" panose="020B0502020104020203" pitchFamily="34" charset="0"/>
              </a:rPr>
              <a:t>S2</a:t>
            </a:r>
            <a:endParaRPr kumimoji="0" lang="en-US" sz="2000" b="1" i="0" u="none" strike="noStrike" cap="none" normalizeH="0" baseline="0" dirty="0" smtClean="0">
              <a:ln>
                <a:noFill/>
              </a:ln>
              <a:effectLst/>
              <a:latin typeface="Gill Sans MT" panose="020B0502020104020203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5607260" y="4103845"/>
            <a:ext cx="613611" cy="673769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a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5117976" y="5024260"/>
            <a:ext cx="613611" cy="673769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b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6220871" y="5024260"/>
            <a:ext cx="613611" cy="673769"/>
          </a:xfrm>
          <a:prstGeom prst="ellipse">
            <a:avLst/>
          </a:prstGeom>
          <a:solidFill>
            <a:schemeClr val="bg1">
              <a:lumMod val="20000"/>
              <a:lumOff val="80000"/>
            </a:schemeClr>
          </a:solidFill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ill Sans MT" panose="020B0502020104020203" pitchFamily="34" charset="0"/>
              </a:rPr>
              <a:t>c</a:t>
            </a:r>
          </a:p>
        </p:txBody>
      </p:sp>
      <p:cxnSp>
        <p:nvCxnSpPr>
          <p:cNvPr id="15" name="Straight Arrow Connector 15"/>
          <p:cNvCxnSpPr>
            <a:stCxn id="9" idx="6"/>
            <a:endCxn id="11" idx="3"/>
          </p:cNvCxnSpPr>
          <p:nvPr/>
        </p:nvCxnSpPr>
        <p:spPr bwMode="auto">
          <a:xfrm flipV="1">
            <a:off x="3016461" y="2752983"/>
            <a:ext cx="1475188" cy="59888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6" name="Straight Arrow Connector 20"/>
          <p:cNvCxnSpPr>
            <a:stCxn id="11" idx="5"/>
            <a:endCxn id="10" idx="0"/>
          </p:cNvCxnSpPr>
          <p:nvPr/>
        </p:nvCxnSpPr>
        <p:spPr bwMode="auto">
          <a:xfrm>
            <a:off x="5146735" y="2752983"/>
            <a:ext cx="584852" cy="106210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7" name="Straight Arrow Connector 21"/>
          <p:cNvCxnSpPr>
            <a:endCxn id="11" idx="4"/>
          </p:cNvCxnSpPr>
          <p:nvPr/>
        </p:nvCxnSpPr>
        <p:spPr bwMode="auto">
          <a:xfrm flipH="1" flipV="1">
            <a:off x="4819192" y="2888656"/>
            <a:ext cx="116855" cy="113096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8" name="Straight Arrow Connector 27"/>
          <p:cNvCxnSpPr>
            <a:stCxn id="13" idx="0"/>
            <a:endCxn id="12" idx="3"/>
          </p:cNvCxnSpPr>
          <p:nvPr/>
        </p:nvCxnSpPr>
        <p:spPr bwMode="auto">
          <a:xfrm flipV="1">
            <a:off x="5424782" y="4678943"/>
            <a:ext cx="272339" cy="34531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19" name="Straight Arrow Connector 28"/>
          <p:cNvCxnSpPr>
            <a:stCxn id="14" idx="1"/>
            <a:endCxn id="12" idx="5"/>
          </p:cNvCxnSpPr>
          <p:nvPr/>
        </p:nvCxnSpPr>
        <p:spPr bwMode="auto">
          <a:xfrm flipH="1" flipV="1">
            <a:off x="6131010" y="4678943"/>
            <a:ext cx="179722" cy="4439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0" name="Straight Arrow Connector 29"/>
          <p:cNvCxnSpPr>
            <a:stCxn id="13" idx="6"/>
            <a:endCxn id="14" idx="2"/>
          </p:cNvCxnSpPr>
          <p:nvPr/>
        </p:nvCxnSpPr>
        <p:spPr bwMode="auto">
          <a:xfrm>
            <a:off x="5731587" y="5361145"/>
            <a:ext cx="48928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1" name="Straight Arrow Connector 34"/>
          <p:cNvCxnSpPr/>
          <p:nvPr/>
        </p:nvCxnSpPr>
        <p:spPr bwMode="auto">
          <a:xfrm>
            <a:off x="4758883" y="5361145"/>
            <a:ext cx="354329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C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2" name="Straight Arrow Connector 36"/>
          <p:cNvCxnSpPr>
            <a:endCxn id="9" idx="0"/>
          </p:cNvCxnSpPr>
          <p:nvPr/>
        </p:nvCxnSpPr>
        <p:spPr bwMode="auto">
          <a:xfrm>
            <a:off x="2553245" y="2425440"/>
            <a:ext cx="0" cy="46321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07851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solidFill>
                  <a:schemeClr val="tx1"/>
                </a:solidFill>
              </a:rPr>
              <a:t>FSMs</a:t>
            </a:r>
            <a:r>
              <a:rPr lang="es-ES" dirty="0" smtClean="0">
                <a:solidFill>
                  <a:schemeClr val="tx1"/>
                </a:solidFill>
              </a:rPr>
              <a:t>: pros y contras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737362"/>
            <a:ext cx="6845385" cy="4571957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dirty="0" smtClean="0">
                <a:solidFill>
                  <a:srgbClr val="00B0F0"/>
                </a:solidFill>
              </a:rPr>
              <a:t>Dos ventajas</a:t>
            </a:r>
            <a:r>
              <a:rPr lang="es-ES" dirty="0" smtClean="0">
                <a:solidFill>
                  <a:schemeClr val="tx1"/>
                </a:solidFill>
              </a:rPr>
              <a:t>: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ES" sz="2000" dirty="0" smtClean="0">
                <a:solidFill>
                  <a:schemeClr val="tx1"/>
                </a:solidFill>
              </a:rPr>
              <a:t>Los </a:t>
            </a:r>
            <a:r>
              <a:rPr lang="es-ES" sz="2000" dirty="0" err="1" smtClean="0">
                <a:solidFill>
                  <a:schemeClr val="tx1"/>
                </a:solidFill>
              </a:rPr>
              <a:t>tests</a:t>
            </a:r>
            <a:r>
              <a:rPr lang="es-ES" sz="2000" dirty="0" smtClean="0">
                <a:solidFill>
                  <a:schemeClr val="tx1"/>
                </a:solidFill>
              </a:rPr>
              <a:t> se pueden diseñar antes de la implementación.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ES" sz="2000" dirty="0" smtClean="0">
                <a:solidFill>
                  <a:schemeClr val="tx1"/>
                </a:solidFill>
              </a:rPr>
              <a:t>Analizar </a:t>
            </a:r>
            <a:r>
              <a:rPr lang="es-ES" sz="2000" dirty="0" err="1" smtClean="0">
                <a:solidFill>
                  <a:schemeClr val="tx1"/>
                </a:solidFill>
              </a:rPr>
              <a:t>FSMs</a:t>
            </a:r>
            <a:r>
              <a:rPr lang="es-ES" sz="2000" dirty="0" smtClean="0">
                <a:solidFill>
                  <a:schemeClr val="tx1"/>
                </a:solidFill>
              </a:rPr>
              <a:t> es mucho más sencillo que analizar el código.</a:t>
            </a:r>
          </a:p>
          <a:p>
            <a:pPr marL="201168" lvl="1" indent="0">
              <a:spcBef>
                <a:spcPts val="600"/>
              </a:spcBef>
              <a:spcAft>
                <a:spcPts val="0"/>
              </a:spcAft>
              <a:buNone/>
            </a:pPr>
            <a:endParaRPr lang="es-ES" sz="2000" dirty="0" smtClean="0">
              <a:solidFill>
                <a:schemeClr val="tx1"/>
              </a:solidFill>
            </a:endParaRPr>
          </a:p>
          <a:p>
            <a:pPr marL="201168" lvl="1" indent="0">
              <a:spcBef>
                <a:spcPts val="600"/>
              </a:spcBef>
              <a:spcAft>
                <a:spcPts val="0"/>
              </a:spcAft>
              <a:buNone/>
            </a:pPr>
            <a:endParaRPr lang="es-ES" sz="200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dirty="0" smtClean="0">
                <a:solidFill>
                  <a:srgbClr val="00B0F0"/>
                </a:solidFill>
              </a:rPr>
              <a:t>Tres desventajas</a:t>
            </a:r>
            <a:r>
              <a:rPr lang="es-ES" dirty="0" smtClean="0">
                <a:solidFill>
                  <a:schemeClr val="tx1"/>
                </a:solidFill>
              </a:rPr>
              <a:t>: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ES" sz="2000" dirty="0" smtClean="0">
                <a:solidFill>
                  <a:schemeClr val="tx1"/>
                </a:solidFill>
              </a:rPr>
              <a:t>Algunas decisiones de implementación no se modelan en las </a:t>
            </a:r>
            <a:r>
              <a:rPr lang="es-ES" sz="2000" dirty="0" err="1" smtClean="0">
                <a:solidFill>
                  <a:schemeClr val="tx1"/>
                </a:solidFill>
              </a:rPr>
              <a:t>FSMs</a:t>
            </a:r>
            <a:r>
              <a:rPr lang="es-ES" sz="2000" dirty="0" smtClean="0">
                <a:solidFill>
                  <a:schemeClr val="tx1"/>
                </a:solidFill>
              </a:rPr>
              <a:t>.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ES" sz="2000" dirty="0" smtClean="0">
                <a:solidFill>
                  <a:schemeClr val="tx1"/>
                </a:solidFill>
              </a:rPr>
              <a:t>Hay variaciones en los resultados debido a la naturaleza subjetiva de derivar </a:t>
            </a:r>
            <a:r>
              <a:rPr lang="es-ES" sz="2000" dirty="0" err="1" smtClean="0">
                <a:solidFill>
                  <a:schemeClr val="tx1"/>
                </a:solidFill>
              </a:rPr>
              <a:t>FSMs</a:t>
            </a:r>
            <a:r>
              <a:rPr lang="es-ES" sz="2000" dirty="0" smtClean="0">
                <a:solidFill>
                  <a:schemeClr val="tx1"/>
                </a:solidFill>
              </a:rPr>
              <a:t>.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s-ES" sz="2000" dirty="0" smtClean="0">
                <a:solidFill>
                  <a:schemeClr val="tx1"/>
                </a:solidFill>
              </a:rPr>
              <a:t>Los </a:t>
            </a:r>
            <a:r>
              <a:rPr lang="es-ES" sz="2000" dirty="0" err="1" smtClean="0">
                <a:solidFill>
                  <a:schemeClr val="tx1"/>
                </a:solidFill>
              </a:rPr>
              <a:t>tests</a:t>
            </a:r>
            <a:r>
              <a:rPr lang="es-ES" sz="2000" dirty="0" smtClean="0">
                <a:solidFill>
                  <a:schemeClr val="tx1"/>
                </a:solidFill>
              </a:rPr>
              <a:t> se tienen que </a:t>
            </a:r>
            <a:r>
              <a:rPr lang="es-ES" sz="2000" i="1" dirty="0" smtClean="0">
                <a:solidFill>
                  <a:schemeClr val="tx1"/>
                </a:solidFill>
              </a:rPr>
              <a:t>convertir</a:t>
            </a:r>
            <a:r>
              <a:rPr lang="es-ES" sz="2000" dirty="0" smtClean="0">
                <a:solidFill>
                  <a:schemeClr val="tx1"/>
                </a:solidFill>
              </a:rPr>
              <a:t> en inputs del programa. Los nombres que aparecen en la FSM pueden ser distintos de los que aparecen en el programa.</a:t>
            </a:r>
            <a:endParaRPr lang="es-ES" sz="2000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975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Especificaciones de diseño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Describen </a:t>
            </a:r>
            <a:r>
              <a:rPr lang="es-ES" dirty="0" smtClean="0">
                <a:solidFill>
                  <a:schemeClr val="tx1"/>
                </a:solidFill>
              </a:rPr>
              <a:t>aspectos </a:t>
            </a:r>
            <a:r>
              <a:rPr lang="es-ES" dirty="0" smtClean="0">
                <a:solidFill>
                  <a:schemeClr val="tx1"/>
                </a:solidFill>
              </a:rPr>
              <a:t>sobre </a:t>
            </a:r>
            <a:r>
              <a:rPr lang="es-ES" dirty="0" smtClean="0">
                <a:solidFill>
                  <a:srgbClr val="00B0F0"/>
                </a:solidFill>
              </a:rPr>
              <a:t>qué</a:t>
            </a:r>
            <a:r>
              <a:rPr lang="es-ES" dirty="0" smtClean="0">
                <a:solidFill>
                  <a:schemeClr val="tx1"/>
                </a:solidFill>
              </a:rPr>
              <a:t> debería hacer el software. También se llaman </a:t>
            </a:r>
            <a:r>
              <a:rPr lang="es-ES" dirty="0" smtClean="0">
                <a:solidFill>
                  <a:srgbClr val="00B0F0"/>
                </a:solidFill>
              </a:rPr>
              <a:t>modelos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Una especificación puede (o no) reflejar la implementación. </a:t>
            </a: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De hecho, </a:t>
            </a:r>
            <a:r>
              <a:rPr lang="es-ES" dirty="0" smtClean="0">
                <a:solidFill>
                  <a:schemeClr val="tx1"/>
                </a:solidFill>
              </a:rPr>
              <a:t>debemos </a:t>
            </a:r>
            <a:r>
              <a:rPr lang="es-ES" dirty="0" smtClean="0">
                <a:solidFill>
                  <a:schemeClr val="tx1"/>
                </a:solidFill>
              </a:rPr>
              <a:t>verlo al revés: una implementación puede no reflejar exactamente lo que indica la especificación.</a:t>
            </a: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sz="2000" dirty="0" smtClean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0839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Especificaciones de diseño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Veremos dos tipos de especificaciones:</a:t>
            </a: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s-ES" sz="2000" dirty="0" smtClean="0">
                <a:solidFill>
                  <a:srgbClr val="00B0F0"/>
                </a:solidFill>
              </a:rPr>
              <a:t>Restricciones </a:t>
            </a:r>
            <a:r>
              <a:rPr lang="es-ES" sz="2000" dirty="0" smtClean="0">
                <a:solidFill>
                  <a:schemeClr val="tx1"/>
                </a:solidFill>
              </a:rPr>
              <a:t>sobre </a:t>
            </a:r>
            <a:r>
              <a:rPr lang="es-ES" sz="2000" dirty="0" smtClean="0">
                <a:solidFill>
                  <a:srgbClr val="00B0F0"/>
                </a:solidFill>
              </a:rPr>
              <a:t>secuencias</a:t>
            </a:r>
            <a:r>
              <a:rPr lang="es-ES" sz="2000" dirty="0" smtClean="0">
                <a:solidFill>
                  <a:schemeClr val="tx1"/>
                </a:solidFill>
              </a:rPr>
              <a:t> entre clases.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s-ES" sz="2000" dirty="0" smtClean="0">
                <a:solidFill>
                  <a:schemeClr val="tx1"/>
                </a:solidFill>
              </a:rPr>
              <a:t>Descripciones, </a:t>
            </a:r>
            <a:r>
              <a:rPr lang="es-ES" sz="2000" dirty="0" smtClean="0">
                <a:solidFill>
                  <a:srgbClr val="00B0F0"/>
                </a:solidFill>
              </a:rPr>
              <a:t>basadas en estados</a:t>
            </a:r>
            <a:r>
              <a:rPr lang="es-ES" sz="2000" dirty="0" smtClean="0">
                <a:solidFill>
                  <a:schemeClr val="tx1"/>
                </a:solidFill>
              </a:rPr>
              <a:t>, del software.</a:t>
            </a: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sz="2000" dirty="0" smtClean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675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Restricciones sobre secuencias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781489" cy="44635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Son </a:t>
            </a:r>
            <a:r>
              <a:rPr lang="es-ES" dirty="0" smtClean="0">
                <a:solidFill>
                  <a:srgbClr val="00B0F0"/>
                </a:solidFill>
              </a:rPr>
              <a:t>reglas</a:t>
            </a:r>
            <a:r>
              <a:rPr lang="es-ES" dirty="0" smtClean="0">
                <a:solidFill>
                  <a:schemeClr val="tx1"/>
                </a:solidFill>
              </a:rPr>
              <a:t> que imponen restricciones sobre el orden en el que se puede llamar a los distintos métodos.</a:t>
            </a:r>
          </a:p>
          <a:p>
            <a:pPr marL="0" indent="0">
              <a:buNone/>
            </a:pPr>
            <a:endParaRPr lang="es-E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Se pueden usar como precondiciones de otras especificaciones.</a:t>
            </a:r>
          </a:p>
          <a:p>
            <a:pPr marL="0" indent="0">
              <a:buNone/>
            </a:pPr>
            <a:r>
              <a:rPr lang="es-ES" sz="2000" dirty="0">
                <a:solidFill>
                  <a:schemeClr val="tx1"/>
                </a:solidFill>
              </a:rPr>
              <a:t/>
            </a:r>
            <a:br>
              <a:rPr lang="es-ES" sz="2000" dirty="0">
                <a:solidFill>
                  <a:schemeClr val="tx1"/>
                </a:solidFill>
              </a:rPr>
            </a:br>
            <a:r>
              <a:rPr lang="es-ES" sz="2000" dirty="0" smtClean="0">
                <a:solidFill>
                  <a:schemeClr val="tx1"/>
                </a:solidFill>
              </a:rPr>
              <a:t>Recordemos que existen clases con métodos que no se llaman entre ellos (pilas con operaciones </a:t>
            </a:r>
            <a:r>
              <a:rPr lang="es-ES" sz="2000" dirty="0" err="1" smtClean="0">
                <a:solidFill>
                  <a:schemeClr val="tx1"/>
                </a:solidFill>
              </a:rPr>
              <a:t>push</a:t>
            </a:r>
            <a:r>
              <a:rPr lang="es-ES" sz="2000" dirty="0" smtClean="0">
                <a:solidFill>
                  <a:schemeClr val="tx1"/>
                </a:solidFill>
              </a:rPr>
              <a:t>, pop, y </a:t>
            </a:r>
            <a:r>
              <a:rPr lang="es-ES" sz="2000" dirty="0" err="1" smtClean="0">
                <a:solidFill>
                  <a:schemeClr val="tx1"/>
                </a:solidFill>
              </a:rPr>
              <a:t>isEmpty</a:t>
            </a:r>
            <a:r>
              <a:rPr lang="es-ES" sz="2000" dirty="0" smtClean="0">
                <a:solidFill>
                  <a:schemeClr val="tx1"/>
                </a:solidFill>
              </a:rPr>
              <a:t>).</a:t>
            </a: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Para estas clases, un test puede ser una </a:t>
            </a:r>
            <a:r>
              <a:rPr lang="es-ES" dirty="0" smtClean="0">
                <a:solidFill>
                  <a:srgbClr val="00B0F0"/>
                </a:solidFill>
              </a:rPr>
              <a:t>secuencia de llamadas a métodos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tx1"/>
                </a:solidFill>
              </a:rPr>
              <a:t>Finalmente, comentar que estas restricciones dan una forma fácil y efectiva para elegir las secuencia que se deben usar.</a:t>
            </a: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ES" sz="2000" dirty="0" smtClean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8079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Restricciones sobre secuencias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845734"/>
            <a:ext cx="7709481" cy="4463586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dirty="0" smtClean="0">
                <a:solidFill>
                  <a:schemeClr val="tx1"/>
                </a:solidFill>
              </a:rPr>
              <a:t>Estas restricciones pueden estar expresadas </a:t>
            </a:r>
            <a:r>
              <a:rPr lang="es-ES" dirty="0" smtClean="0">
                <a:solidFill>
                  <a:srgbClr val="00B0F0"/>
                </a:solidFill>
              </a:rPr>
              <a:t>explícitamente</a:t>
            </a:r>
            <a:r>
              <a:rPr lang="es-ES" dirty="0" smtClean="0">
                <a:solidFill>
                  <a:schemeClr val="tx1"/>
                </a:solidFill>
              </a:rPr>
              <a:t>, </a:t>
            </a:r>
            <a:r>
              <a:rPr lang="es-ES" dirty="0" smtClean="0">
                <a:solidFill>
                  <a:srgbClr val="00B0F0"/>
                </a:solidFill>
              </a:rPr>
              <a:t>implícitamente</a:t>
            </a:r>
            <a:r>
              <a:rPr lang="es-ES" dirty="0" smtClean="0">
                <a:solidFill>
                  <a:schemeClr val="tx1"/>
                </a:solidFill>
              </a:rPr>
              <a:t>, o que </a:t>
            </a:r>
            <a:r>
              <a:rPr lang="es-ES" dirty="0" smtClean="0">
                <a:solidFill>
                  <a:srgbClr val="00B0F0"/>
                </a:solidFill>
              </a:rPr>
              <a:t>no lo estén </a:t>
            </a:r>
            <a:r>
              <a:rPr lang="es-ES" dirty="0" smtClean="0">
                <a:solidFill>
                  <a:schemeClr val="tx1"/>
                </a:solidFill>
              </a:rPr>
              <a:t>de ninguna forma.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dirty="0" smtClean="0">
                <a:solidFill>
                  <a:schemeClr val="tx1"/>
                </a:solidFill>
              </a:rPr>
              <a:t>Si no existen, los </a:t>
            </a:r>
            <a:r>
              <a:rPr lang="es-ES" dirty="0" err="1" smtClean="0">
                <a:solidFill>
                  <a:schemeClr val="tx1"/>
                </a:solidFill>
              </a:rPr>
              <a:t>testeadores</a:t>
            </a:r>
            <a:r>
              <a:rPr lang="es-ES" dirty="0" smtClean="0">
                <a:solidFill>
                  <a:schemeClr val="tx1"/>
                </a:solidFill>
              </a:rPr>
              <a:t> las deberían </a:t>
            </a:r>
            <a:r>
              <a:rPr lang="es-ES" dirty="0" smtClean="0">
                <a:solidFill>
                  <a:srgbClr val="00B0F0"/>
                </a:solidFill>
              </a:rPr>
              <a:t>derivar</a:t>
            </a:r>
            <a:r>
              <a:rPr lang="es-ES" dirty="0" smtClean="0">
                <a:solidFill>
                  <a:schemeClr val="tx1"/>
                </a:solidFill>
              </a:rPr>
              <a:t> a partir de los documentos de </a:t>
            </a:r>
            <a:r>
              <a:rPr lang="es-ES" dirty="0" smtClean="0">
                <a:solidFill>
                  <a:srgbClr val="00B0F0"/>
                </a:solidFill>
              </a:rPr>
              <a:t>diseño</a:t>
            </a:r>
            <a:r>
              <a:rPr lang="es-ES" dirty="0" smtClean="0">
                <a:solidFill>
                  <a:schemeClr val="tx1"/>
                </a:solidFill>
              </a:rPr>
              <a:t>, de los documentos de los </a:t>
            </a:r>
            <a:r>
              <a:rPr lang="es-ES" dirty="0" smtClean="0">
                <a:solidFill>
                  <a:srgbClr val="00B0F0"/>
                </a:solidFill>
              </a:rPr>
              <a:t>requisitos</a:t>
            </a:r>
            <a:r>
              <a:rPr lang="es-ES" dirty="0" smtClean="0">
                <a:solidFill>
                  <a:schemeClr val="tx1"/>
                </a:solidFill>
              </a:rPr>
              <a:t>, preguntando a los </a:t>
            </a:r>
            <a:r>
              <a:rPr lang="es-ES" dirty="0" smtClean="0">
                <a:solidFill>
                  <a:srgbClr val="00B0F0"/>
                </a:solidFill>
              </a:rPr>
              <a:t>desarrolladores</a:t>
            </a:r>
            <a:r>
              <a:rPr lang="es-ES" dirty="0" smtClean="0">
                <a:solidFill>
                  <a:schemeClr val="tx1"/>
                </a:solidFill>
              </a:rPr>
              <a:t> o, última opción, mirando a la </a:t>
            </a:r>
            <a:r>
              <a:rPr lang="es-ES" dirty="0" smtClean="0">
                <a:solidFill>
                  <a:srgbClr val="00B0F0"/>
                </a:solidFill>
              </a:rPr>
              <a:t>implementación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dirty="0" smtClean="0">
                <a:solidFill>
                  <a:schemeClr val="tx1"/>
                </a:solidFill>
              </a:rPr>
              <a:t>De hecho, si no existen es muy probable que haya más defectos (</a:t>
            </a:r>
            <a:r>
              <a:rPr lang="es-ES" dirty="0" err="1" smtClean="0">
                <a:solidFill>
                  <a:schemeClr val="tx1"/>
                </a:solidFill>
              </a:rPr>
              <a:t>faults</a:t>
            </a:r>
            <a:r>
              <a:rPr lang="es-ES" dirty="0" smtClean="0">
                <a:solidFill>
                  <a:schemeClr val="tx1"/>
                </a:solidFill>
              </a:rPr>
              <a:t>).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dirty="0" smtClean="0">
                <a:solidFill>
                  <a:schemeClr val="tx1"/>
                </a:solidFill>
              </a:rPr>
              <a:t>Es </a:t>
            </a:r>
            <a:r>
              <a:rPr lang="es-ES" dirty="0" smtClean="0">
                <a:solidFill>
                  <a:srgbClr val="00B0F0"/>
                </a:solidFill>
              </a:rPr>
              <a:t>deseable </a:t>
            </a:r>
            <a:r>
              <a:rPr lang="es-ES" dirty="0" smtClean="0">
                <a:solidFill>
                  <a:schemeClr val="tx1"/>
                </a:solidFill>
              </a:rPr>
              <a:t>que las restricciones se </a:t>
            </a:r>
            <a:r>
              <a:rPr lang="es-ES" dirty="0" smtClean="0">
                <a:solidFill>
                  <a:srgbClr val="00B0F0"/>
                </a:solidFill>
              </a:rPr>
              <a:t>compartan </a:t>
            </a:r>
            <a:r>
              <a:rPr lang="es-ES" dirty="0" smtClean="0">
                <a:solidFill>
                  <a:schemeClr val="tx1"/>
                </a:solidFill>
              </a:rPr>
              <a:t>con los diseñadores antes de diseñar los test.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s-ES" dirty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dirty="0" smtClean="0">
                <a:solidFill>
                  <a:schemeClr val="tx1"/>
                </a:solidFill>
              </a:rPr>
              <a:t>Esta técnica tiene </a:t>
            </a:r>
            <a:r>
              <a:rPr lang="es-ES" dirty="0" smtClean="0">
                <a:solidFill>
                  <a:srgbClr val="00B0F0"/>
                </a:solidFill>
              </a:rPr>
              <a:t>limitaciones</a:t>
            </a:r>
            <a:r>
              <a:rPr lang="es-ES" dirty="0" smtClean="0">
                <a:solidFill>
                  <a:schemeClr val="tx1"/>
                </a:solidFill>
              </a:rPr>
              <a:t>: las restricciones no capturan, habitualmente, todo el comportamiento.</a:t>
            </a: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2997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Ejemplo: colas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4293096"/>
            <a:ext cx="7709481" cy="2016224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dirty="0" smtClean="0">
                <a:solidFill>
                  <a:schemeClr val="tx1"/>
                </a:solidFill>
              </a:rPr>
              <a:t>Restricciones aparecen </a:t>
            </a:r>
            <a:r>
              <a:rPr lang="es-ES" dirty="0" err="1" smtClean="0">
                <a:solidFill>
                  <a:srgbClr val="00B0F0"/>
                </a:solidFill>
              </a:rPr>
              <a:t>ímplicitamente</a:t>
            </a:r>
            <a:r>
              <a:rPr lang="es-ES" dirty="0" smtClean="0">
                <a:solidFill>
                  <a:schemeClr val="tx1"/>
                </a:solidFill>
              </a:rPr>
              <a:t> en pre/</a:t>
            </a:r>
            <a:r>
              <a:rPr lang="es-ES" dirty="0" err="1" smtClean="0">
                <a:solidFill>
                  <a:schemeClr val="tx1"/>
                </a:solidFill>
              </a:rPr>
              <a:t>postcondiciones</a:t>
            </a:r>
            <a:r>
              <a:rPr lang="es-ES" dirty="0" smtClean="0">
                <a:solidFill>
                  <a:schemeClr val="tx1"/>
                </a:solidFill>
              </a:rPr>
              <a:t>. Por ejemplo, hay que llamar a </a:t>
            </a:r>
            <a:r>
              <a:rPr lang="es-ES" i="1" dirty="0" err="1" smtClean="0">
                <a:solidFill>
                  <a:schemeClr val="tx1"/>
                </a:solidFill>
              </a:rPr>
              <a:t>enQueue</a:t>
            </a:r>
            <a:r>
              <a:rPr lang="es-ES" i="1" dirty="0" smtClean="0">
                <a:solidFill>
                  <a:schemeClr val="tx1"/>
                </a:solidFill>
              </a:rPr>
              <a:t> () </a:t>
            </a:r>
            <a:r>
              <a:rPr lang="es-ES" dirty="0" smtClean="0">
                <a:solidFill>
                  <a:schemeClr val="tx1"/>
                </a:solidFill>
              </a:rPr>
              <a:t>antes que a </a:t>
            </a:r>
            <a:r>
              <a:rPr lang="es-ES" i="1" dirty="0" err="1" smtClean="0">
                <a:solidFill>
                  <a:schemeClr val="tx1"/>
                </a:solidFill>
              </a:rPr>
              <a:t>deQueue</a:t>
            </a:r>
            <a:r>
              <a:rPr lang="es-ES" i="1" dirty="0" smtClean="0">
                <a:solidFill>
                  <a:schemeClr val="tx1"/>
                </a:solidFill>
              </a:rPr>
              <a:t> ()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dirty="0" smtClean="0">
                <a:solidFill>
                  <a:schemeClr val="tx1"/>
                </a:solidFill>
              </a:rPr>
              <a:t>No incluyen el </a:t>
            </a:r>
            <a:r>
              <a:rPr lang="es-ES" dirty="0" smtClean="0">
                <a:solidFill>
                  <a:schemeClr val="tx1"/>
                </a:solidFill>
              </a:rPr>
              <a:t>requisito </a:t>
            </a:r>
            <a:r>
              <a:rPr lang="es-ES" dirty="0" smtClean="0">
                <a:solidFill>
                  <a:schemeClr val="tx1"/>
                </a:solidFill>
              </a:rPr>
              <a:t>“debe haber al menos tantas llamadas a </a:t>
            </a:r>
            <a:r>
              <a:rPr lang="es-ES" i="1" dirty="0" err="1">
                <a:solidFill>
                  <a:schemeClr val="tx1"/>
                </a:solidFill>
              </a:rPr>
              <a:t>enQueue</a:t>
            </a:r>
            <a:r>
              <a:rPr lang="es-ES" i="1" dirty="0">
                <a:solidFill>
                  <a:schemeClr val="tx1"/>
                </a:solidFill>
              </a:rPr>
              <a:t> () </a:t>
            </a:r>
            <a:r>
              <a:rPr lang="es-ES" dirty="0" smtClean="0">
                <a:solidFill>
                  <a:schemeClr val="tx1"/>
                </a:solidFill>
              </a:rPr>
              <a:t>como a </a:t>
            </a:r>
            <a:r>
              <a:rPr lang="es-ES" i="1" dirty="0" err="1">
                <a:solidFill>
                  <a:schemeClr val="tx1"/>
                </a:solidFill>
              </a:rPr>
              <a:t>deQueue</a:t>
            </a:r>
            <a:r>
              <a:rPr lang="es-ES" i="1" dirty="0">
                <a:solidFill>
                  <a:schemeClr val="tx1"/>
                </a:solidFill>
              </a:rPr>
              <a:t> </a:t>
            </a:r>
            <a:r>
              <a:rPr lang="es-ES" i="1" dirty="0" smtClean="0">
                <a:solidFill>
                  <a:schemeClr val="tx1"/>
                </a:solidFill>
              </a:rPr>
              <a:t>(). </a:t>
            </a:r>
            <a:r>
              <a:rPr lang="es-ES" dirty="0" smtClean="0">
                <a:solidFill>
                  <a:schemeClr val="tx1"/>
                </a:solidFill>
              </a:rPr>
              <a:t>Este requisito lo podemos tener en cuenta usan técnicas basadas en estados.</a:t>
            </a: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6</a:t>
            </a:fld>
            <a:endParaRPr lang="es-E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599205" y="1814900"/>
            <a:ext cx="6156988" cy="2400657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000" b="1">
                <a:solidFill>
                  <a:srgbClr val="FAFD00"/>
                </a:solidFill>
                <a:latin typeface="Times New Roman" pitchFamily="18" charset="0"/>
              </a:defRPr>
            </a:lvl1pPr>
            <a:lvl2pPr marL="742950" indent="-285750">
              <a:defRPr sz="2000" b="1">
                <a:solidFill>
                  <a:srgbClr val="FAFD00"/>
                </a:solidFill>
                <a:latin typeface="Times New Roman" pitchFamily="18" charset="0"/>
              </a:defRPr>
            </a:lvl2pPr>
            <a:lvl3pPr marL="11430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3pPr>
            <a:lvl4pPr marL="16002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4pPr>
            <a:lvl5pPr marL="2057400" indent="-228600">
              <a:defRPr sz="2000" b="1">
                <a:solidFill>
                  <a:srgbClr val="FAFD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FAFD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b="0" dirty="0">
                <a:solidFill>
                  <a:srgbClr val="FFFF00"/>
                </a:solidFill>
                <a:latin typeface="Helvetica" charset="0"/>
                <a:ea typeface="楷体_GB2312" pitchFamily="49" charset="-122"/>
              </a:rPr>
              <a:t>public </a:t>
            </a:r>
            <a:r>
              <a:rPr kumimoji="1" lang="en-US" altLang="zh-CN" b="0" dirty="0" err="1">
                <a:solidFill>
                  <a:srgbClr val="FFFF00"/>
                </a:solidFill>
                <a:latin typeface="Helvetica" charset="0"/>
                <a:ea typeface="楷体_GB2312" pitchFamily="49" charset="-122"/>
              </a:rPr>
              <a:t>int</a:t>
            </a:r>
            <a:r>
              <a:rPr kumimoji="1" lang="en-US" altLang="zh-CN" b="0" dirty="0">
                <a:solidFill>
                  <a:srgbClr val="FFFF00"/>
                </a:solidFill>
                <a:latin typeface="Helvetica" charset="0"/>
                <a:ea typeface="楷体_GB2312" pitchFamily="49" charset="-122"/>
              </a:rPr>
              <a:t> </a:t>
            </a:r>
            <a:r>
              <a:rPr kumimoji="1" lang="en-US" altLang="zh-CN" b="0" dirty="0" err="1">
                <a:solidFill>
                  <a:srgbClr val="FFFF00"/>
                </a:solidFill>
                <a:latin typeface="Helvetica" charset="0"/>
                <a:ea typeface="楷体_GB2312" pitchFamily="49" charset="-122"/>
              </a:rPr>
              <a:t>d</a:t>
            </a:r>
            <a:r>
              <a:rPr kumimoji="1" lang="en-US" altLang="zh-CN" b="0" dirty="0" err="1" smtClean="0">
                <a:solidFill>
                  <a:srgbClr val="FFFF00"/>
                </a:solidFill>
                <a:latin typeface="Helvetica" charset="0"/>
                <a:ea typeface="楷体_GB2312" pitchFamily="49" charset="-122"/>
              </a:rPr>
              <a:t>eQueue</a:t>
            </a:r>
            <a:r>
              <a:rPr kumimoji="1" lang="en-US" altLang="zh-CN" b="0" dirty="0">
                <a:solidFill>
                  <a:srgbClr val="FFFF00"/>
                </a:solidFill>
                <a:latin typeface="Helvetica" charset="0"/>
                <a:ea typeface="楷体_GB2312" pitchFamily="49" charset="-122"/>
              </a:rPr>
              <a:t>()</a:t>
            </a:r>
            <a:br>
              <a:rPr kumimoji="1" lang="en-US" altLang="zh-CN" b="0" dirty="0">
                <a:solidFill>
                  <a:srgbClr val="FFFF00"/>
                </a:solidFill>
                <a:latin typeface="Helvetica" charset="0"/>
                <a:ea typeface="楷体_GB2312" pitchFamily="49" charset="-122"/>
              </a:rPr>
            </a:br>
            <a:r>
              <a:rPr kumimoji="1" lang="en-US" altLang="zh-CN" b="0" dirty="0">
                <a:solidFill>
                  <a:srgbClr val="FFFF00"/>
                </a:solidFill>
                <a:latin typeface="Helvetica" charset="0"/>
                <a:ea typeface="楷体_GB2312" pitchFamily="49" charset="-122"/>
              </a:rPr>
              <a:t>{</a:t>
            </a:r>
            <a:br>
              <a:rPr kumimoji="1" lang="en-US" altLang="zh-CN" b="0" dirty="0">
                <a:solidFill>
                  <a:srgbClr val="FFFF00"/>
                </a:solidFill>
                <a:latin typeface="Helvetica" charset="0"/>
                <a:ea typeface="楷体_GB2312" pitchFamily="49" charset="-122"/>
              </a:rPr>
            </a:br>
            <a:r>
              <a:rPr kumimoji="1" lang="en-US" altLang="zh-CN" b="0" dirty="0">
                <a:solidFill>
                  <a:srgbClr val="FFFF00"/>
                </a:solidFill>
                <a:latin typeface="Helvetica" charset="0"/>
                <a:ea typeface="楷体_GB2312" pitchFamily="49" charset="-122"/>
              </a:rPr>
              <a:t>   // Pre: </a:t>
            </a:r>
            <a:r>
              <a:rPr kumimoji="1" lang="en-US" altLang="zh-CN" b="0" dirty="0" smtClean="0">
                <a:solidFill>
                  <a:srgbClr val="FFFF00"/>
                </a:solidFill>
                <a:latin typeface="Helvetica" charset="0"/>
                <a:ea typeface="楷体_GB2312" pitchFamily="49" charset="-122"/>
              </a:rPr>
              <a:t>la cola </a:t>
            </a:r>
            <a:r>
              <a:rPr kumimoji="1" lang="en-US" altLang="zh-CN" b="0" dirty="0" err="1" smtClean="0">
                <a:solidFill>
                  <a:srgbClr val="FFFF00"/>
                </a:solidFill>
                <a:latin typeface="Helvetica" charset="0"/>
                <a:ea typeface="楷体_GB2312" pitchFamily="49" charset="-122"/>
              </a:rPr>
              <a:t>tiene</a:t>
            </a:r>
            <a:r>
              <a:rPr kumimoji="1" lang="en-US" altLang="zh-CN" b="0" dirty="0" smtClean="0">
                <a:solidFill>
                  <a:srgbClr val="FFFF00"/>
                </a:solidFill>
                <a:latin typeface="Helvetica" charset="0"/>
                <a:ea typeface="楷体_GB2312" pitchFamily="49" charset="-122"/>
              </a:rPr>
              <a:t> al </a:t>
            </a:r>
            <a:r>
              <a:rPr kumimoji="1" lang="en-US" altLang="zh-CN" b="0" dirty="0" err="1" smtClean="0">
                <a:solidFill>
                  <a:srgbClr val="FFFF00"/>
                </a:solidFill>
                <a:latin typeface="Helvetica" charset="0"/>
                <a:ea typeface="楷体_GB2312" pitchFamily="49" charset="-122"/>
              </a:rPr>
              <a:t>menos</a:t>
            </a:r>
            <a:r>
              <a:rPr kumimoji="1" lang="en-US" altLang="zh-CN" b="0" dirty="0" smtClean="0">
                <a:solidFill>
                  <a:srgbClr val="FFFF00"/>
                </a:solidFill>
                <a:latin typeface="Helvetica" charset="0"/>
                <a:ea typeface="楷体_GB2312" pitchFamily="49" charset="-122"/>
              </a:rPr>
              <a:t> un </a:t>
            </a:r>
            <a:r>
              <a:rPr kumimoji="1" lang="en-US" altLang="zh-CN" b="0" dirty="0" err="1" smtClean="0">
                <a:solidFill>
                  <a:srgbClr val="FFFF00"/>
                </a:solidFill>
                <a:latin typeface="Helvetica" charset="0"/>
                <a:ea typeface="楷体_GB2312" pitchFamily="49" charset="-122"/>
              </a:rPr>
              <a:t>elemento</a:t>
            </a:r>
            <a:r>
              <a:rPr kumimoji="1" lang="en-US" altLang="zh-CN" b="0" dirty="0">
                <a:solidFill>
                  <a:srgbClr val="FFFF00"/>
                </a:solidFill>
                <a:latin typeface="Helvetica" charset="0"/>
                <a:ea typeface="楷体_GB2312" pitchFamily="49" charset="-122"/>
              </a:rPr>
              <a:t/>
            </a:r>
            <a:br>
              <a:rPr kumimoji="1" lang="en-US" altLang="zh-CN" b="0" dirty="0">
                <a:solidFill>
                  <a:srgbClr val="FFFF00"/>
                </a:solidFill>
                <a:latin typeface="Helvetica" charset="0"/>
                <a:ea typeface="楷体_GB2312" pitchFamily="49" charset="-122"/>
              </a:rPr>
            </a:br>
            <a:r>
              <a:rPr kumimoji="1" lang="en-US" altLang="zh-CN" b="0" dirty="0">
                <a:solidFill>
                  <a:srgbClr val="FFFF00"/>
                </a:solidFill>
                <a:latin typeface="Helvetica" charset="0"/>
                <a:ea typeface="楷体_GB2312" pitchFamily="49" charset="-122"/>
              </a:rPr>
              <a:t>   … …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b="0" dirty="0">
                <a:solidFill>
                  <a:srgbClr val="FFFF00"/>
                </a:solidFill>
                <a:latin typeface="Helvetica" charset="0"/>
                <a:ea typeface="楷体_GB2312" pitchFamily="49" charset="-122"/>
              </a:rPr>
              <a:t>public </a:t>
            </a:r>
            <a:r>
              <a:rPr kumimoji="1" lang="en-US" altLang="zh-CN" b="0" dirty="0" err="1">
                <a:solidFill>
                  <a:srgbClr val="FFFF00"/>
                </a:solidFill>
                <a:latin typeface="Helvetica" charset="0"/>
                <a:ea typeface="楷体_GB2312" pitchFamily="49" charset="-122"/>
              </a:rPr>
              <a:t>e</a:t>
            </a:r>
            <a:r>
              <a:rPr kumimoji="1" lang="en-US" altLang="zh-CN" b="0" dirty="0" err="1" smtClean="0">
                <a:solidFill>
                  <a:srgbClr val="FFFF00"/>
                </a:solidFill>
                <a:latin typeface="Helvetica" charset="0"/>
                <a:ea typeface="楷体_GB2312" pitchFamily="49" charset="-122"/>
              </a:rPr>
              <a:t>nQueue</a:t>
            </a:r>
            <a:r>
              <a:rPr kumimoji="1" lang="en-US" altLang="zh-CN" b="0" dirty="0" smtClean="0">
                <a:solidFill>
                  <a:srgbClr val="FFFF00"/>
                </a:solidFill>
                <a:latin typeface="Helvetica" charset="0"/>
                <a:ea typeface="楷体_GB2312" pitchFamily="49" charset="-122"/>
              </a:rPr>
              <a:t> </a:t>
            </a:r>
            <a:r>
              <a:rPr kumimoji="1" lang="en-US" altLang="zh-CN" b="0" dirty="0">
                <a:solidFill>
                  <a:srgbClr val="FFFF00"/>
                </a:solidFill>
                <a:latin typeface="Helvetica" charset="0"/>
                <a:ea typeface="楷体_GB2312" pitchFamily="49" charset="-122"/>
              </a:rPr>
              <a:t>(</a:t>
            </a:r>
            <a:r>
              <a:rPr kumimoji="1" lang="en-US" altLang="zh-CN" b="0" dirty="0" err="1">
                <a:solidFill>
                  <a:srgbClr val="FFFF00"/>
                </a:solidFill>
                <a:latin typeface="Helvetica" charset="0"/>
                <a:ea typeface="楷体_GB2312" pitchFamily="49" charset="-122"/>
              </a:rPr>
              <a:t>int</a:t>
            </a:r>
            <a:r>
              <a:rPr kumimoji="1" lang="en-US" altLang="zh-CN" b="0" dirty="0">
                <a:solidFill>
                  <a:srgbClr val="FFFF00"/>
                </a:solidFill>
                <a:latin typeface="Helvetica" charset="0"/>
                <a:ea typeface="楷体_GB2312" pitchFamily="49" charset="-122"/>
              </a:rPr>
              <a:t> e)</a:t>
            </a:r>
            <a:br>
              <a:rPr kumimoji="1" lang="en-US" altLang="zh-CN" b="0" dirty="0">
                <a:solidFill>
                  <a:srgbClr val="FFFF00"/>
                </a:solidFill>
                <a:latin typeface="Helvetica" charset="0"/>
                <a:ea typeface="楷体_GB2312" pitchFamily="49" charset="-122"/>
              </a:rPr>
            </a:br>
            <a:r>
              <a:rPr kumimoji="1" lang="en-US" altLang="zh-CN" b="0" dirty="0">
                <a:solidFill>
                  <a:srgbClr val="FFFF00"/>
                </a:solidFill>
                <a:latin typeface="Helvetica" charset="0"/>
                <a:ea typeface="楷体_GB2312" pitchFamily="49" charset="-122"/>
              </a:rPr>
              <a:t>{</a:t>
            </a:r>
            <a:br>
              <a:rPr kumimoji="1" lang="en-US" altLang="zh-CN" b="0" dirty="0">
                <a:solidFill>
                  <a:srgbClr val="FFFF00"/>
                </a:solidFill>
                <a:latin typeface="Helvetica" charset="0"/>
                <a:ea typeface="楷体_GB2312" pitchFamily="49" charset="-122"/>
              </a:rPr>
            </a:br>
            <a:r>
              <a:rPr kumimoji="1" lang="en-US" altLang="zh-CN" b="0" dirty="0">
                <a:solidFill>
                  <a:srgbClr val="FFFF00"/>
                </a:solidFill>
                <a:latin typeface="Helvetica" charset="0"/>
                <a:ea typeface="楷体_GB2312" pitchFamily="49" charset="-122"/>
              </a:rPr>
              <a:t>   // Post: e </a:t>
            </a:r>
            <a:r>
              <a:rPr kumimoji="1" lang="en-US" altLang="zh-CN" b="0" dirty="0" err="1" smtClean="0">
                <a:solidFill>
                  <a:srgbClr val="FFFF00"/>
                </a:solidFill>
                <a:latin typeface="Helvetica" charset="0"/>
                <a:ea typeface="楷体_GB2312" pitchFamily="49" charset="-122"/>
              </a:rPr>
              <a:t>está</a:t>
            </a:r>
            <a:r>
              <a:rPr kumimoji="1" lang="en-US" altLang="zh-CN" b="0" dirty="0" smtClean="0">
                <a:solidFill>
                  <a:srgbClr val="FFFF00"/>
                </a:solidFill>
                <a:latin typeface="Helvetica" charset="0"/>
                <a:ea typeface="楷体_GB2312" pitchFamily="49" charset="-122"/>
              </a:rPr>
              <a:t> al final de la cola.</a:t>
            </a:r>
            <a:endParaRPr kumimoji="1" lang="en-US" altLang="zh-CN" b="0" dirty="0">
              <a:solidFill>
                <a:srgbClr val="FFFF00"/>
              </a:solidFill>
              <a:latin typeface="Helvetica" charset="0"/>
              <a:ea typeface="楷体_GB2312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52129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Ejemplo: TAD Fichero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737362"/>
            <a:ext cx="7709481" cy="147523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dirty="0" smtClean="0">
                <a:solidFill>
                  <a:schemeClr val="tx1"/>
                </a:solidFill>
              </a:rPr>
              <a:t>La clase </a:t>
            </a:r>
            <a:r>
              <a:rPr lang="es-ES" dirty="0" err="1" smtClean="0">
                <a:solidFill>
                  <a:schemeClr val="tx1"/>
                </a:solidFill>
              </a:rPr>
              <a:t>FicheroTAD</a:t>
            </a:r>
            <a:r>
              <a:rPr lang="es-ES" dirty="0" smtClean="0">
                <a:solidFill>
                  <a:schemeClr val="tx1"/>
                </a:solidFill>
              </a:rPr>
              <a:t> tiene tres métodos:</a:t>
            </a:r>
            <a:endParaRPr lang="es-ES" dirty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Bef>
                <a:spcPct val="35000"/>
              </a:spcBef>
              <a:buFontTx/>
              <a:buChar char="•"/>
            </a:pPr>
            <a:r>
              <a:rPr lang="es-ES" altLang="zh-CN" i="1" dirty="0" smtClean="0">
                <a:solidFill>
                  <a:schemeClr val="tx1"/>
                </a:solidFill>
              </a:rPr>
              <a:t>open (</a:t>
            </a:r>
            <a:r>
              <a:rPr lang="es-ES" altLang="zh-CN" i="1" dirty="0" err="1" smtClean="0">
                <a:solidFill>
                  <a:schemeClr val="tx1"/>
                </a:solidFill>
              </a:rPr>
              <a:t>String</a:t>
            </a:r>
            <a:r>
              <a:rPr lang="es-ES" altLang="zh-CN" i="1" dirty="0" smtClean="0">
                <a:solidFill>
                  <a:schemeClr val="tx1"/>
                </a:solidFill>
              </a:rPr>
              <a:t> </a:t>
            </a:r>
            <a:r>
              <a:rPr lang="es-ES" altLang="zh-CN" i="1" dirty="0" err="1" smtClean="0">
                <a:solidFill>
                  <a:schemeClr val="tx1"/>
                </a:solidFill>
              </a:rPr>
              <a:t>fName</a:t>
            </a:r>
            <a:r>
              <a:rPr lang="es-ES" altLang="zh-CN" i="1" dirty="0" smtClean="0">
                <a:solidFill>
                  <a:schemeClr val="tx1"/>
                </a:solidFill>
              </a:rPr>
              <a:t>) </a:t>
            </a:r>
            <a:r>
              <a:rPr lang="es-ES" altLang="zh-CN" dirty="0" smtClean="0">
                <a:solidFill>
                  <a:schemeClr val="tx1"/>
                </a:solidFill>
              </a:rPr>
              <a:t>// Abre un fichero con nombre </a:t>
            </a:r>
            <a:r>
              <a:rPr lang="es-ES" altLang="zh-CN" dirty="0" err="1" smtClean="0">
                <a:solidFill>
                  <a:schemeClr val="tx1"/>
                </a:solidFill>
              </a:rPr>
              <a:t>fName</a:t>
            </a:r>
            <a:endParaRPr lang="es-ES" altLang="zh-CN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Bef>
                <a:spcPct val="35000"/>
              </a:spcBef>
              <a:buFontTx/>
              <a:buChar char="•"/>
            </a:pPr>
            <a:r>
              <a:rPr lang="es-ES" altLang="zh-CN" i="1" dirty="0" err="1" smtClean="0">
                <a:solidFill>
                  <a:schemeClr val="tx1"/>
                </a:solidFill>
              </a:rPr>
              <a:t>close</a:t>
            </a:r>
            <a:r>
              <a:rPr lang="es-ES" altLang="zh-CN" i="1" dirty="0" smtClean="0">
                <a:solidFill>
                  <a:schemeClr val="tx1"/>
                </a:solidFill>
              </a:rPr>
              <a:t> ()</a:t>
            </a:r>
            <a:r>
              <a:rPr lang="es-ES" altLang="zh-CN" dirty="0" smtClean="0">
                <a:solidFill>
                  <a:schemeClr val="tx1"/>
                </a:solidFill>
              </a:rPr>
              <a:t> // Cierra el fichero y lo deja inaccesible</a:t>
            </a:r>
          </a:p>
          <a:p>
            <a:pPr>
              <a:lnSpc>
                <a:spcPct val="80000"/>
              </a:lnSpc>
              <a:spcBef>
                <a:spcPct val="35000"/>
              </a:spcBef>
              <a:buFontTx/>
              <a:buChar char="•"/>
            </a:pPr>
            <a:r>
              <a:rPr lang="es-ES" altLang="zh-CN" i="1" dirty="0" err="1" smtClean="0">
                <a:solidFill>
                  <a:schemeClr val="tx1"/>
                </a:solidFill>
              </a:rPr>
              <a:t>write</a:t>
            </a:r>
            <a:r>
              <a:rPr lang="es-ES" altLang="zh-CN" i="1" dirty="0" smtClean="0">
                <a:solidFill>
                  <a:schemeClr val="tx1"/>
                </a:solidFill>
              </a:rPr>
              <a:t> (</a:t>
            </a:r>
            <a:r>
              <a:rPr lang="es-ES" altLang="zh-CN" i="1" dirty="0" err="1" smtClean="0">
                <a:solidFill>
                  <a:schemeClr val="tx1"/>
                </a:solidFill>
              </a:rPr>
              <a:t>String</a:t>
            </a:r>
            <a:r>
              <a:rPr lang="es-ES" altLang="zh-CN" i="1" dirty="0" smtClean="0">
                <a:solidFill>
                  <a:schemeClr val="tx1"/>
                </a:solidFill>
              </a:rPr>
              <a:t> </a:t>
            </a:r>
            <a:r>
              <a:rPr lang="es-ES" altLang="zh-CN" i="1" dirty="0" err="1" smtClean="0">
                <a:solidFill>
                  <a:schemeClr val="tx1"/>
                </a:solidFill>
              </a:rPr>
              <a:t>textLine</a:t>
            </a:r>
            <a:r>
              <a:rPr lang="es-ES" altLang="zh-CN" i="1" dirty="0" smtClean="0">
                <a:solidFill>
                  <a:schemeClr val="tx1"/>
                </a:solidFill>
              </a:rPr>
              <a:t>)</a:t>
            </a:r>
            <a:r>
              <a:rPr lang="es-ES" altLang="zh-CN" dirty="0" smtClean="0">
                <a:solidFill>
                  <a:schemeClr val="tx1"/>
                </a:solidFill>
              </a:rPr>
              <a:t> // Escribe una línea de texto en el fichero.</a:t>
            </a:r>
          </a:p>
          <a:p>
            <a:pPr marL="0" indent="0">
              <a:lnSpc>
                <a:spcPct val="80000"/>
              </a:lnSpc>
              <a:spcBef>
                <a:spcPct val="35000"/>
              </a:spcBef>
              <a:buNone/>
            </a:pPr>
            <a:endParaRPr lang="es-ES" altLang="zh-CN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7</a:t>
            </a:fld>
            <a:endParaRPr lang="es-ES"/>
          </a:p>
        </p:txBody>
      </p:sp>
      <p:grpSp>
        <p:nvGrpSpPr>
          <p:cNvPr id="9" name="Group 43"/>
          <p:cNvGrpSpPr>
            <a:grpSpLocks/>
          </p:cNvGrpSpPr>
          <p:nvPr/>
        </p:nvGrpSpPr>
        <p:grpSpPr bwMode="auto">
          <a:xfrm>
            <a:off x="6267681" y="3305995"/>
            <a:ext cx="2904720" cy="2999957"/>
            <a:chOff x="3745" y="1260"/>
            <a:chExt cx="1878" cy="2232"/>
          </a:xfrm>
        </p:grpSpPr>
        <p:sp>
          <p:nvSpPr>
            <p:cNvPr id="10" name="Rectangle 41"/>
            <p:cNvSpPr>
              <a:spLocks noChangeArrowheads="1"/>
            </p:cNvSpPr>
            <p:nvPr/>
          </p:nvSpPr>
          <p:spPr bwMode="auto">
            <a:xfrm>
              <a:off x="3745" y="1260"/>
              <a:ext cx="1836" cy="22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 dirty="0">
                <a:latin typeface="Gill Sans MT" panose="020B0502020104020203" pitchFamily="34" charset="0"/>
              </a:endParaRPr>
            </a:p>
          </p:txBody>
        </p:sp>
        <p:grpSp>
          <p:nvGrpSpPr>
            <p:cNvPr id="11" name="Group 42"/>
            <p:cNvGrpSpPr>
              <a:grpSpLocks/>
            </p:cNvGrpSpPr>
            <p:nvPr/>
          </p:nvGrpSpPr>
          <p:grpSpPr bwMode="auto">
            <a:xfrm>
              <a:off x="3756" y="1437"/>
              <a:ext cx="1867" cy="1984"/>
              <a:chOff x="3756" y="1404"/>
              <a:chExt cx="1867" cy="1984"/>
            </a:xfrm>
          </p:grpSpPr>
          <p:grpSp>
            <p:nvGrpSpPr>
              <p:cNvPr id="12" name="Group 35"/>
              <p:cNvGrpSpPr>
                <a:grpSpLocks/>
              </p:cNvGrpSpPr>
              <p:nvPr/>
            </p:nvGrpSpPr>
            <p:grpSpPr bwMode="auto">
              <a:xfrm>
                <a:off x="4527" y="1625"/>
                <a:ext cx="288" cy="279"/>
                <a:chOff x="4543" y="1625"/>
                <a:chExt cx="288" cy="279"/>
              </a:xfrm>
            </p:grpSpPr>
            <p:sp>
              <p:nvSpPr>
                <p:cNvPr id="40" name="Oval 7"/>
                <p:cNvSpPr>
                  <a:spLocks noChangeArrowheads="1"/>
                </p:cNvSpPr>
                <p:nvPr/>
              </p:nvSpPr>
              <p:spPr bwMode="auto">
                <a:xfrm>
                  <a:off x="4543" y="1625"/>
                  <a:ext cx="288" cy="240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4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543" y="1629"/>
                  <a:ext cx="288" cy="2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1800" dirty="0" smtClean="0">
                      <a:solidFill>
                        <a:srgbClr val="FFFF00"/>
                      </a:solidFill>
                      <a:ea typeface="楷体_GB2312" pitchFamily="49" charset="-122"/>
                    </a:rPr>
                    <a:t>1</a:t>
                  </a:r>
                  <a:endParaRPr kumimoji="1" lang="en-US" altLang="zh-CN" sz="1800" baseline="-25000" dirty="0">
                    <a:solidFill>
                      <a:srgbClr val="FFFF00"/>
                    </a:solidFill>
                    <a:ea typeface="楷体_GB2312" pitchFamily="49" charset="-122"/>
                  </a:endParaRPr>
                </a:p>
              </p:txBody>
            </p:sp>
          </p:grpSp>
          <p:grpSp>
            <p:nvGrpSpPr>
              <p:cNvPr id="13" name="Group 36"/>
              <p:cNvGrpSpPr>
                <a:grpSpLocks/>
              </p:cNvGrpSpPr>
              <p:nvPr/>
            </p:nvGrpSpPr>
            <p:grpSpPr bwMode="auto">
              <a:xfrm>
                <a:off x="4207" y="2153"/>
                <a:ext cx="288" cy="279"/>
                <a:chOff x="4207" y="2153"/>
                <a:chExt cx="288" cy="279"/>
              </a:xfrm>
            </p:grpSpPr>
            <p:sp>
              <p:nvSpPr>
                <p:cNvPr id="38" name="Oval 10"/>
                <p:cNvSpPr>
                  <a:spLocks noChangeArrowheads="1"/>
                </p:cNvSpPr>
                <p:nvPr/>
              </p:nvSpPr>
              <p:spPr bwMode="auto">
                <a:xfrm>
                  <a:off x="4207" y="2153"/>
                  <a:ext cx="288" cy="240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endParaRPr lang="en-US" altLang="en-US" dirty="0"/>
                </a:p>
              </p:txBody>
            </p:sp>
            <p:sp>
              <p:nvSpPr>
                <p:cNvPr id="39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207" y="2157"/>
                  <a:ext cx="288" cy="2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1800" dirty="0" smtClean="0">
                      <a:solidFill>
                        <a:srgbClr val="FFFF00"/>
                      </a:solidFill>
                      <a:ea typeface="楷体_GB2312" pitchFamily="49" charset="-122"/>
                    </a:rPr>
                    <a:t>2</a:t>
                  </a:r>
                  <a:endParaRPr kumimoji="1" lang="en-US" altLang="zh-CN" sz="1800" baseline="-25000" dirty="0">
                    <a:solidFill>
                      <a:srgbClr val="FFFF00"/>
                    </a:solidFill>
                    <a:ea typeface="楷体_GB2312" pitchFamily="49" charset="-122"/>
                  </a:endParaRPr>
                </a:p>
              </p:txBody>
            </p:sp>
          </p:grpSp>
          <p:grpSp>
            <p:nvGrpSpPr>
              <p:cNvPr id="14" name="Group 37"/>
              <p:cNvGrpSpPr>
                <a:grpSpLocks/>
              </p:cNvGrpSpPr>
              <p:nvPr/>
            </p:nvGrpSpPr>
            <p:grpSpPr bwMode="auto">
              <a:xfrm>
                <a:off x="4878" y="2105"/>
                <a:ext cx="288" cy="279"/>
                <a:chOff x="4879" y="2105"/>
                <a:chExt cx="288" cy="279"/>
              </a:xfrm>
            </p:grpSpPr>
            <p:sp>
              <p:nvSpPr>
                <p:cNvPr id="36" name="Oval 13"/>
                <p:cNvSpPr>
                  <a:spLocks noChangeArrowheads="1"/>
                </p:cNvSpPr>
                <p:nvPr/>
              </p:nvSpPr>
              <p:spPr bwMode="auto">
                <a:xfrm>
                  <a:off x="4879" y="2105"/>
                  <a:ext cx="288" cy="240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7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4879" y="2109"/>
                  <a:ext cx="288" cy="2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1800" dirty="0" smtClean="0">
                      <a:solidFill>
                        <a:srgbClr val="FFFF00"/>
                      </a:solidFill>
                      <a:ea typeface="楷体_GB2312" pitchFamily="49" charset="-122"/>
                    </a:rPr>
                    <a:t>3</a:t>
                  </a:r>
                  <a:endParaRPr kumimoji="1" lang="en-US" altLang="zh-CN" sz="1800" baseline="-25000" dirty="0">
                    <a:solidFill>
                      <a:srgbClr val="FFFF00"/>
                    </a:solidFill>
                    <a:ea typeface="楷体_GB2312" pitchFamily="49" charset="-122"/>
                  </a:endParaRPr>
                </a:p>
              </p:txBody>
            </p:sp>
          </p:grpSp>
          <p:grpSp>
            <p:nvGrpSpPr>
              <p:cNvPr id="15" name="Group 38"/>
              <p:cNvGrpSpPr>
                <a:grpSpLocks/>
              </p:cNvGrpSpPr>
              <p:nvPr/>
            </p:nvGrpSpPr>
            <p:grpSpPr bwMode="auto">
              <a:xfrm>
                <a:off x="4527" y="2575"/>
                <a:ext cx="288" cy="279"/>
                <a:chOff x="4543" y="2585"/>
                <a:chExt cx="288" cy="279"/>
              </a:xfrm>
            </p:grpSpPr>
            <p:sp>
              <p:nvSpPr>
                <p:cNvPr id="34" name="Oval 16"/>
                <p:cNvSpPr>
                  <a:spLocks noChangeArrowheads="1"/>
                </p:cNvSpPr>
                <p:nvPr/>
              </p:nvSpPr>
              <p:spPr bwMode="auto">
                <a:xfrm>
                  <a:off x="4543" y="2585"/>
                  <a:ext cx="288" cy="240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5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543" y="2589"/>
                  <a:ext cx="288" cy="2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1800" dirty="0" smtClean="0">
                      <a:solidFill>
                        <a:srgbClr val="FFFF00"/>
                      </a:solidFill>
                      <a:ea typeface="楷体_GB2312" pitchFamily="49" charset="-122"/>
                    </a:rPr>
                    <a:t>4</a:t>
                  </a:r>
                  <a:endParaRPr kumimoji="1" lang="en-US" altLang="zh-CN" sz="1800" baseline="-25000" dirty="0">
                    <a:solidFill>
                      <a:srgbClr val="FFFF00"/>
                    </a:solidFill>
                    <a:ea typeface="楷体_GB2312" pitchFamily="49" charset="-122"/>
                  </a:endParaRPr>
                </a:p>
              </p:txBody>
            </p:sp>
          </p:grpSp>
          <p:grpSp>
            <p:nvGrpSpPr>
              <p:cNvPr id="16" name="Group 39"/>
              <p:cNvGrpSpPr>
                <a:grpSpLocks/>
              </p:cNvGrpSpPr>
              <p:nvPr/>
            </p:nvGrpSpPr>
            <p:grpSpPr bwMode="auto">
              <a:xfrm>
                <a:off x="4878" y="2575"/>
                <a:ext cx="288" cy="279"/>
                <a:chOff x="4975" y="2537"/>
                <a:chExt cx="288" cy="279"/>
              </a:xfrm>
            </p:grpSpPr>
            <p:sp>
              <p:nvSpPr>
                <p:cNvPr id="32" name="Oval 19"/>
                <p:cNvSpPr>
                  <a:spLocks noChangeArrowheads="1"/>
                </p:cNvSpPr>
                <p:nvPr/>
              </p:nvSpPr>
              <p:spPr bwMode="auto">
                <a:xfrm>
                  <a:off x="4975" y="2537"/>
                  <a:ext cx="288" cy="240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3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4975" y="2541"/>
                  <a:ext cx="288" cy="2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1800" dirty="0" smtClean="0">
                      <a:solidFill>
                        <a:srgbClr val="FFFF00"/>
                      </a:solidFill>
                      <a:ea typeface="楷体_GB2312" pitchFamily="49" charset="-122"/>
                    </a:rPr>
                    <a:t>5</a:t>
                  </a:r>
                  <a:endParaRPr kumimoji="1" lang="en-US" altLang="zh-CN" sz="1800" baseline="-25000" dirty="0">
                    <a:solidFill>
                      <a:srgbClr val="FFFF00"/>
                    </a:solidFill>
                    <a:ea typeface="楷体_GB2312" pitchFamily="49" charset="-122"/>
                  </a:endParaRPr>
                </a:p>
              </p:txBody>
            </p:sp>
          </p:grpSp>
          <p:grpSp>
            <p:nvGrpSpPr>
              <p:cNvPr id="17" name="Group 40"/>
              <p:cNvGrpSpPr>
                <a:grpSpLocks/>
              </p:cNvGrpSpPr>
              <p:nvPr/>
            </p:nvGrpSpPr>
            <p:grpSpPr bwMode="auto">
              <a:xfrm>
                <a:off x="4526" y="3109"/>
                <a:ext cx="289" cy="279"/>
                <a:chOff x="4510" y="3109"/>
                <a:chExt cx="289" cy="279"/>
              </a:xfrm>
            </p:grpSpPr>
            <p:sp>
              <p:nvSpPr>
                <p:cNvPr id="30" name="Oval 21"/>
                <p:cNvSpPr>
                  <a:spLocks noChangeArrowheads="1"/>
                </p:cNvSpPr>
                <p:nvPr/>
              </p:nvSpPr>
              <p:spPr bwMode="auto">
                <a:xfrm>
                  <a:off x="4511" y="3109"/>
                  <a:ext cx="288" cy="240"/>
                </a:xfrm>
                <a:prstGeom prst="ellipse">
                  <a:avLst/>
                </a:prstGeom>
                <a:solidFill>
                  <a:srgbClr val="0066FF"/>
                </a:solidFill>
                <a:ln w="25400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1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4510" y="3113"/>
                  <a:ext cx="288" cy="2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1800" dirty="0" smtClean="0">
                      <a:solidFill>
                        <a:srgbClr val="FFFF00"/>
                      </a:solidFill>
                      <a:ea typeface="楷体_GB2312" pitchFamily="49" charset="-122"/>
                    </a:rPr>
                    <a:t>6</a:t>
                  </a:r>
                  <a:endParaRPr kumimoji="1" lang="en-US" altLang="zh-CN" sz="1800" baseline="-25000" dirty="0">
                    <a:solidFill>
                      <a:srgbClr val="FFFF00"/>
                    </a:solidFill>
                    <a:ea typeface="楷体_GB2312" pitchFamily="49" charset="-122"/>
                  </a:endParaRPr>
                </a:p>
              </p:txBody>
            </p:sp>
          </p:grpSp>
          <p:sp>
            <p:nvSpPr>
              <p:cNvPr id="18" name="Line 23"/>
              <p:cNvSpPr>
                <a:spLocks noChangeShapeType="1"/>
              </p:cNvSpPr>
              <p:nvPr/>
            </p:nvSpPr>
            <p:spPr bwMode="auto">
              <a:xfrm flipH="1">
                <a:off x="4411" y="1865"/>
                <a:ext cx="192" cy="288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Line 24"/>
              <p:cNvSpPr>
                <a:spLocks noChangeShapeType="1"/>
              </p:cNvSpPr>
              <p:nvPr/>
            </p:nvSpPr>
            <p:spPr bwMode="auto">
              <a:xfrm>
                <a:off x="4737" y="1865"/>
                <a:ext cx="240" cy="240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Line 25"/>
              <p:cNvSpPr>
                <a:spLocks noChangeShapeType="1"/>
              </p:cNvSpPr>
              <p:nvPr/>
            </p:nvSpPr>
            <p:spPr bwMode="auto">
              <a:xfrm>
                <a:off x="4406" y="2394"/>
                <a:ext cx="196" cy="199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26"/>
              <p:cNvSpPr>
                <a:spLocks noChangeShapeType="1"/>
              </p:cNvSpPr>
              <p:nvPr/>
            </p:nvSpPr>
            <p:spPr bwMode="auto">
              <a:xfrm flipH="1">
                <a:off x="4759" y="2345"/>
                <a:ext cx="192" cy="254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27"/>
              <p:cNvSpPr>
                <a:spLocks noChangeShapeType="1"/>
              </p:cNvSpPr>
              <p:nvPr/>
            </p:nvSpPr>
            <p:spPr bwMode="auto">
              <a:xfrm>
                <a:off x="5022" y="2345"/>
                <a:ext cx="0" cy="228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28"/>
              <p:cNvSpPr>
                <a:spLocks noChangeShapeType="1"/>
              </p:cNvSpPr>
              <p:nvPr/>
            </p:nvSpPr>
            <p:spPr bwMode="auto">
              <a:xfrm>
                <a:off x="4670" y="2825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29"/>
              <p:cNvSpPr>
                <a:spLocks noChangeShapeType="1"/>
              </p:cNvSpPr>
              <p:nvPr/>
            </p:nvSpPr>
            <p:spPr bwMode="auto">
              <a:xfrm>
                <a:off x="4671" y="1404"/>
                <a:ext cx="0" cy="221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25" name="AutoShape 30"/>
              <p:cNvCxnSpPr>
                <a:cxnSpLocks noChangeShapeType="1"/>
                <a:stCxn id="33" idx="3"/>
                <a:endCxn id="37" idx="3"/>
              </p:cNvCxnSpPr>
              <p:nvPr/>
            </p:nvCxnSpPr>
            <p:spPr bwMode="auto">
              <a:xfrm flipV="1">
                <a:off x="5166" y="2247"/>
                <a:ext cx="8" cy="470"/>
              </a:xfrm>
              <a:prstGeom prst="curvedConnector3">
                <a:avLst>
                  <a:gd name="adj1" fmla="val 1800000"/>
                </a:avLst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6" name="Text Box 31"/>
              <p:cNvSpPr txBox="1">
                <a:spLocks noChangeArrowheads="1"/>
              </p:cNvSpPr>
              <p:nvPr/>
            </p:nvSpPr>
            <p:spPr bwMode="auto">
              <a:xfrm>
                <a:off x="4807" y="1577"/>
                <a:ext cx="6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1800" dirty="0">
                    <a:solidFill>
                      <a:schemeClr val="hlink"/>
                    </a:solidFill>
                    <a:latin typeface="Gill Sans MT" panose="020B0502020104020203" pitchFamily="34" charset="0"/>
                    <a:ea typeface="楷体_GB2312" pitchFamily="49" charset="-122"/>
                  </a:rPr>
                  <a:t>open (f)</a:t>
                </a:r>
              </a:p>
            </p:txBody>
          </p:sp>
          <p:sp>
            <p:nvSpPr>
              <p:cNvPr id="27" name="Text Box 32"/>
              <p:cNvSpPr txBox="1">
                <a:spLocks noChangeArrowheads="1"/>
              </p:cNvSpPr>
              <p:nvPr/>
            </p:nvSpPr>
            <p:spPr bwMode="auto">
              <a:xfrm>
                <a:off x="3756" y="2338"/>
                <a:ext cx="6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1800" dirty="0">
                    <a:solidFill>
                      <a:schemeClr val="hlink"/>
                    </a:solidFill>
                    <a:latin typeface="Gill Sans MT" panose="020B0502020104020203" pitchFamily="34" charset="0"/>
                    <a:ea typeface="楷体_GB2312" pitchFamily="49" charset="-122"/>
                  </a:rPr>
                  <a:t>write(t)</a:t>
                </a:r>
              </a:p>
            </p:txBody>
          </p:sp>
          <p:sp>
            <p:nvSpPr>
              <p:cNvPr id="28" name="Text Box 33"/>
              <p:cNvSpPr txBox="1">
                <a:spLocks noChangeArrowheads="1"/>
              </p:cNvSpPr>
              <p:nvPr/>
            </p:nvSpPr>
            <p:spPr bwMode="auto">
              <a:xfrm>
                <a:off x="4951" y="2777"/>
                <a:ext cx="6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1800">
                    <a:solidFill>
                      <a:schemeClr val="hlink"/>
                    </a:solidFill>
                    <a:latin typeface="Gill Sans MT" panose="020B0502020104020203" pitchFamily="34" charset="0"/>
                    <a:ea typeface="楷体_GB2312" pitchFamily="49" charset="-122"/>
                  </a:rPr>
                  <a:t>write (t)</a:t>
                </a:r>
              </a:p>
            </p:txBody>
          </p:sp>
          <p:sp>
            <p:nvSpPr>
              <p:cNvPr id="29" name="Text Box 34"/>
              <p:cNvSpPr txBox="1">
                <a:spLocks noChangeArrowheads="1"/>
              </p:cNvSpPr>
              <p:nvPr/>
            </p:nvSpPr>
            <p:spPr bwMode="auto">
              <a:xfrm>
                <a:off x="4807" y="3113"/>
                <a:ext cx="6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1800">
                    <a:solidFill>
                      <a:schemeClr val="hlink"/>
                    </a:solidFill>
                    <a:latin typeface="Gill Sans MT" panose="020B0502020104020203" pitchFamily="34" charset="0"/>
                    <a:ea typeface="楷体_GB2312" pitchFamily="49" charset="-122"/>
                  </a:rPr>
                  <a:t>close ()</a:t>
                </a:r>
              </a:p>
            </p:txBody>
          </p:sp>
        </p:grpSp>
      </p:grpSp>
      <p:sp>
        <p:nvSpPr>
          <p:cNvPr id="4" name="CuadroTexto 3"/>
          <p:cNvSpPr txBox="1"/>
          <p:nvPr/>
        </p:nvSpPr>
        <p:spPr>
          <a:xfrm>
            <a:off x="765334" y="3315658"/>
            <a:ext cx="5725798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35000"/>
              </a:spcBef>
            </a:pPr>
            <a:r>
              <a:rPr lang="es-ES" altLang="zh-CN" sz="2000" dirty="0">
                <a:solidFill>
                  <a:srgbClr val="00B0F0"/>
                </a:solidFill>
              </a:rPr>
              <a:t>Secuencias de restricciones válidas en </a:t>
            </a:r>
            <a:r>
              <a:rPr lang="es-ES" sz="2000" dirty="0" err="1">
                <a:solidFill>
                  <a:srgbClr val="00B0F0"/>
                </a:solidFill>
              </a:rPr>
              <a:t>FicheroTAD</a:t>
            </a:r>
            <a:endParaRPr lang="es-ES" altLang="zh-CN" sz="2000" dirty="0">
              <a:solidFill>
                <a:srgbClr val="00B0F0"/>
              </a:solidFill>
            </a:endParaRP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2000" i="1" dirty="0"/>
              <a:t>open (f) </a:t>
            </a:r>
            <a:r>
              <a:rPr lang="es-ES" sz="2000" dirty="0"/>
              <a:t>se debe ejecutar antes de cada </a:t>
            </a:r>
            <a:r>
              <a:rPr lang="es-ES" sz="2000" i="1" dirty="0" err="1"/>
              <a:t>write</a:t>
            </a:r>
            <a:r>
              <a:rPr lang="es-ES" sz="2000" i="1" dirty="0"/>
              <a:t> (t</a:t>
            </a:r>
            <a:r>
              <a:rPr lang="es-ES" sz="2000" i="1" dirty="0" smtClean="0"/>
              <a:t>)</a:t>
            </a:r>
            <a:r>
              <a:rPr lang="es-ES" sz="2000" dirty="0" smtClean="0"/>
              <a:t>.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2000" i="1" dirty="0"/>
              <a:t>open (f) </a:t>
            </a:r>
            <a:r>
              <a:rPr lang="es-ES" sz="2000" dirty="0"/>
              <a:t>se debe ejecutar antes de cada </a:t>
            </a:r>
            <a:r>
              <a:rPr lang="es-ES" sz="2000" i="1" dirty="0" err="1" smtClean="0"/>
              <a:t>close</a:t>
            </a:r>
            <a:r>
              <a:rPr lang="es-ES" sz="2000" i="1" dirty="0" smtClean="0"/>
              <a:t> ()</a:t>
            </a:r>
            <a:r>
              <a:rPr lang="es-ES" sz="2000" dirty="0" smtClean="0"/>
              <a:t>.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2000" i="1" dirty="0" err="1"/>
              <a:t>write</a:t>
            </a:r>
            <a:r>
              <a:rPr lang="es-ES" sz="2000" i="1" dirty="0"/>
              <a:t> (t</a:t>
            </a:r>
            <a:r>
              <a:rPr lang="es-ES" sz="2000" i="1" dirty="0" smtClean="0"/>
              <a:t>) </a:t>
            </a:r>
            <a:r>
              <a:rPr lang="es-ES" sz="2000" dirty="0" smtClean="0"/>
              <a:t>no se puede ejecutar tras</a:t>
            </a:r>
            <a:r>
              <a:rPr lang="es-ES" sz="2000" i="1" dirty="0" smtClean="0"/>
              <a:t> </a:t>
            </a:r>
            <a:r>
              <a:rPr lang="es-ES" sz="2000" i="1" dirty="0" err="1"/>
              <a:t>close</a:t>
            </a:r>
            <a:r>
              <a:rPr lang="es-ES" sz="2000" i="1" dirty="0"/>
              <a:t> </a:t>
            </a:r>
            <a:r>
              <a:rPr lang="es-ES" sz="2000" i="1" dirty="0" smtClean="0"/>
              <a:t>() </a:t>
            </a:r>
            <a:r>
              <a:rPr lang="es-ES" sz="2000" dirty="0" smtClean="0"/>
              <a:t>a menos que haya un </a:t>
            </a:r>
            <a:r>
              <a:rPr lang="es-ES" sz="2000" dirty="0"/>
              <a:t>open (f) </a:t>
            </a:r>
            <a:r>
              <a:rPr lang="es-ES" sz="2000" dirty="0" smtClean="0"/>
              <a:t>entre medias.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sz="2000" dirty="0" smtClean="0"/>
              <a:t>Un </a:t>
            </a:r>
            <a:r>
              <a:rPr lang="es-ES" sz="2000" i="1" dirty="0" err="1" smtClean="0"/>
              <a:t>write</a:t>
            </a:r>
            <a:r>
              <a:rPr lang="es-ES" sz="2000" i="1" dirty="0" smtClean="0"/>
              <a:t> </a:t>
            </a:r>
            <a:r>
              <a:rPr lang="es-ES" sz="2000" i="1" dirty="0"/>
              <a:t>(t) </a:t>
            </a:r>
            <a:r>
              <a:rPr lang="es-ES" sz="2000" dirty="0" smtClean="0"/>
              <a:t>se debería ejecutar antes de cada </a:t>
            </a:r>
            <a:r>
              <a:rPr lang="es-ES" sz="2000" i="1" dirty="0" err="1" smtClean="0"/>
              <a:t>close</a:t>
            </a:r>
            <a:r>
              <a:rPr lang="es-ES" sz="2000" i="1" dirty="0" smtClean="0"/>
              <a:t> ().</a:t>
            </a:r>
            <a:endParaRPr lang="es-ES" sz="2000" dirty="0" smtClean="0"/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endParaRPr lang="es-E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46398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TAD Fichero: </a:t>
            </a:r>
            <a:r>
              <a:rPr lang="es-ES" dirty="0" err="1" smtClean="0">
                <a:solidFill>
                  <a:schemeClr val="tx1"/>
                </a:solidFill>
              </a:rPr>
              <a:t>check</a:t>
            </a:r>
            <a:r>
              <a:rPr lang="es-ES" dirty="0" smtClean="0">
                <a:solidFill>
                  <a:schemeClr val="tx1"/>
                </a:solidFill>
              </a:rPr>
              <a:t> estático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737362"/>
            <a:ext cx="7709481" cy="470423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altLang="zh-CN" dirty="0" smtClean="0">
                <a:solidFill>
                  <a:schemeClr val="tx1"/>
                </a:solidFill>
              </a:rPr>
              <a:t>¿Existen caminos que violan las restricciones de secuencia?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s-ES" altLang="zh-CN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8</a:t>
            </a:fld>
            <a:endParaRPr lang="es-ES"/>
          </a:p>
        </p:txBody>
      </p:sp>
      <p:grpSp>
        <p:nvGrpSpPr>
          <p:cNvPr id="9" name="Group 43"/>
          <p:cNvGrpSpPr>
            <a:grpSpLocks/>
          </p:cNvGrpSpPr>
          <p:nvPr/>
        </p:nvGrpSpPr>
        <p:grpSpPr bwMode="auto">
          <a:xfrm>
            <a:off x="6267681" y="3305995"/>
            <a:ext cx="2904720" cy="2999957"/>
            <a:chOff x="3745" y="1260"/>
            <a:chExt cx="1878" cy="2232"/>
          </a:xfrm>
        </p:grpSpPr>
        <p:sp>
          <p:nvSpPr>
            <p:cNvPr id="10" name="Rectangle 41"/>
            <p:cNvSpPr>
              <a:spLocks noChangeArrowheads="1"/>
            </p:cNvSpPr>
            <p:nvPr/>
          </p:nvSpPr>
          <p:spPr bwMode="auto">
            <a:xfrm>
              <a:off x="3745" y="1260"/>
              <a:ext cx="1836" cy="22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 dirty="0">
                <a:latin typeface="Gill Sans MT" panose="020B0502020104020203" pitchFamily="34" charset="0"/>
              </a:endParaRPr>
            </a:p>
          </p:txBody>
        </p:sp>
        <p:grpSp>
          <p:nvGrpSpPr>
            <p:cNvPr id="11" name="Group 42"/>
            <p:cNvGrpSpPr>
              <a:grpSpLocks/>
            </p:cNvGrpSpPr>
            <p:nvPr/>
          </p:nvGrpSpPr>
          <p:grpSpPr bwMode="auto">
            <a:xfrm>
              <a:off x="3756" y="1437"/>
              <a:ext cx="1867" cy="1984"/>
              <a:chOff x="3756" y="1404"/>
              <a:chExt cx="1867" cy="1984"/>
            </a:xfrm>
          </p:grpSpPr>
          <p:grpSp>
            <p:nvGrpSpPr>
              <p:cNvPr id="12" name="Group 35"/>
              <p:cNvGrpSpPr>
                <a:grpSpLocks/>
              </p:cNvGrpSpPr>
              <p:nvPr/>
            </p:nvGrpSpPr>
            <p:grpSpPr bwMode="auto">
              <a:xfrm>
                <a:off x="4527" y="1625"/>
                <a:ext cx="288" cy="279"/>
                <a:chOff x="4543" y="1625"/>
                <a:chExt cx="288" cy="279"/>
              </a:xfrm>
            </p:grpSpPr>
            <p:sp>
              <p:nvSpPr>
                <p:cNvPr id="40" name="Oval 7"/>
                <p:cNvSpPr>
                  <a:spLocks noChangeArrowheads="1"/>
                </p:cNvSpPr>
                <p:nvPr/>
              </p:nvSpPr>
              <p:spPr bwMode="auto">
                <a:xfrm>
                  <a:off x="4543" y="1625"/>
                  <a:ext cx="288" cy="240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4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543" y="1629"/>
                  <a:ext cx="288" cy="2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1800" dirty="0" smtClean="0">
                      <a:solidFill>
                        <a:srgbClr val="FFFF00"/>
                      </a:solidFill>
                      <a:ea typeface="楷体_GB2312" pitchFamily="49" charset="-122"/>
                    </a:rPr>
                    <a:t>1</a:t>
                  </a:r>
                  <a:endParaRPr kumimoji="1" lang="en-US" altLang="zh-CN" sz="1800" baseline="-25000" dirty="0">
                    <a:solidFill>
                      <a:srgbClr val="FFFF00"/>
                    </a:solidFill>
                    <a:ea typeface="楷体_GB2312" pitchFamily="49" charset="-122"/>
                  </a:endParaRPr>
                </a:p>
              </p:txBody>
            </p:sp>
          </p:grpSp>
          <p:grpSp>
            <p:nvGrpSpPr>
              <p:cNvPr id="13" name="Group 36"/>
              <p:cNvGrpSpPr>
                <a:grpSpLocks/>
              </p:cNvGrpSpPr>
              <p:nvPr/>
            </p:nvGrpSpPr>
            <p:grpSpPr bwMode="auto">
              <a:xfrm>
                <a:off x="4207" y="2153"/>
                <a:ext cx="288" cy="279"/>
                <a:chOff x="4207" y="2153"/>
                <a:chExt cx="288" cy="279"/>
              </a:xfrm>
            </p:grpSpPr>
            <p:sp>
              <p:nvSpPr>
                <p:cNvPr id="38" name="Oval 10"/>
                <p:cNvSpPr>
                  <a:spLocks noChangeArrowheads="1"/>
                </p:cNvSpPr>
                <p:nvPr/>
              </p:nvSpPr>
              <p:spPr bwMode="auto">
                <a:xfrm>
                  <a:off x="4207" y="2153"/>
                  <a:ext cx="288" cy="240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endParaRPr lang="en-US" altLang="en-US" dirty="0"/>
                </a:p>
              </p:txBody>
            </p:sp>
            <p:sp>
              <p:nvSpPr>
                <p:cNvPr id="39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207" y="2157"/>
                  <a:ext cx="288" cy="2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1800" dirty="0" smtClean="0">
                      <a:solidFill>
                        <a:srgbClr val="FFFF00"/>
                      </a:solidFill>
                      <a:ea typeface="楷体_GB2312" pitchFamily="49" charset="-122"/>
                    </a:rPr>
                    <a:t>2</a:t>
                  </a:r>
                  <a:endParaRPr kumimoji="1" lang="en-US" altLang="zh-CN" sz="1800" baseline="-25000" dirty="0">
                    <a:solidFill>
                      <a:srgbClr val="FFFF00"/>
                    </a:solidFill>
                    <a:ea typeface="楷体_GB2312" pitchFamily="49" charset="-122"/>
                  </a:endParaRPr>
                </a:p>
              </p:txBody>
            </p:sp>
          </p:grpSp>
          <p:grpSp>
            <p:nvGrpSpPr>
              <p:cNvPr id="14" name="Group 37"/>
              <p:cNvGrpSpPr>
                <a:grpSpLocks/>
              </p:cNvGrpSpPr>
              <p:nvPr/>
            </p:nvGrpSpPr>
            <p:grpSpPr bwMode="auto">
              <a:xfrm>
                <a:off x="4878" y="2105"/>
                <a:ext cx="288" cy="279"/>
                <a:chOff x="4879" y="2105"/>
                <a:chExt cx="288" cy="279"/>
              </a:xfrm>
            </p:grpSpPr>
            <p:sp>
              <p:nvSpPr>
                <p:cNvPr id="36" name="Oval 13"/>
                <p:cNvSpPr>
                  <a:spLocks noChangeArrowheads="1"/>
                </p:cNvSpPr>
                <p:nvPr/>
              </p:nvSpPr>
              <p:spPr bwMode="auto">
                <a:xfrm>
                  <a:off x="4879" y="2105"/>
                  <a:ext cx="288" cy="240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7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4879" y="2109"/>
                  <a:ext cx="288" cy="2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1800" dirty="0" smtClean="0">
                      <a:solidFill>
                        <a:srgbClr val="FFFF00"/>
                      </a:solidFill>
                      <a:ea typeface="楷体_GB2312" pitchFamily="49" charset="-122"/>
                    </a:rPr>
                    <a:t>3</a:t>
                  </a:r>
                  <a:endParaRPr kumimoji="1" lang="en-US" altLang="zh-CN" sz="1800" baseline="-25000" dirty="0">
                    <a:solidFill>
                      <a:srgbClr val="FFFF00"/>
                    </a:solidFill>
                    <a:ea typeface="楷体_GB2312" pitchFamily="49" charset="-122"/>
                  </a:endParaRPr>
                </a:p>
              </p:txBody>
            </p:sp>
          </p:grpSp>
          <p:grpSp>
            <p:nvGrpSpPr>
              <p:cNvPr id="15" name="Group 38"/>
              <p:cNvGrpSpPr>
                <a:grpSpLocks/>
              </p:cNvGrpSpPr>
              <p:nvPr/>
            </p:nvGrpSpPr>
            <p:grpSpPr bwMode="auto">
              <a:xfrm>
                <a:off x="4527" y="2575"/>
                <a:ext cx="288" cy="279"/>
                <a:chOff x="4543" y="2585"/>
                <a:chExt cx="288" cy="279"/>
              </a:xfrm>
            </p:grpSpPr>
            <p:sp>
              <p:nvSpPr>
                <p:cNvPr id="34" name="Oval 16"/>
                <p:cNvSpPr>
                  <a:spLocks noChangeArrowheads="1"/>
                </p:cNvSpPr>
                <p:nvPr/>
              </p:nvSpPr>
              <p:spPr bwMode="auto">
                <a:xfrm>
                  <a:off x="4543" y="2585"/>
                  <a:ext cx="288" cy="240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5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543" y="2589"/>
                  <a:ext cx="288" cy="2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1800" dirty="0" smtClean="0">
                      <a:solidFill>
                        <a:srgbClr val="FFFF00"/>
                      </a:solidFill>
                      <a:ea typeface="楷体_GB2312" pitchFamily="49" charset="-122"/>
                    </a:rPr>
                    <a:t>4</a:t>
                  </a:r>
                  <a:endParaRPr kumimoji="1" lang="en-US" altLang="zh-CN" sz="1800" baseline="-25000" dirty="0">
                    <a:solidFill>
                      <a:srgbClr val="FFFF00"/>
                    </a:solidFill>
                    <a:ea typeface="楷体_GB2312" pitchFamily="49" charset="-122"/>
                  </a:endParaRPr>
                </a:p>
              </p:txBody>
            </p:sp>
          </p:grpSp>
          <p:grpSp>
            <p:nvGrpSpPr>
              <p:cNvPr id="16" name="Group 39"/>
              <p:cNvGrpSpPr>
                <a:grpSpLocks/>
              </p:cNvGrpSpPr>
              <p:nvPr/>
            </p:nvGrpSpPr>
            <p:grpSpPr bwMode="auto">
              <a:xfrm>
                <a:off x="4878" y="2575"/>
                <a:ext cx="288" cy="279"/>
                <a:chOff x="4975" y="2537"/>
                <a:chExt cx="288" cy="279"/>
              </a:xfrm>
            </p:grpSpPr>
            <p:sp>
              <p:nvSpPr>
                <p:cNvPr id="32" name="Oval 19"/>
                <p:cNvSpPr>
                  <a:spLocks noChangeArrowheads="1"/>
                </p:cNvSpPr>
                <p:nvPr/>
              </p:nvSpPr>
              <p:spPr bwMode="auto">
                <a:xfrm>
                  <a:off x="4975" y="2537"/>
                  <a:ext cx="288" cy="240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3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4975" y="2541"/>
                  <a:ext cx="288" cy="2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1800" dirty="0" smtClean="0">
                      <a:solidFill>
                        <a:srgbClr val="FFFF00"/>
                      </a:solidFill>
                      <a:ea typeface="楷体_GB2312" pitchFamily="49" charset="-122"/>
                    </a:rPr>
                    <a:t>5</a:t>
                  </a:r>
                  <a:endParaRPr kumimoji="1" lang="en-US" altLang="zh-CN" sz="1800" baseline="-25000" dirty="0">
                    <a:solidFill>
                      <a:srgbClr val="FFFF00"/>
                    </a:solidFill>
                    <a:ea typeface="楷体_GB2312" pitchFamily="49" charset="-122"/>
                  </a:endParaRPr>
                </a:p>
              </p:txBody>
            </p:sp>
          </p:grpSp>
          <p:grpSp>
            <p:nvGrpSpPr>
              <p:cNvPr id="17" name="Group 40"/>
              <p:cNvGrpSpPr>
                <a:grpSpLocks/>
              </p:cNvGrpSpPr>
              <p:nvPr/>
            </p:nvGrpSpPr>
            <p:grpSpPr bwMode="auto">
              <a:xfrm>
                <a:off x="4526" y="3109"/>
                <a:ext cx="289" cy="279"/>
                <a:chOff x="4510" y="3109"/>
                <a:chExt cx="289" cy="279"/>
              </a:xfrm>
            </p:grpSpPr>
            <p:sp>
              <p:nvSpPr>
                <p:cNvPr id="30" name="Oval 21"/>
                <p:cNvSpPr>
                  <a:spLocks noChangeArrowheads="1"/>
                </p:cNvSpPr>
                <p:nvPr/>
              </p:nvSpPr>
              <p:spPr bwMode="auto">
                <a:xfrm>
                  <a:off x="4511" y="3109"/>
                  <a:ext cx="288" cy="240"/>
                </a:xfrm>
                <a:prstGeom prst="ellipse">
                  <a:avLst/>
                </a:prstGeom>
                <a:solidFill>
                  <a:srgbClr val="0066FF"/>
                </a:solidFill>
                <a:ln w="25400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1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4510" y="3113"/>
                  <a:ext cx="288" cy="2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1800" dirty="0" smtClean="0">
                      <a:solidFill>
                        <a:srgbClr val="FFFF00"/>
                      </a:solidFill>
                      <a:ea typeface="楷体_GB2312" pitchFamily="49" charset="-122"/>
                    </a:rPr>
                    <a:t>6</a:t>
                  </a:r>
                  <a:endParaRPr kumimoji="1" lang="en-US" altLang="zh-CN" sz="1800" baseline="-25000" dirty="0">
                    <a:solidFill>
                      <a:srgbClr val="FFFF00"/>
                    </a:solidFill>
                    <a:ea typeface="楷体_GB2312" pitchFamily="49" charset="-122"/>
                  </a:endParaRPr>
                </a:p>
              </p:txBody>
            </p:sp>
          </p:grpSp>
          <p:sp>
            <p:nvSpPr>
              <p:cNvPr id="18" name="Line 23"/>
              <p:cNvSpPr>
                <a:spLocks noChangeShapeType="1"/>
              </p:cNvSpPr>
              <p:nvPr/>
            </p:nvSpPr>
            <p:spPr bwMode="auto">
              <a:xfrm flipH="1">
                <a:off x="4411" y="1865"/>
                <a:ext cx="192" cy="288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Line 24"/>
              <p:cNvSpPr>
                <a:spLocks noChangeShapeType="1"/>
              </p:cNvSpPr>
              <p:nvPr/>
            </p:nvSpPr>
            <p:spPr bwMode="auto">
              <a:xfrm>
                <a:off x="4737" y="1865"/>
                <a:ext cx="240" cy="240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Line 25"/>
              <p:cNvSpPr>
                <a:spLocks noChangeShapeType="1"/>
              </p:cNvSpPr>
              <p:nvPr/>
            </p:nvSpPr>
            <p:spPr bwMode="auto">
              <a:xfrm>
                <a:off x="4406" y="2394"/>
                <a:ext cx="196" cy="199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26"/>
              <p:cNvSpPr>
                <a:spLocks noChangeShapeType="1"/>
              </p:cNvSpPr>
              <p:nvPr/>
            </p:nvSpPr>
            <p:spPr bwMode="auto">
              <a:xfrm flipH="1">
                <a:off x="4759" y="2345"/>
                <a:ext cx="192" cy="254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27"/>
              <p:cNvSpPr>
                <a:spLocks noChangeShapeType="1"/>
              </p:cNvSpPr>
              <p:nvPr/>
            </p:nvSpPr>
            <p:spPr bwMode="auto">
              <a:xfrm>
                <a:off x="5022" y="2345"/>
                <a:ext cx="0" cy="228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28"/>
              <p:cNvSpPr>
                <a:spLocks noChangeShapeType="1"/>
              </p:cNvSpPr>
              <p:nvPr/>
            </p:nvSpPr>
            <p:spPr bwMode="auto">
              <a:xfrm>
                <a:off x="4670" y="2825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29"/>
              <p:cNvSpPr>
                <a:spLocks noChangeShapeType="1"/>
              </p:cNvSpPr>
              <p:nvPr/>
            </p:nvSpPr>
            <p:spPr bwMode="auto">
              <a:xfrm>
                <a:off x="4671" y="1404"/>
                <a:ext cx="0" cy="221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25" name="AutoShape 30"/>
              <p:cNvCxnSpPr>
                <a:cxnSpLocks noChangeShapeType="1"/>
                <a:stCxn id="33" idx="3"/>
                <a:endCxn id="37" idx="3"/>
              </p:cNvCxnSpPr>
              <p:nvPr/>
            </p:nvCxnSpPr>
            <p:spPr bwMode="auto">
              <a:xfrm flipV="1">
                <a:off x="5166" y="2247"/>
                <a:ext cx="8" cy="470"/>
              </a:xfrm>
              <a:prstGeom prst="curvedConnector3">
                <a:avLst>
                  <a:gd name="adj1" fmla="val 1800000"/>
                </a:avLst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6" name="Text Box 31"/>
              <p:cNvSpPr txBox="1">
                <a:spLocks noChangeArrowheads="1"/>
              </p:cNvSpPr>
              <p:nvPr/>
            </p:nvSpPr>
            <p:spPr bwMode="auto">
              <a:xfrm>
                <a:off x="4807" y="1577"/>
                <a:ext cx="6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1800" dirty="0">
                    <a:solidFill>
                      <a:schemeClr val="hlink"/>
                    </a:solidFill>
                    <a:latin typeface="Gill Sans MT" panose="020B0502020104020203" pitchFamily="34" charset="0"/>
                    <a:ea typeface="楷体_GB2312" pitchFamily="49" charset="-122"/>
                  </a:rPr>
                  <a:t>open (f)</a:t>
                </a:r>
              </a:p>
            </p:txBody>
          </p:sp>
          <p:sp>
            <p:nvSpPr>
              <p:cNvPr id="27" name="Text Box 32"/>
              <p:cNvSpPr txBox="1">
                <a:spLocks noChangeArrowheads="1"/>
              </p:cNvSpPr>
              <p:nvPr/>
            </p:nvSpPr>
            <p:spPr bwMode="auto">
              <a:xfrm>
                <a:off x="3756" y="2338"/>
                <a:ext cx="6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1800" dirty="0">
                    <a:solidFill>
                      <a:schemeClr val="hlink"/>
                    </a:solidFill>
                    <a:latin typeface="Gill Sans MT" panose="020B0502020104020203" pitchFamily="34" charset="0"/>
                    <a:ea typeface="楷体_GB2312" pitchFamily="49" charset="-122"/>
                  </a:rPr>
                  <a:t>write(t)</a:t>
                </a:r>
              </a:p>
            </p:txBody>
          </p:sp>
          <p:sp>
            <p:nvSpPr>
              <p:cNvPr id="28" name="Text Box 33"/>
              <p:cNvSpPr txBox="1">
                <a:spLocks noChangeArrowheads="1"/>
              </p:cNvSpPr>
              <p:nvPr/>
            </p:nvSpPr>
            <p:spPr bwMode="auto">
              <a:xfrm>
                <a:off x="4951" y="2777"/>
                <a:ext cx="6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1800">
                    <a:solidFill>
                      <a:schemeClr val="hlink"/>
                    </a:solidFill>
                    <a:latin typeface="Gill Sans MT" panose="020B0502020104020203" pitchFamily="34" charset="0"/>
                    <a:ea typeface="楷体_GB2312" pitchFamily="49" charset="-122"/>
                  </a:rPr>
                  <a:t>write (t)</a:t>
                </a:r>
              </a:p>
            </p:txBody>
          </p:sp>
          <p:sp>
            <p:nvSpPr>
              <p:cNvPr id="29" name="Text Box 34"/>
              <p:cNvSpPr txBox="1">
                <a:spLocks noChangeArrowheads="1"/>
              </p:cNvSpPr>
              <p:nvPr/>
            </p:nvSpPr>
            <p:spPr bwMode="auto">
              <a:xfrm>
                <a:off x="4807" y="3113"/>
                <a:ext cx="6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1800">
                    <a:solidFill>
                      <a:schemeClr val="hlink"/>
                    </a:solidFill>
                    <a:latin typeface="Gill Sans MT" panose="020B0502020104020203" pitchFamily="34" charset="0"/>
                    <a:ea typeface="楷体_GB2312" pitchFamily="49" charset="-122"/>
                  </a:rPr>
                  <a:t>close ()</a:t>
                </a:r>
              </a:p>
            </p:txBody>
          </p:sp>
        </p:grpSp>
      </p:grpSp>
      <p:sp>
        <p:nvSpPr>
          <p:cNvPr id="4" name="CuadroTexto 3"/>
          <p:cNvSpPr txBox="1"/>
          <p:nvPr/>
        </p:nvSpPr>
        <p:spPr>
          <a:xfrm>
            <a:off x="822959" y="2348115"/>
            <a:ext cx="5303972" cy="2477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altLang="zh-CN" sz="2000" dirty="0" smtClean="0"/>
              <a:t>¿Hay </a:t>
            </a:r>
            <a:r>
              <a:rPr lang="es-ES" altLang="zh-CN" sz="2000" dirty="0"/>
              <a:t>un camino que llega a </a:t>
            </a:r>
            <a:r>
              <a:rPr lang="es-ES" sz="2000" i="1" dirty="0" err="1"/>
              <a:t>write</a:t>
            </a:r>
            <a:r>
              <a:rPr lang="es-ES" sz="2000" i="1" dirty="0"/>
              <a:t> (t)</a:t>
            </a:r>
            <a:r>
              <a:rPr lang="es-ES" sz="2000" dirty="0"/>
              <a:t> pero que no </a:t>
            </a:r>
            <a:r>
              <a:rPr lang="es-ES" sz="2000" dirty="0" smtClean="0"/>
              <a:t>pasa por </a:t>
            </a:r>
            <a:r>
              <a:rPr lang="es-ES" sz="2000" i="1" dirty="0" smtClean="0"/>
              <a:t>open </a:t>
            </a:r>
            <a:r>
              <a:rPr lang="es-ES" sz="2000" i="1" dirty="0"/>
              <a:t>(f</a:t>
            </a:r>
            <a:r>
              <a:rPr lang="es-ES" sz="2000" i="1" dirty="0" smtClean="0"/>
              <a:t>)</a:t>
            </a:r>
            <a:r>
              <a:rPr lang="es-ES" sz="2000" dirty="0" smtClean="0"/>
              <a:t>?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s-ES" altLang="zh-CN" sz="2000" dirty="0"/>
              <a:t>¿Hay un camino que llega a </a:t>
            </a:r>
            <a:r>
              <a:rPr lang="es-ES" sz="2000" i="1" dirty="0" err="1"/>
              <a:t>close</a:t>
            </a:r>
            <a:r>
              <a:rPr lang="es-ES" sz="2000" i="1" dirty="0"/>
              <a:t> </a:t>
            </a:r>
            <a:r>
              <a:rPr lang="es-ES" sz="2000" i="1" dirty="0" smtClean="0"/>
              <a:t>() </a:t>
            </a:r>
            <a:r>
              <a:rPr lang="es-ES" sz="2000" dirty="0" smtClean="0"/>
              <a:t>pero </a:t>
            </a:r>
            <a:r>
              <a:rPr lang="es-ES" sz="2000" dirty="0"/>
              <a:t>que no pasa por </a:t>
            </a:r>
            <a:r>
              <a:rPr lang="es-ES" sz="2000" i="1" dirty="0"/>
              <a:t>open (f)</a:t>
            </a:r>
            <a:r>
              <a:rPr lang="es-ES" sz="2000" dirty="0"/>
              <a:t>?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altLang="zh-CN" sz="2000" dirty="0"/>
              <a:t>¿Hay un camino </a:t>
            </a:r>
            <a:r>
              <a:rPr lang="es-ES" altLang="zh-CN" sz="2000" dirty="0" smtClean="0"/>
              <a:t>de un </a:t>
            </a:r>
            <a:r>
              <a:rPr lang="es-ES" sz="2000" i="1" dirty="0" err="1"/>
              <a:t>close</a:t>
            </a:r>
            <a:r>
              <a:rPr lang="es-ES" sz="2000" i="1" dirty="0"/>
              <a:t> () </a:t>
            </a:r>
            <a:r>
              <a:rPr lang="es-ES" altLang="zh-CN" sz="2000" dirty="0" smtClean="0"/>
              <a:t>a un </a:t>
            </a:r>
            <a:r>
              <a:rPr lang="es-ES" sz="2000" i="1" dirty="0" err="1"/>
              <a:t>write</a:t>
            </a:r>
            <a:r>
              <a:rPr lang="es-ES" sz="2000" i="1" dirty="0"/>
              <a:t> (t</a:t>
            </a:r>
            <a:r>
              <a:rPr lang="es-ES" sz="2000" i="1" dirty="0" smtClean="0"/>
              <a:t>)</a:t>
            </a:r>
            <a:r>
              <a:rPr lang="es-ES" sz="2000" dirty="0" smtClean="0"/>
              <a:t>?</a:t>
            </a:r>
            <a:endParaRPr lang="es-ES" sz="2000" dirty="0"/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es-ES" altLang="zh-CN" sz="2000" dirty="0"/>
              <a:t>¿Hay un camino </a:t>
            </a:r>
            <a:r>
              <a:rPr lang="es-ES" altLang="zh-CN" sz="2000" dirty="0" smtClean="0"/>
              <a:t>de un </a:t>
            </a:r>
            <a:r>
              <a:rPr lang="es-ES" sz="2000" i="1" dirty="0" smtClean="0"/>
              <a:t>open </a:t>
            </a:r>
            <a:r>
              <a:rPr lang="es-ES" sz="2000" i="1" dirty="0"/>
              <a:t>(f</a:t>
            </a:r>
            <a:r>
              <a:rPr lang="es-ES" sz="2000" i="1" dirty="0" smtClean="0"/>
              <a:t>) </a:t>
            </a:r>
            <a:r>
              <a:rPr lang="es-ES" altLang="zh-CN" sz="2000" dirty="0" smtClean="0"/>
              <a:t>a </a:t>
            </a:r>
            <a:r>
              <a:rPr lang="es-ES" sz="2000" i="1" dirty="0" err="1"/>
              <a:t>close</a:t>
            </a:r>
            <a:r>
              <a:rPr lang="es-ES" sz="2000" i="1" dirty="0"/>
              <a:t> ()</a:t>
            </a:r>
            <a:r>
              <a:rPr lang="es-ES" sz="2000" dirty="0" smtClean="0"/>
              <a:t> que no pase por un </a:t>
            </a:r>
            <a:r>
              <a:rPr lang="es-ES" sz="2000" i="1" dirty="0" err="1"/>
              <a:t>write</a:t>
            </a:r>
            <a:r>
              <a:rPr lang="es-ES" sz="2000" i="1" dirty="0"/>
              <a:t> (t</a:t>
            </a:r>
            <a:r>
              <a:rPr lang="es-ES" sz="2000" i="1" dirty="0" smtClean="0"/>
              <a:t>)</a:t>
            </a:r>
            <a:r>
              <a:rPr lang="es-ES" sz="2000" dirty="0" smtClean="0"/>
              <a:t>?</a:t>
            </a:r>
            <a:endParaRPr lang="es-ES" sz="2000" dirty="0"/>
          </a:p>
        </p:txBody>
      </p:sp>
      <p:sp>
        <p:nvSpPr>
          <p:cNvPr id="5" name="CuadroTexto 4"/>
          <p:cNvSpPr txBox="1"/>
          <p:nvPr/>
        </p:nvSpPr>
        <p:spPr>
          <a:xfrm>
            <a:off x="1535055" y="4789323"/>
            <a:ext cx="43610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[1, 3, 4, 6] </a:t>
            </a:r>
            <a:r>
              <a:rPr lang="en-US" sz="2000" dirty="0" err="1" smtClean="0"/>
              <a:t>representa</a:t>
            </a:r>
            <a:r>
              <a:rPr lang="en-US" sz="2000" dirty="0" smtClean="0"/>
              <a:t> un </a:t>
            </a:r>
            <a:r>
              <a:rPr lang="en-US" sz="2000" dirty="0" err="1" smtClean="0"/>
              <a:t>uso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incorrecto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96927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TAD Fichero: RT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737363"/>
            <a:ext cx="7709481" cy="1463796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dirty="0" smtClean="0">
                <a:solidFill>
                  <a:srgbClr val="FF0000"/>
                </a:solidFill>
              </a:rPr>
              <a:t>[1, 3, 4, 6] </a:t>
            </a:r>
            <a:r>
              <a:rPr lang="es-ES" dirty="0" smtClean="0">
                <a:solidFill>
                  <a:schemeClr val="tx1"/>
                </a:solidFill>
              </a:rPr>
              <a:t>representa un uso</a:t>
            </a:r>
            <a:r>
              <a:rPr lang="es-ES" dirty="0" smtClean="0"/>
              <a:t> </a:t>
            </a:r>
            <a:r>
              <a:rPr lang="es-ES" dirty="0" smtClean="0">
                <a:solidFill>
                  <a:srgbClr val="FF0000"/>
                </a:solidFill>
              </a:rPr>
              <a:t>incorrecto</a:t>
            </a:r>
            <a:r>
              <a:rPr lang="es-ES" dirty="0" smtClean="0"/>
              <a:t> </a:t>
            </a:r>
            <a:r>
              <a:rPr lang="es-ES" dirty="0" smtClean="0">
                <a:solidFill>
                  <a:schemeClr val="tx1"/>
                </a:solidFill>
              </a:rPr>
              <a:t>pero es posible que la </a:t>
            </a:r>
            <a:r>
              <a:rPr lang="es-ES" dirty="0" smtClean="0">
                <a:solidFill>
                  <a:srgbClr val="00B0F0"/>
                </a:solidFill>
              </a:rPr>
              <a:t>lógica </a:t>
            </a:r>
            <a:r>
              <a:rPr lang="es-ES" dirty="0" smtClean="0">
                <a:solidFill>
                  <a:schemeClr val="tx1"/>
                </a:solidFill>
              </a:rPr>
              <a:t>del programa </a:t>
            </a:r>
            <a:r>
              <a:rPr lang="es-ES" dirty="0" smtClean="0">
                <a:solidFill>
                  <a:srgbClr val="00B0F0"/>
                </a:solidFill>
              </a:rPr>
              <a:t>no permita </a:t>
            </a:r>
            <a:r>
              <a:rPr lang="es-ES" dirty="0" smtClean="0">
                <a:solidFill>
                  <a:schemeClr val="tx1"/>
                </a:solidFill>
              </a:rPr>
              <a:t>los pares de aristas [1, 3, 4].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s-ES" altLang="zh-CN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s-ES" altLang="zh-CN" dirty="0" smtClean="0">
                <a:solidFill>
                  <a:schemeClr val="tx1"/>
                </a:solidFill>
              </a:rPr>
              <a:t>En otras palabras, </a:t>
            </a:r>
            <a:r>
              <a:rPr lang="es-ES" altLang="zh-CN" dirty="0" smtClean="0">
                <a:solidFill>
                  <a:srgbClr val="00B0F0"/>
                </a:solidFill>
              </a:rPr>
              <a:t>el bucle </a:t>
            </a:r>
            <a:r>
              <a:rPr lang="es-ES" altLang="zh-CN" dirty="0" smtClean="0">
                <a:solidFill>
                  <a:schemeClr val="tx1"/>
                </a:solidFill>
              </a:rPr>
              <a:t>se tiene que ejecutar </a:t>
            </a:r>
            <a:r>
              <a:rPr lang="es-ES" altLang="zh-CN" dirty="0" smtClean="0">
                <a:solidFill>
                  <a:srgbClr val="00B0F0"/>
                </a:solidFill>
              </a:rPr>
              <a:t>al menos una vez</a:t>
            </a:r>
            <a:r>
              <a:rPr lang="es-ES" altLang="zh-CN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s-ES" altLang="zh-CN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s-ES" altLang="zh-CN" dirty="0">
              <a:solidFill>
                <a:schemeClr val="tx1"/>
              </a:solidFill>
            </a:endParaRPr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Especificación, Validación y Testing (M. G. Merayo y M. Núñez)</a:t>
            </a:r>
            <a:endParaRPr lang="es-ES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D3A91-18EE-4DC8-A17F-EFE35D22CA18}" type="slidenum">
              <a:rPr lang="es-ES" smtClean="0"/>
              <a:pPr/>
              <a:t>9</a:t>
            </a:fld>
            <a:endParaRPr lang="es-ES"/>
          </a:p>
        </p:txBody>
      </p:sp>
      <p:grpSp>
        <p:nvGrpSpPr>
          <p:cNvPr id="9" name="Group 43"/>
          <p:cNvGrpSpPr>
            <a:grpSpLocks/>
          </p:cNvGrpSpPr>
          <p:nvPr/>
        </p:nvGrpSpPr>
        <p:grpSpPr bwMode="auto">
          <a:xfrm>
            <a:off x="6267681" y="3305995"/>
            <a:ext cx="2904720" cy="2999957"/>
            <a:chOff x="3745" y="1260"/>
            <a:chExt cx="1878" cy="2232"/>
          </a:xfrm>
        </p:grpSpPr>
        <p:sp>
          <p:nvSpPr>
            <p:cNvPr id="10" name="Rectangle 41"/>
            <p:cNvSpPr>
              <a:spLocks noChangeArrowheads="1"/>
            </p:cNvSpPr>
            <p:nvPr/>
          </p:nvSpPr>
          <p:spPr bwMode="auto">
            <a:xfrm>
              <a:off x="3745" y="1260"/>
              <a:ext cx="1836" cy="22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1pPr>
              <a:lvl2pPr marL="742950" indent="-28575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2pPr>
              <a:lvl3pPr marL="11430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3pPr>
              <a:lvl4pPr marL="16002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4pPr>
              <a:lvl5pPr marL="2057400" indent="-228600"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rgbClr val="FAFD00"/>
                  </a:solidFill>
                  <a:latin typeface="Times New Roman" pitchFamily="18" charset="0"/>
                </a:defRPr>
              </a:lvl9pPr>
            </a:lstStyle>
            <a:p>
              <a:endParaRPr lang="en-US" altLang="en-US" dirty="0">
                <a:latin typeface="Gill Sans MT" panose="020B0502020104020203" pitchFamily="34" charset="0"/>
              </a:endParaRPr>
            </a:p>
          </p:txBody>
        </p:sp>
        <p:grpSp>
          <p:nvGrpSpPr>
            <p:cNvPr id="11" name="Group 42"/>
            <p:cNvGrpSpPr>
              <a:grpSpLocks/>
            </p:cNvGrpSpPr>
            <p:nvPr/>
          </p:nvGrpSpPr>
          <p:grpSpPr bwMode="auto">
            <a:xfrm>
              <a:off x="3756" y="1437"/>
              <a:ext cx="1867" cy="1984"/>
              <a:chOff x="3756" y="1404"/>
              <a:chExt cx="1867" cy="1984"/>
            </a:xfrm>
          </p:grpSpPr>
          <p:grpSp>
            <p:nvGrpSpPr>
              <p:cNvPr id="12" name="Group 35"/>
              <p:cNvGrpSpPr>
                <a:grpSpLocks/>
              </p:cNvGrpSpPr>
              <p:nvPr/>
            </p:nvGrpSpPr>
            <p:grpSpPr bwMode="auto">
              <a:xfrm>
                <a:off x="4527" y="1625"/>
                <a:ext cx="288" cy="279"/>
                <a:chOff x="4543" y="1625"/>
                <a:chExt cx="288" cy="279"/>
              </a:xfrm>
            </p:grpSpPr>
            <p:sp>
              <p:nvSpPr>
                <p:cNvPr id="40" name="Oval 7"/>
                <p:cNvSpPr>
                  <a:spLocks noChangeArrowheads="1"/>
                </p:cNvSpPr>
                <p:nvPr/>
              </p:nvSpPr>
              <p:spPr bwMode="auto">
                <a:xfrm>
                  <a:off x="4543" y="1625"/>
                  <a:ext cx="288" cy="240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4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543" y="1629"/>
                  <a:ext cx="288" cy="2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1800" dirty="0" smtClean="0">
                      <a:solidFill>
                        <a:srgbClr val="FFFF00"/>
                      </a:solidFill>
                      <a:ea typeface="楷体_GB2312" pitchFamily="49" charset="-122"/>
                    </a:rPr>
                    <a:t>1</a:t>
                  </a:r>
                  <a:endParaRPr kumimoji="1" lang="en-US" altLang="zh-CN" sz="1800" baseline="-25000" dirty="0">
                    <a:solidFill>
                      <a:srgbClr val="FFFF00"/>
                    </a:solidFill>
                    <a:ea typeface="楷体_GB2312" pitchFamily="49" charset="-122"/>
                  </a:endParaRPr>
                </a:p>
              </p:txBody>
            </p:sp>
          </p:grpSp>
          <p:grpSp>
            <p:nvGrpSpPr>
              <p:cNvPr id="13" name="Group 36"/>
              <p:cNvGrpSpPr>
                <a:grpSpLocks/>
              </p:cNvGrpSpPr>
              <p:nvPr/>
            </p:nvGrpSpPr>
            <p:grpSpPr bwMode="auto">
              <a:xfrm>
                <a:off x="4207" y="2153"/>
                <a:ext cx="288" cy="279"/>
                <a:chOff x="4207" y="2153"/>
                <a:chExt cx="288" cy="279"/>
              </a:xfrm>
            </p:grpSpPr>
            <p:sp>
              <p:nvSpPr>
                <p:cNvPr id="38" name="Oval 10"/>
                <p:cNvSpPr>
                  <a:spLocks noChangeArrowheads="1"/>
                </p:cNvSpPr>
                <p:nvPr/>
              </p:nvSpPr>
              <p:spPr bwMode="auto">
                <a:xfrm>
                  <a:off x="4207" y="2153"/>
                  <a:ext cx="288" cy="240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/>
                  <a:endParaRPr lang="en-US" altLang="en-US" dirty="0"/>
                </a:p>
              </p:txBody>
            </p:sp>
            <p:sp>
              <p:nvSpPr>
                <p:cNvPr id="39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207" y="2157"/>
                  <a:ext cx="288" cy="2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1800" dirty="0" smtClean="0">
                      <a:solidFill>
                        <a:srgbClr val="FFFF00"/>
                      </a:solidFill>
                      <a:ea typeface="楷体_GB2312" pitchFamily="49" charset="-122"/>
                    </a:rPr>
                    <a:t>2</a:t>
                  </a:r>
                  <a:endParaRPr kumimoji="1" lang="en-US" altLang="zh-CN" sz="1800" baseline="-25000" dirty="0">
                    <a:solidFill>
                      <a:srgbClr val="FFFF00"/>
                    </a:solidFill>
                    <a:ea typeface="楷体_GB2312" pitchFamily="49" charset="-122"/>
                  </a:endParaRPr>
                </a:p>
              </p:txBody>
            </p:sp>
          </p:grpSp>
          <p:grpSp>
            <p:nvGrpSpPr>
              <p:cNvPr id="14" name="Group 37"/>
              <p:cNvGrpSpPr>
                <a:grpSpLocks/>
              </p:cNvGrpSpPr>
              <p:nvPr/>
            </p:nvGrpSpPr>
            <p:grpSpPr bwMode="auto">
              <a:xfrm>
                <a:off x="4878" y="2105"/>
                <a:ext cx="288" cy="279"/>
                <a:chOff x="4879" y="2105"/>
                <a:chExt cx="288" cy="279"/>
              </a:xfrm>
            </p:grpSpPr>
            <p:sp>
              <p:nvSpPr>
                <p:cNvPr id="36" name="Oval 13"/>
                <p:cNvSpPr>
                  <a:spLocks noChangeArrowheads="1"/>
                </p:cNvSpPr>
                <p:nvPr/>
              </p:nvSpPr>
              <p:spPr bwMode="auto">
                <a:xfrm>
                  <a:off x="4879" y="2105"/>
                  <a:ext cx="288" cy="240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7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4879" y="2109"/>
                  <a:ext cx="288" cy="2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1800" dirty="0" smtClean="0">
                      <a:solidFill>
                        <a:srgbClr val="FFFF00"/>
                      </a:solidFill>
                      <a:ea typeface="楷体_GB2312" pitchFamily="49" charset="-122"/>
                    </a:rPr>
                    <a:t>3</a:t>
                  </a:r>
                  <a:endParaRPr kumimoji="1" lang="en-US" altLang="zh-CN" sz="1800" baseline="-25000" dirty="0">
                    <a:solidFill>
                      <a:srgbClr val="FFFF00"/>
                    </a:solidFill>
                    <a:ea typeface="楷体_GB2312" pitchFamily="49" charset="-122"/>
                  </a:endParaRPr>
                </a:p>
              </p:txBody>
            </p:sp>
          </p:grpSp>
          <p:grpSp>
            <p:nvGrpSpPr>
              <p:cNvPr id="15" name="Group 38"/>
              <p:cNvGrpSpPr>
                <a:grpSpLocks/>
              </p:cNvGrpSpPr>
              <p:nvPr/>
            </p:nvGrpSpPr>
            <p:grpSpPr bwMode="auto">
              <a:xfrm>
                <a:off x="4527" y="2575"/>
                <a:ext cx="288" cy="279"/>
                <a:chOff x="4543" y="2585"/>
                <a:chExt cx="288" cy="279"/>
              </a:xfrm>
            </p:grpSpPr>
            <p:sp>
              <p:nvSpPr>
                <p:cNvPr id="34" name="Oval 16"/>
                <p:cNvSpPr>
                  <a:spLocks noChangeArrowheads="1"/>
                </p:cNvSpPr>
                <p:nvPr/>
              </p:nvSpPr>
              <p:spPr bwMode="auto">
                <a:xfrm>
                  <a:off x="4543" y="2585"/>
                  <a:ext cx="288" cy="240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5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4543" y="2589"/>
                  <a:ext cx="288" cy="2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1800" dirty="0" smtClean="0">
                      <a:solidFill>
                        <a:srgbClr val="FFFF00"/>
                      </a:solidFill>
                      <a:ea typeface="楷体_GB2312" pitchFamily="49" charset="-122"/>
                    </a:rPr>
                    <a:t>4</a:t>
                  </a:r>
                  <a:endParaRPr kumimoji="1" lang="en-US" altLang="zh-CN" sz="1800" baseline="-25000" dirty="0">
                    <a:solidFill>
                      <a:srgbClr val="FFFF00"/>
                    </a:solidFill>
                    <a:ea typeface="楷体_GB2312" pitchFamily="49" charset="-122"/>
                  </a:endParaRPr>
                </a:p>
              </p:txBody>
            </p:sp>
          </p:grpSp>
          <p:grpSp>
            <p:nvGrpSpPr>
              <p:cNvPr id="16" name="Group 39"/>
              <p:cNvGrpSpPr>
                <a:grpSpLocks/>
              </p:cNvGrpSpPr>
              <p:nvPr/>
            </p:nvGrpSpPr>
            <p:grpSpPr bwMode="auto">
              <a:xfrm>
                <a:off x="4878" y="2575"/>
                <a:ext cx="288" cy="279"/>
                <a:chOff x="4975" y="2537"/>
                <a:chExt cx="288" cy="279"/>
              </a:xfrm>
            </p:grpSpPr>
            <p:sp>
              <p:nvSpPr>
                <p:cNvPr id="32" name="Oval 19"/>
                <p:cNvSpPr>
                  <a:spLocks noChangeArrowheads="1"/>
                </p:cNvSpPr>
                <p:nvPr/>
              </p:nvSpPr>
              <p:spPr bwMode="auto">
                <a:xfrm>
                  <a:off x="4975" y="2537"/>
                  <a:ext cx="288" cy="240"/>
                </a:xfrm>
                <a:prstGeom prst="ellipse">
                  <a:avLst/>
                </a:prstGeom>
                <a:solidFill>
                  <a:srgbClr val="0066FF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3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4975" y="2541"/>
                  <a:ext cx="288" cy="2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1800" dirty="0" smtClean="0">
                      <a:solidFill>
                        <a:srgbClr val="FFFF00"/>
                      </a:solidFill>
                      <a:ea typeface="楷体_GB2312" pitchFamily="49" charset="-122"/>
                    </a:rPr>
                    <a:t>5</a:t>
                  </a:r>
                  <a:endParaRPr kumimoji="1" lang="en-US" altLang="zh-CN" sz="1800" baseline="-25000" dirty="0">
                    <a:solidFill>
                      <a:srgbClr val="FFFF00"/>
                    </a:solidFill>
                    <a:ea typeface="楷体_GB2312" pitchFamily="49" charset="-122"/>
                  </a:endParaRPr>
                </a:p>
              </p:txBody>
            </p:sp>
          </p:grpSp>
          <p:grpSp>
            <p:nvGrpSpPr>
              <p:cNvPr id="17" name="Group 40"/>
              <p:cNvGrpSpPr>
                <a:grpSpLocks/>
              </p:cNvGrpSpPr>
              <p:nvPr/>
            </p:nvGrpSpPr>
            <p:grpSpPr bwMode="auto">
              <a:xfrm>
                <a:off x="4526" y="3109"/>
                <a:ext cx="289" cy="279"/>
                <a:chOff x="4510" y="3109"/>
                <a:chExt cx="289" cy="279"/>
              </a:xfrm>
            </p:grpSpPr>
            <p:sp>
              <p:nvSpPr>
                <p:cNvPr id="30" name="Oval 21"/>
                <p:cNvSpPr>
                  <a:spLocks noChangeArrowheads="1"/>
                </p:cNvSpPr>
                <p:nvPr/>
              </p:nvSpPr>
              <p:spPr bwMode="auto">
                <a:xfrm>
                  <a:off x="4511" y="3109"/>
                  <a:ext cx="288" cy="240"/>
                </a:xfrm>
                <a:prstGeom prst="ellipse">
                  <a:avLst/>
                </a:prstGeom>
                <a:solidFill>
                  <a:srgbClr val="0066FF"/>
                </a:solidFill>
                <a:ln w="25400">
                  <a:solidFill>
                    <a:schemeClr val="accent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31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4510" y="3113"/>
                  <a:ext cx="288" cy="2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1pPr>
                  <a:lvl2pPr marL="742950" indent="-28575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2pPr>
                  <a:lvl3pPr marL="11430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3pPr>
                  <a:lvl4pPr marL="16002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4pPr>
                  <a:lvl5pPr marL="2057400" indent="-228600"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rgbClr val="FAFD00"/>
                      </a:solidFill>
                      <a:latin typeface="Times New Roman" pitchFamily="18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</a:pPr>
                  <a:r>
                    <a:rPr kumimoji="1" lang="en-US" altLang="zh-CN" sz="1800" dirty="0" smtClean="0">
                      <a:solidFill>
                        <a:srgbClr val="FFFF00"/>
                      </a:solidFill>
                      <a:ea typeface="楷体_GB2312" pitchFamily="49" charset="-122"/>
                    </a:rPr>
                    <a:t>6</a:t>
                  </a:r>
                  <a:endParaRPr kumimoji="1" lang="en-US" altLang="zh-CN" sz="1800" baseline="-25000" dirty="0">
                    <a:solidFill>
                      <a:srgbClr val="FFFF00"/>
                    </a:solidFill>
                    <a:ea typeface="楷体_GB2312" pitchFamily="49" charset="-122"/>
                  </a:endParaRPr>
                </a:p>
              </p:txBody>
            </p:sp>
          </p:grpSp>
          <p:sp>
            <p:nvSpPr>
              <p:cNvPr id="18" name="Line 23"/>
              <p:cNvSpPr>
                <a:spLocks noChangeShapeType="1"/>
              </p:cNvSpPr>
              <p:nvPr/>
            </p:nvSpPr>
            <p:spPr bwMode="auto">
              <a:xfrm flipH="1">
                <a:off x="4411" y="1865"/>
                <a:ext cx="192" cy="288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Line 24"/>
              <p:cNvSpPr>
                <a:spLocks noChangeShapeType="1"/>
              </p:cNvSpPr>
              <p:nvPr/>
            </p:nvSpPr>
            <p:spPr bwMode="auto">
              <a:xfrm>
                <a:off x="4737" y="1865"/>
                <a:ext cx="240" cy="240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Line 25"/>
              <p:cNvSpPr>
                <a:spLocks noChangeShapeType="1"/>
              </p:cNvSpPr>
              <p:nvPr/>
            </p:nvSpPr>
            <p:spPr bwMode="auto">
              <a:xfrm>
                <a:off x="4406" y="2394"/>
                <a:ext cx="196" cy="199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Line 26"/>
              <p:cNvSpPr>
                <a:spLocks noChangeShapeType="1"/>
              </p:cNvSpPr>
              <p:nvPr/>
            </p:nvSpPr>
            <p:spPr bwMode="auto">
              <a:xfrm flipH="1">
                <a:off x="4759" y="2345"/>
                <a:ext cx="192" cy="254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Line 27"/>
              <p:cNvSpPr>
                <a:spLocks noChangeShapeType="1"/>
              </p:cNvSpPr>
              <p:nvPr/>
            </p:nvSpPr>
            <p:spPr bwMode="auto">
              <a:xfrm>
                <a:off x="5022" y="2345"/>
                <a:ext cx="0" cy="228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Line 28"/>
              <p:cNvSpPr>
                <a:spLocks noChangeShapeType="1"/>
              </p:cNvSpPr>
              <p:nvPr/>
            </p:nvSpPr>
            <p:spPr bwMode="auto">
              <a:xfrm>
                <a:off x="4670" y="2825"/>
                <a:ext cx="0" cy="288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29"/>
              <p:cNvSpPr>
                <a:spLocks noChangeShapeType="1"/>
              </p:cNvSpPr>
              <p:nvPr/>
            </p:nvSpPr>
            <p:spPr bwMode="auto">
              <a:xfrm>
                <a:off x="4671" y="1404"/>
                <a:ext cx="0" cy="221"/>
              </a:xfrm>
              <a:prstGeom prst="line">
                <a:avLst/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cxnSp>
            <p:nvCxnSpPr>
              <p:cNvPr id="25" name="AutoShape 30"/>
              <p:cNvCxnSpPr>
                <a:cxnSpLocks noChangeShapeType="1"/>
                <a:stCxn id="33" idx="3"/>
                <a:endCxn id="37" idx="3"/>
              </p:cNvCxnSpPr>
              <p:nvPr/>
            </p:nvCxnSpPr>
            <p:spPr bwMode="auto">
              <a:xfrm flipV="1">
                <a:off x="5166" y="2247"/>
                <a:ext cx="8" cy="470"/>
              </a:xfrm>
              <a:prstGeom prst="curvedConnector3">
                <a:avLst>
                  <a:gd name="adj1" fmla="val 1800000"/>
                </a:avLst>
              </a:prstGeom>
              <a:noFill/>
              <a:ln w="25400">
                <a:solidFill>
                  <a:schemeClr val="folHlink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6" name="Text Box 31"/>
              <p:cNvSpPr txBox="1">
                <a:spLocks noChangeArrowheads="1"/>
              </p:cNvSpPr>
              <p:nvPr/>
            </p:nvSpPr>
            <p:spPr bwMode="auto">
              <a:xfrm>
                <a:off x="4807" y="1577"/>
                <a:ext cx="6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1800" dirty="0">
                    <a:solidFill>
                      <a:schemeClr val="hlink"/>
                    </a:solidFill>
                    <a:latin typeface="Gill Sans MT" panose="020B0502020104020203" pitchFamily="34" charset="0"/>
                    <a:ea typeface="楷体_GB2312" pitchFamily="49" charset="-122"/>
                  </a:rPr>
                  <a:t>open (f)</a:t>
                </a:r>
              </a:p>
            </p:txBody>
          </p:sp>
          <p:sp>
            <p:nvSpPr>
              <p:cNvPr id="27" name="Text Box 32"/>
              <p:cNvSpPr txBox="1">
                <a:spLocks noChangeArrowheads="1"/>
              </p:cNvSpPr>
              <p:nvPr/>
            </p:nvSpPr>
            <p:spPr bwMode="auto">
              <a:xfrm>
                <a:off x="3756" y="2338"/>
                <a:ext cx="6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1800" dirty="0">
                    <a:solidFill>
                      <a:schemeClr val="hlink"/>
                    </a:solidFill>
                    <a:latin typeface="Gill Sans MT" panose="020B0502020104020203" pitchFamily="34" charset="0"/>
                    <a:ea typeface="楷体_GB2312" pitchFamily="49" charset="-122"/>
                  </a:rPr>
                  <a:t>write(t)</a:t>
                </a:r>
              </a:p>
            </p:txBody>
          </p:sp>
          <p:sp>
            <p:nvSpPr>
              <p:cNvPr id="28" name="Text Box 33"/>
              <p:cNvSpPr txBox="1">
                <a:spLocks noChangeArrowheads="1"/>
              </p:cNvSpPr>
              <p:nvPr/>
            </p:nvSpPr>
            <p:spPr bwMode="auto">
              <a:xfrm>
                <a:off x="4951" y="2777"/>
                <a:ext cx="6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1800">
                    <a:solidFill>
                      <a:schemeClr val="hlink"/>
                    </a:solidFill>
                    <a:latin typeface="Gill Sans MT" panose="020B0502020104020203" pitchFamily="34" charset="0"/>
                    <a:ea typeface="楷体_GB2312" pitchFamily="49" charset="-122"/>
                  </a:rPr>
                  <a:t>write (t)</a:t>
                </a:r>
              </a:p>
            </p:txBody>
          </p:sp>
          <p:sp>
            <p:nvSpPr>
              <p:cNvPr id="29" name="Text Box 34"/>
              <p:cNvSpPr txBox="1">
                <a:spLocks noChangeArrowheads="1"/>
              </p:cNvSpPr>
              <p:nvPr/>
            </p:nvSpPr>
            <p:spPr bwMode="auto">
              <a:xfrm>
                <a:off x="4807" y="3113"/>
                <a:ext cx="67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1pPr>
                <a:lvl2pPr marL="742950" indent="-28575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2pPr>
                <a:lvl3pPr marL="11430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3pPr>
                <a:lvl4pPr marL="16002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4pPr>
                <a:lvl5pPr marL="2057400" indent="-228600"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rgbClr val="FAFD00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en-US" altLang="zh-CN" sz="1800">
                    <a:solidFill>
                      <a:schemeClr val="hlink"/>
                    </a:solidFill>
                    <a:latin typeface="Gill Sans MT" panose="020B0502020104020203" pitchFamily="34" charset="0"/>
                    <a:ea typeface="楷体_GB2312" pitchFamily="49" charset="-122"/>
                  </a:rPr>
                  <a:t>close ()</a:t>
                </a:r>
              </a:p>
            </p:txBody>
          </p:sp>
        </p:grpSp>
      </p:grpSp>
      <p:sp>
        <p:nvSpPr>
          <p:cNvPr id="42" name="Content Placeholder 2"/>
          <p:cNvSpPr txBox="1">
            <a:spLocks/>
          </p:cNvSpPr>
          <p:nvPr/>
        </p:nvSpPr>
        <p:spPr>
          <a:xfrm>
            <a:off x="822279" y="3326196"/>
            <a:ext cx="5194836" cy="2825187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0"/>
              </a:spcAft>
              <a:buFont typeface="Calibri" panose="020F0502020204030204" pitchFamily="34" charset="0"/>
              <a:buNone/>
            </a:pPr>
            <a:r>
              <a:rPr lang="es-ES" dirty="0" smtClean="0">
                <a:solidFill>
                  <a:schemeClr val="tx1"/>
                </a:solidFill>
              </a:rPr>
              <a:t>Determinar si esto se cumple es </a:t>
            </a:r>
            <a:r>
              <a:rPr lang="es-ES" dirty="0" smtClean="0">
                <a:solidFill>
                  <a:srgbClr val="FF0000"/>
                </a:solidFill>
              </a:rPr>
              <a:t>indecidible</a:t>
            </a:r>
            <a:r>
              <a:rPr lang="es-ES" dirty="0" smtClean="0">
                <a:solidFill>
                  <a:schemeClr val="tx1"/>
                </a:solidFill>
              </a:rPr>
              <a:t>. Por tanto, los métodos estáticos no son suficientes.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Font typeface="Calibri" panose="020F0502020204030204" pitchFamily="34" charset="0"/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Font typeface="Calibri" panose="020F0502020204030204" pitchFamily="34" charset="0"/>
              <a:buNone/>
            </a:pPr>
            <a:r>
              <a:rPr lang="es-ES" dirty="0" smtClean="0">
                <a:solidFill>
                  <a:schemeClr val="tx1"/>
                </a:solidFill>
              </a:rPr>
              <a:t>Debemos usar las restricciones sobre secuencias para generar </a:t>
            </a:r>
            <a:r>
              <a:rPr lang="es-ES" dirty="0" smtClean="0">
                <a:solidFill>
                  <a:srgbClr val="00B0F0"/>
                </a:solidFill>
              </a:rPr>
              <a:t>requisitos de </a:t>
            </a:r>
            <a:r>
              <a:rPr lang="es-ES" dirty="0" err="1" smtClean="0">
                <a:solidFill>
                  <a:srgbClr val="00B0F0"/>
                </a:solidFill>
              </a:rPr>
              <a:t>testing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Font typeface="Calibri" panose="020F0502020204030204" pitchFamily="34" charset="0"/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Font typeface="Calibri" panose="020F0502020204030204" pitchFamily="34" charset="0"/>
              <a:buNone/>
            </a:pPr>
            <a:r>
              <a:rPr lang="es-ES" dirty="0" smtClean="0">
                <a:solidFill>
                  <a:schemeClr val="tx1"/>
                </a:solidFill>
              </a:rPr>
              <a:t>El objetivo es </a:t>
            </a:r>
            <a:r>
              <a:rPr lang="es-ES" dirty="0" smtClean="0">
                <a:solidFill>
                  <a:srgbClr val="00B0F0"/>
                </a:solidFill>
              </a:rPr>
              <a:t>violar</a:t>
            </a:r>
            <a:r>
              <a:rPr lang="es-ES" dirty="0" smtClean="0">
                <a:solidFill>
                  <a:schemeClr val="tx1"/>
                </a:solidFill>
              </a:rPr>
              <a:t> cada </a:t>
            </a:r>
            <a:r>
              <a:rPr lang="es-ES" dirty="0" smtClean="0">
                <a:solidFill>
                  <a:srgbClr val="00B0F0"/>
                </a:solidFill>
              </a:rPr>
              <a:t>restricción</a:t>
            </a:r>
            <a:r>
              <a:rPr lang="es-ES" dirty="0" smtClean="0">
                <a:solidFill>
                  <a:schemeClr val="tx1"/>
                </a:solidFill>
              </a:rPr>
              <a:t> sobre secuencias.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Font typeface="Calibri" panose="020F0502020204030204" pitchFamily="34" charset="0"/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Font typeface="Calibri" panose="020F0502020204030204" pitchFamily="34" charset="0"/>
              <a:buNone/>
            </a:pPr>
            <a:endParaRPr lang="es-ES" altLang="zh-CN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Font typeface="Calibri" panose="020F0502020204030204" pitchFamily="34" charset="0"/>
              <a:buNone/>
            </a:pPr>
            <a:endParaRPr lang="es-ES" altLang="zh-CN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Font typeface="Calibri" panose="020F0502020204030204" pitchFamily="34" charset="0"/>
              <a:buNone/>
            </a:pPr>
            <a:endParaRPr lang="es-ES" altLang="zh-C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1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Retrospección">
  <a:themeElements>
    <a:clrScheme name="Retrospección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2241</TotalTime>
  <Words>1590</Words>
  <Application>Microsoft Office PowerPoint</Application>
  <PresentationFormat>Presentación en pantalla (4:3)</PresentationFormat>
  <Paragraphs>234</Paragraphs>
  <Slides>18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18</vt:i4>
      </vt:variant>
    </vt:vector>
  </HeadingPairs>
  <TitlesOfParts>
    <vt:vector size="32" baseType="lpstr">
      <vt:lpstr>宋体</vt:lpstr>
      <vt:lpstr>Arial</vt:lpstr>
      <vt:lpstr>Calibri</vt:lpstr>
      <vt:lpstr>Calibri Light</vt:lpstr>
      <vt:lpstr>Gill Sans MT</vt:lpstr>
      <vt:lpstr>Helvetica</vt:lpstr>
      <vt:lpstr>楷体_GB2312</vt:lpstr>
      <vt:lpstr>Times New Roman</vt:lpstr>
      <vt:lpstr>Wingdings</vt:lpstr>
      <vt:lpstr>Wingdings 2</vt:lpstr>
      <vt:lpstr>HDOfficeLightV0</vt:lpstr>
      <vt:lpstr>1_HDOfficeLightV0</vt:lpstr>
      <vt:lpstr>2_HDOfficeLightV0</vt:lpstr>
      <vt:lpstr>Retrospección</vt:lpstr>
      <vt:lpstr>Criterios cobertura de grafos: especificaciones</vt:lpstr>
      <vt:lpstr>Especificaciones de diseño</vt:lpstr>
      <vt:lpstr>Especificaciones de diseño</vt:lpstr>
      <vt:lpstr>Restricciones sobre secuencias</vt:lpstr>
      <vt:lpstr>Restricciones sobre secuencias</vt:lpstr>
      <vt:lpstr>Ejemplo: colas</vt:lpstr>
      <vt:lpstr>Ejemplo: TAD Fichero</vt:lpstr>
      <vt:lpstr>TAD Fichero: check estático</vt:lpstr>
      <vt:lpstr>TAD Fichero: RT</vt:lpstr>
      <vt:lpstr>TAD Fichero: RT</vt:lpstr>
      <vt:lpstr>Testing del comportamiento de estados</vt:lpstr>
      <vt:lpstr>FSMs: introducción</vt:lpstr>
      <vt:lpstr>FSMs: anotaciones</vt:lpstr>
      <vt:lpstr>Ejemplo: anotaciones</vt:lpstr>
      <vt:lpstr>Cobertura de FSMs</vt:lpstr>
      <vt:lpstr>Derivando FSMs</vt:lpstr>
      <vt:lpstr>FSMs de orden superior</vt:lpstr>
      <vt:lpstr>FSMs: pros y contras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Software Testing</dc:title>
  <dc:creator>mercedes</dc:creator>
  <cp:lastModifiedBy>Manuel</cp:lastModifiedBy>
  <cp:revision>315</cp:revision>
  <dcterms:created xsi:type="dcterms:W3CDTF">2010-11-18T11:03:00Z</dcterms:created>
  <dcterms:modified xsi:type="dcterms:W3CDTF">2017-10-16T23:49:26Z</dcterms:modified>
</cp:coreProperties>
</file>