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34"/>
  </p:notesMasterIdLst>
  <p:sldIdLst>
    <p:sldId id="257" r:id="rId5"/>
    <p:sldId id="25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1BAFC-915C-447B-8128-9A8D7458C01F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B2AB-2793-4D97-9DFD-89CE34F95467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EA62-BCF8-44CE-A1F7-7493E4352577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CE2A-44D0-4784-98A2-8219C6327EE2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3FEA-824B-4FE1-91A4-24ACB5A759A0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2993-EEB5-42D4-98C8-111A2ABEDE2B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578-98CB-46E1-AF1C-348E2F8A5C02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887-B8B6-4031-A351-A385CF2271C7}" type="datetime1">
              <a:rPr lang="es-ES" smtClean="0"/>
              <a:t>13/12/2017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C227-8E38-4CCB-8EA3-7E82300E3DD4}" type="datetime1">
              <a:rPr lang="es-ES" smtClean="0"/>
              <a:t>13/12/2017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EE79-8A75-4CE8-A10D-C9B50D8FB19D}" type="datetime1">
              <a:rPr lang="es-ES" smtClean="0"/>
              <a:t>13/12/2017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B588-8CC9-4D6C-B5C2-3D953A113C55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23D5-7F0B-4656-A60F-1E03D8DACF14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97E6-C6D6-4C22-B367-CE65F1FC90DF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A5E0-10B2-4B7B-A04E-55F619DDAF98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1996-4585-47FF-AC6F-7E9CAB932DBB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B50D-4C0C-4318-A634-7725A3361B7B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2F53-ACC7-4270-8152-D3EE024B112B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1686-D04E-43AD-8439-2F5F449D09E2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ED5C-2A9C-438A-9BF2-AB281B6D9BC3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F1D1-AE4B-4D3B-AF0E-B946944E9D94}" type="datetime1">
              <a:rPr lang="es-ES" smtClean="0"/>
              <a:t>13/12/2017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7C0D-0DC0-4F03-ADCA-5CB0E691B612}" type="datetime1">
              <a:rPr lang="es-ES" smtClean="0"/>
              <a:t>13/12/2017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FBE-0E56-4F88-8493-BE88B06B3407}" type="datetime1">
              <a:rPr lang="es-ES" smtClean="0"/>
              <a:t>13/12/2017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4E54-E9D7-4EFB-924D-CD10188389BB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8D8-B6BD-4274-8BF3-3333C51A3321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64B5-4420-4E4C-A83B-BAD3ED4520A8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31BF-41DA-4A8C-A9B6-07F1DC636413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7DF-EAC3-4009-9D80-F834EF41972C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85E-0799-423D-B6EF-118220642B38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D80C-BD9F-4DDB-B963-47FFBC7BBB01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EB8B-4FFD-4D50-BC83-7F08DB0D980D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C89D-0ACB-4DB1-8054-6423A65F08F9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EAC-2486-4465-AD2F-1648C9C91BC4}" type="datetime1">
              <a:rPr lang="es-ES" smtClean="0"/>
              <a:t>13/12/2017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FA38-FADE-42C7-9861-487231130B76}" type="datetime1">
              <a:rPr lang="es-ES" smtClean="0"/>
              <a:t>13/12/2017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48F-0CEC-472A-8074-A0286ACFCB2D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E3B6-7F77-4397-8E35-9DBA6D944D86}" type="datetime1">
              <a:rPr lang="es-ES" smtClean="0"/>
              <a:t>13/12/2017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2389DA-AE51-431F-A7A5-7BE8704D8029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162-B071-4A74-ADEF-CA4578D9B149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E52-912C-4D94-9224-E11C2B28FA9F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F595-6E28-415F-9E42-A4B69BCB86F4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BA2-51A0-4680-A910-E7CC4E08DF23}" type="datetime1">
              <a:rPr lang="es-ES" smtClean="0"/>
              <a:t>13/12/2017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08B8-CEB4-42EF-835E-FBA4EB04D1E7}" type="datetime1">
              <a:rPr lang="es-ES" smtClean="0"/>
              <a:t>13/12/2017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FB27-3B3E-429B-AC13-F4937E6C707E}" type="datetime1">
              <a:rPr lang="es-ES" smtClean="0"/>
              <a:t>13/12/2017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5B39-EE3B-4A5F-B4F0-2B5CB19CABC2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F0A1-A253-4344-AD81-54F85330FC09}" type="datetime1">
              <a:rPr lang="es-ES" smtClean="0"/>
              <a:t>13/12/2017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25A7D7-C206-4728-A10E-723EAFBB9657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0A58F51-1764-4E6A-A9FE-EE6540E97876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651BA3-3EF7-48BA-ABCA-69A59BCA5097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FDE59B7-CD09-4E44-B16C-B0980EB80B06}" type="datetime1">
              <a:rPr lang="es-ES" smtClean="0"/>
              <a:t>13/12/2017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dirty="0" smtClean="0"/>
              <a:t>Cobertura lógica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Ejemplo de cobertura de cláusulas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0972" y="1757194"/>
            <a:ext cx="8867775" cy="59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0" dirty="0">
                <a:latin typeface="+mn-lt"/>
              </a:rPr>
              <a:t>((a </a:t>
            </a:r>
            <a:r>
              <a:rPr lang="en-US" altLang="en-US" sz="2000" b="0" dirty="0">
                <a:solidFill>
                  <a:schemeClr val="tx2"/>
                </a:solidFill>
                <a:latin typeface="+mn-lt"/>
              </a:rPr>
              <a:t>&lt;</a:t>
            </a:r>
            <a:r>
              <a:rPr lang="en-US" altLang="en-US" sz="2000" b="0" dirty="0">
                <a:latin typeface="+mn-lt"/>
              </a:rPr>
              <a:t> b) </a:t>
            </a:r>
            <a:r>
              <a:rPr lang="en-US" altLang="en-US" sz="2000" dirty="0">
                <a:solidFill>
                  <a:schemeClr val="tx2"/>
                </a:solidFill>
                <a:latin typeface="+mn-lt"/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sz="2000" b="0" dirty="0">
                <a:latin typeface="+mn-lt"/>
              </a:rPr>
              <a:t> D) </a:t>
            </a:r>
            <a:r>
              <a:rPr lang="en-US" altLang="en-US" sz="2000" dirty="0">
                <a:solidFill>
                  <a:schemeClr val="tx2"/>
                </a:solidFill>
                <a:latin typeface="+mn-lt"/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sz="2000" b="0" dirty="0">
                <a:solidFill>
                  <a:schemeClr val="tx2"/>
                </a:solidFill>
                <a:latin typeface="+mn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000" b="0" dirty="0">
                <a:latin typeface="+mn-lt"/>
              </a:rPr>
              <a:t>(m </a:t>
            </a:r>
            <a:r>
              <a:rPr lang="en-US" altLang="en-US" sz="2000" b="0" dirty="0">
                <a:solidFill>
                  <a:schemeClr val="tx2"/>
                </a:solidFill>
                <a:latin typeface="+mn-lt"/>
              </a:rPr>
              <a:t>&gt;=</a:t>
            </a:r>
            <a:r>
              <a:rPr lang="en-US" altLang="en-US" sz="2000" b="0" dirty="0">
                <a:latin typeface="+mn-lt"/>
              </a:rPr>
              <a:t> </a:t>
            </a:r>
            <a:r>
              <a:rPr lang="en-US" altLang="en-US" sz="2000" b="0" dirty="0" smtClean="0">
                <a:latin typeface="+mn-lt"/>
              </a:rPr>
              <a:t>n*o)</a:t>
            </a:r>
          </a:p>
          <a:p>
            <a:pPr algn="ctr">
              <a:buFontTx/>
              <a:buNone/>
            </a:pPr>
            <a:endParaRPr lang="en-US" altLang="en-US" sz="2000" b="0" dirty="0">
              <a:latin typeface="+mn-lt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924049" y="4751388"/>
            <a:ext cx="5611813" cy="13398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0" u="sng" dirty="0" smtClean="0">
                <a:latin typeface="Gill Sans MT" panose="020B0502020104020203" pitchFamily="34" charset="0"/>
              </a:rPr>
              <a:t>Dos </a:t>
            </a:r>
            <a:r>
              <a:rPr lang="en-US" altLang="en-US" b="0" u="sng" dirty="0">
                <a:latin typeface="Gill Sans MT" panose="020B0502020104020203" pitchFamily="34" charset="0"/>
              </a:rPr>
              <a:t>tests</a:t>
            </a:r>
          </a:p>
          <a:p>
            <a:pPr>
              <a:spcBef>
                <a:spcPct val="50000"/>
              </a:spcBef>
            </a:pP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1343025" y="2266952"/>
            <a:ext cx="3687763" cy="863601"/>
            <a:chOff x="399" y="1345"/>
            <a:chExt cx="2157" cy="544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399" y="1345"/>
              <a:ext cx="1059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(a &lt; b) = true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a = 5, b = 10</a:t>
              </a: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1453" y="1346"/>
              <a:ext cx="1103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(a &lt; b) = false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a = 10, b = 5</a:t>
              </a:r>
            </a:p>
          </p:txBody>
        </p:sp>
      </p:grp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5189538" y="2266951"/>
            <a:ext cx="2625725" cy="863601"/>
            <a:chOff x="1943" y="1504"/>
            <a:chExt cx="1654" cy="544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943" y="1504"/>
              <a:ext cx="74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D = true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D = true</a:t>
              </a:r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680" y="1505"/>
              <a:ext cx="917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D = false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D = false</a:t>
              </a:r>
            </a:p>
          </p:txBody>
        </p:sp>
      </p:grpSp>
      <p:grpSp>
        <p:nvGrpSpPr>
          <p:cNvPr id="19" name="Group 13"/>
          <p:cNvGrpSpPr>
            <a:grpSpLocks/>
          </p:cNvGrpSpPr>
          <p:nvPr/>
        </p:nvGrpSpPr>
        <p:grpSpPr bwMode="auto">
          <a:xfrm>
            <a:off x="2145506" y="3641725"/>
            <a:ext cx="4860924" cy="869950"/>
            <a:chOff x="1795" y="2143"/>
            <a:chExt cx="3062" cy="548"/>
          </a:xfrm>
        </p:grpSpPr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1795" y="2148"/>
              <a:ext cx="1519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m &gt;= n*o = true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m = 1, n = 1, o = 1</a:t>
              </a: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3371" y="2143"/>
              <a:ext cx="1486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m &gt;= n*o = false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m = 1, n = 2, o = 2</a:t>
              </a:r>
            </a:p>
          </p:txBody>
        </p:sp>
      </p:grp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565150" y="3128964"/>
            <a:ext cx="6859588" cy="2636838"/>
            <a:chOff x="356" y="1971"/>
            <a:chExt cx="4321" cy="1661"/>
          </a:xfrm>
        </p:grpSpPr>
        <p:cxnSp>
          <p:nvCxnSpPr>
            <p:cNvPr id="23" name="AutoShape 15"/>
            <p:cNvCxnSpPr>
              <a:cxnSpLocks noChangeShapeType="1"/>
              <a:stCxn id="14" idx="2"/>
              <a:endCxn id="27" idx="1"/>
            </p:cNvCxnSpPr>
            <p:nvPr/>
          </p:nvCxnSpPr>
          <p:spPr bwMode="auto">
            <a:xfrm rot="5400000">
              <a:off x="595" y="2588"/>
              <a:ext cx="1438" cy="204"/>
            </a:xfrm>
            <a:prstGeom prst="curvedConnector4">
              <a:avLst>
                <a:gd name="adj1" fmla="val 45619"/>
                <a:gd name="adj2" fmla="val 170502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6"/>
            <p:cNvCxnSpPr>
              <a:cxnSpLocks noChangeShapeType="1"/>
              <a:stCxn id="17" idx="2"/>
              <a:endCxn id="27" idx="1"/>
            </p:cNvCxnSpPr>
            <p:nvPr/>
          </p:nvCxnSpPr>
          <p:spPr bwMode="auto">
            <a:xfrm rot="5400000">
              <a:off x="1707" y="1476"/>
              <a:ext cx="1438" cy="2428"/>
            </a:xfrm>
            <a:prstGeom prst="curvedConnector4">
              <a:avLst>
                <a:gd name="adj1" fmla="val 45619"/>
                <a:gd name="adj2" fmla="val 105932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17"/>
            <p:cNvCxnSpPr>
              <a:cxnSpLocks noChangeShapeType="1"/>
              <a:stCxn id="20" idx="2"/>
              <a:endCxn id="27" idx="1"/>
            </p:cNvCxnSpPr>
            <p:nvPr/>
          </p:nvCxnSpPr>
          <p:spPr bwMode="auto">
            <a:xfrm rot="5400000">
              <a:off x="1378" y="2676"/>
              <a:ext cx="567" cy="899"/>
            </a:xfrm>
            <a:prstGeom prst="curvedConnector4">
              <a:avLst>
                <a:gd name="adj1" fmla="val 38889"/>
                <a:gd name="adj2" fmla="val 116018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56" y="3186"/>
              <a:ext cx="81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dirty="0" err="1" smtClean="0">
                  <a:solidFill>
                    <a:srgbClr val="00B050"/>
                  </a:solidFill>
                  <a:latin typeface="Gill Sans MT" panose="020B0502020104020203" pitchFamily="34" charset="0"/>
                </a:rPr>
                <a:t>Casos</a:t>
              </a:r>
              <a:r>
                <a:rPr lang="en-US" altLang="en-US" b="0" dirty="0" smtClean="0">
                  <a:solidFill>
                    <a:srgbClr val="00B050"/>
                  </a:solidFill>
                  <a:latin typeface="Gill Sans MT" panose="020B0502020104020203" pitchFamily="34" charset="0"/>
                </a:rPr>
                <a:t> true </a:t>
              </a:r>
              <a:endParaRPr lang="en-US" altLang="en-US" b="0" dirty="0">
                <a:solidFill>
                  <a:srgbClr val="00B05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7" name="Text Box 20"/>
            <p:cNvSpPr txBox="1">
              <a:spLocks noChangeArrowheads="1"/>
            </p:cNvSpPr>
            <p:nvPr/>
          </p:nvSpPr>
          <p:spPr bwMode="auto">
            <a:xfrm>
              <a:off x="1212" y="3283"/>
              <a:ext cx="34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1) a = 5, b = 10, D = true, m = 1, n = 1, o </a:t>
              </a:r>
              <a:r>
                <a:rPr lang="en-US" altLang="en-US" b="0" dirty="0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=1</a:t>
              </a:r>
              <a:endPara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</p:grp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1924050" y="3130550"/>
            <a:ext cx="6970713" cy="2938463"/>
            <a:chOff x="1212" y="1972"/>
            <a:chExt cx="4391" cy="1851"/>
          </a:xfrm>
        </p:grpSpPr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4789" y="2903"/>
              <a:ext cx="81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dirty="0" err="1" smtClean="0">
                  <a:solidFill>
                    <a:srgbClr val="FF0000"/>
                  </a:solidFill>
                  <a:latin typeface="Gill Sans MT" panose="020B0502020104020203" pitchFamily="34" charset="0"/>
                </a:rPr>
                <a:t>Casos</a:t>
              </a:r>
              <a:r>
                <a:rPr lang="en-US" altLang="en-US" b="0" dirty="0" smtClean="0">
                  <a:solidFill>
                    <a:srgbClr val="FF0000"/>
                  </a:solidFill>
                  <a:latin typeface="Gill Sans MT" panose="020B0502020104020203" pitchFamily="34" charset="0"/>
                </a:rPr>
                <a:t> false</a:t>
              </a:r>
              <a:endParaRPr lang="en-US" altLang="en-US" b="0" dirty="0">
                <a:solidFill>
                  <a:srgbClr val="FF000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1212" y="3573"/>
              <a:ext cx="35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2) a = 10, b = 5, D = false, m = 1, n = 2, o = 2</a:t>
              </a:r>
            </a:p>
          </p:txBody>
        </p:sp>
        <p:cxnSp>
          <p:nvCxnSpPr>
            <p:cNvPr id="31" name="AutoShape 22"/>
            <p:cNvCxnSpPr>
              <a:cxnSpLocks noChangeShapeType="1"/>
              <a:stCxn id="15" idx="2"/>
              <a:endCxn id="30" idx="3"/>
            </p:cNvCxnSpPr>
            <p:nvPr/>
          </p:nvCxnSpPr>
          <p:spPr bwMode="auto">
            <a:xfrm rot="16200000" flipH="1">
              <a:off x="2798" y="1749"/>
              <a:ext cx="1726" cy="2172"/>
            </a:xfrm>
            <a:prstGeom prst="curvedConnector4">
              <a:avLst>
                <a:gd name="adj1" fmla="val 46379"/>
                <a:gd name="adj2" fmla="val 10663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23"/>
            <p:cNvCxnSpPr>
              <a:cxnSpLocks noChangeShapeType="1"/>
              <a:stCxn id="18" idx="2"/>
              <a:endCxn id="30" idx="3"/>
            </p:cNvCxnSpPr>
            <p:nvPr/>
          </p:nvCxnSpPr>
          <p:spPr bwMode="auto">
            <a:xfrm rot="16200000" flipH="1">
              <a:off x="3743" y="2694"/>
              <a:ext cx="1726" cy="283"/>
            </a:xfrm>
            <a:prstGeom prst="curvedConnector4">
              <a:avLst>
                <a:gd name="adj1" fmla="val 46379"/>
                <a:gd name="adj2" fmla="val 212998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24"/>
            <p:cNvCxnSpPr>
              <a:cxnSpLocks noChangeShapeType="1"/>
              <a:stCxn id="21" idx="2"/>
              <a:endCxn id="30" idx="3"/>
            </p:cNvCxnSpPr>
            <p:nvPr/>
          </p:nvCxnSpPr>
          <p:spPr bwMode="auto">
            <a:xfrm rot="16200000" flipH="1">
              <a:off x="3778" y="2729"/>
              <a:ext cx="861" cy="1077"/>
            </a:xfrm>
            <a:prstGeom prst="curvedConnector4">
              <a:avLst>
                <a:gd name="adj1" fmla="val 42741"/>
                <a:gd name="adj2" fmla="val 113377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8134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Deficiencias de PC y CC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205425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PC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no </a:t>
            </a:r>
            <a:r>
              <a:rPr lang="es-ES" dirty="0" smtClean="0">
                <a:solidFill>
                  <a:schemeClr val="tx1"/>
                </a:solidFill>
              </a:rPr>
              <a:t>considera </a:t>
            </a:r>
            <a:r>
              <a:rPr lang="es-ES" dirty="0" smtClean="0">
                <a:solidFill>
                  <a:srgbClr val="00B0F0"/>
                </a:solidFill>
              </a:rPr>
              <a:t>completamente</a:t>
            </a:r>
            <a:r>
              <a:rPr lang="es-ES" dirty="0" smtClean="0">
                <a:solidFill>
                  <a:schemeClr val="tx1"/>
                </a:solidFill>
              </a:rPr>
              <a:t> todas las </a:t>
            </a:r>
            <a:r>
              <a:rPr lang="es-ES" dirty="0" smtClean="0">
                <a:solidFill>
                  <a:srgbClr val="00B0F0"/>
                </a:solidFill>
              </a:rPr>
              <a:t>cláusulas</a:t>
            </a:r>
            <a:r>
              <a:rPr lang="es-ES" dirty="0" smtClean="0">
                <a:solidFill>
                  <a:schemeClr val="tx1"/>
                </a:solidFill>
              </a:rPr>
              <a:t>, especialmente si tenemos evaluación cortocircuitada.</a:t>
            </a:r>
          </a:p>
          <a:p>
            <a:pPr marL="0" indent="0">
              <a:buNone/>
            </a:pPr>
            <a:endParaRPr lang="es-E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CC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siempre </a:t>
            </a:r>
            <a:r>
              <a:rPr lang="es-ES" dirty="0" smtClean="0">
                <a:solidFill>
                  <a:srgbClr val="00B0F0"/>
                </a:solidFill>
              </a:rPr>
              <a:t>implica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PC</a:t>
            </a:r>
            <a:r>
              <a:rPr lang="es-ES" dirty="0" smtClean="0">
                <a:solidFill>
                  <a:schemeClr val="tx1"/>
                </a:solidFill>
              </a:rPr>
              <a:t>: Se puede satisfacer CC sin que el predicado tome los dos valores (</a:t>
            </a:r>
            <a:r>
              <a:rPr lang="es-ES" i="1" dirty="0" smtClean="0">
                <a:solidFill>
                  <a:schemeClr val="tx1"/>
                </a:solidFill>
              </a:rPr>
              <a:t>true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i="1" dirty="0" smtClean="0">
                <a:solidFill>
                  <a:schemeClr val="tx1"/>
                </a:solidFill>
              </a:rPr>
              <a:t>false</a:t>
            </a:r>
            <a:r>
              <a:rPr lang="es-ES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solución más simple para resolver estos problemas consiste en considerar </a:t>
            </a:r>
            <a:r>
              <a:rPr lang="es-ES" dirty="0" smtClean="0">
                <a:solidFill>
                  <a:srgbClr val="00B0F0"/>
                </a:solidFill>
              </a:rPr>
              <a:t>todas las combinaciones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34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combinatoria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822960" y="1844824"/>
            <a:ext cx="7587038" cy="108952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Combinatorial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CoC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Para cada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RT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contiene requisitos para las cláusulas de </a:t>
            </a:r>
            <a:r>
              <a:rPr lang="en-US" altLang="en-US" sz="24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 los evalúan a todas las posibles combinaciones de valores de verdad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" name="Group 2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63023"/>
              </p:ext>
            </p:extLst>
          </p:nvPr>
        </p:nvGraphicFramePr>
        <p:xfrm>
          <a:off x="1292621" y="3013456"/>
          <a:ext cx="6561137" cy="3346577"/>
        </p:xfrm>
        <a:graphic>
          <a:graphicData uri="http://schemas.openxmlformats.org/drawingml/2006/table">
            <a:tbl>
              <a:tblPr/>
              <a:tblGrid>
                <a:gridCol w="576262"/>
                <a:gridCol w="738188"/>
                <a:gridCol w="481012"/>
                <a:gridCol w="1279525"/>
                <a:gridCol w="3486150"/>
              </a:tblGrid>
              <a:tr h="4205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 &lt; 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 &gt;= n*o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((a &lt; b)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D)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(m &gt;= n*o)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5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Cobertura combinatoria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205425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err="1" smtClean="0">
                <a:solidFill>
                  <a:schemeClr val="tx1"/>
                </a:solidFill>
              </a:rPr>
              <a:t>CoC</a:t>
            </a:r>
            <a:r>
              <a:rPr lang="es-ES" dirty="0" smtClean="0">
                <a:solidFill>
                  <a:schemeClr val="tx1"/>
                </a:solidFill>
              </a:rPr>
              <a:t> es simple, elegante, limpio, completo….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Pero muy </a:t>
            </a:r>
            <a:r>
              <a:rPr lang="es-ES" dirty="0" smtClean="0">
                <a:solidFill>
                  <a:srgbClr val="00B0F0"/>
                </a:solidFill>
              </a:rPr>
              <a:t>costoso</a:t>
            </a:r>
            <a:r>
              <a:rPr lang="es-ES" dirty="0" smtClean="0">
                <a:solidFill>
                  <a:schemeClr val="tx1"/>
                </a:solidFill>
              </a:rPr>
              <a:t>: </a:t>
            </a:r>
            <a:r>
              <a:rPr lang="es-ES" altLang="en-US" i="1" dirty="0" smtClean="0">
                <a:solidFill>
                  <a:schemeClr val="tx1"/>
                </a:solidFill>
              </a:rPr>
              <a:t>2</a:t>
            </a:r>
            <a:r>
              <a:rPr lang="es-ES" altLang="en-US" i="1" baseline="30000" dirty="0" smtClean="0">
                <a:solidFill>
                  <a:schemeClr val="tx1"/>
                </a:solidFill>
              </a:rPr>
              <a:t>N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, siendo </a:t>
            </a:r>
            <a:r>
              <a:rPr lang="es-ES" altLang="en-US" i="1" dirty="0" smtClean="0">
                <a:solidFill>
                  <a:schemeClr val="tx1"/>
                </a:solidFill>
              </a:rPr>
              <a:t>N</a:t>
            </a:r>
            <a:r>
              <a:rPr lang="es-ES" altLang="en-US" dirty="0" smtClean="0">
                <a:solidFill>
                  <a:schemeClr val="tx1"/>
                </a:solidFill>
              </a:rPr>
              <a:t> el número de cláusulas.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 impráctico para situaciones con más de 3 o 4 cláusulas.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Para solventar este problema, muchas propuestas sugieren, de una u otra forma, </a:t>
            </a:r>
            <a:r>
              <a:rPr lang="es-ES" dirty="0" smtClean="0">
                <a:solidFill>
                  <a:srgbClr val="00B0F0"/>
                </a:solidFill>
              </a:rPr>
              <a:t>testear cada cláusula independientemente de las demás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Sin embargo, existen problemas adicionales: ¿Qué quiere decir </a:t>
            </a:r>
            <a:r>
              <a:rPr lang="es-ES" i="1" dirty="0" smtClean="0">
                <a:solidFill>
                  <a:srgbClr val="00B0F0"/>
                </a:solidFill>
              </a:rPr>
              <a:t>independientemente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El  libro de bibliografía básica propone la idea de utilizar </a:t>
            </a:r>
            <a:r>
              <a:rPr lang="es-ES" dirty="0" smtClean="0">
                <a:solidFill>
                  <a:srgbClr val="00B0F0"/>
                </a:solidFill>
              </a:rPr>
              <a:t>cláusulas activas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25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Cláusulas activas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42144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Cobertura de cláusulas presenta una </a:t>
            </a:r>
            <a:r>
              <a:rPr lang="es-ES" dirty="0" smtClean="0">
                <a:solidFill>
                  <a:srgbClr val="00B0F0"/>
                </a:solidFill>
              </a:rPr>
              <a:t>debilidad</a:t>
            </a:r>
            <a:r>
              <a:rPr lang="es-ES" dirty="0" smtClean="0">
                <a:solidFill>
                  <a:schemeClr val="tx1"/>
                </a:solidFill>
              </a:rPr>
              <a:t>: Los valores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siempre dan lugar a una </a:t>
            </a:r>
            <a:r>
              <a:rPr lang="es-ES" dirty="0" smtClean="0">
                <a:solidFill>
                  <a:srgbClr val="00B0F0"/>
                </a:solidFill>
              </a:rPr>
              <a:t>diferencia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Consideremos el primer test del ejemplo de </a:t>
            </a:r>
            <a:r>
              <a:rPr lang="es-ES" dirty="0" smtClean="0">
                <a:solidFill>
                  <a:srgbClr val="00B0F0"/>
                </a:solidFill>
              </a:rPr>
              <a:t>CC</a:t>
            </a:r>
            <a:r>
              <a:rPr lang="es-ES" dirty="0" smtClean="0">
                <a:solidFill>
                  <a:schemeClr val="tx1"/>
                </a:solidFill>
              </a:rPr>
              <a:t> que daba </a:t>
            </a:r>
            <a:r>
              <a:rPr lang="es-ES" i="1" dirty="0" smtClean="0">
                <a:solidFill>
                  <a:schemeClr val="tx1"/>
                </a:solidFill>
              </a:rPr>
              <a:t>true</a:t>
            </a:r>
            <a:r>
              <a:rPr lang="es-ES" dirty="0" smtClean="0">
                <a:solidFill>
                  <a:schemeClr val="tx1"/>
                </a:solidFill>
              </a:rPr>
              <a:t> a cada cláusula: ((5 &lt; 10) </a:t>
            </a: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true) </a:t>
            </a: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>
                <a:solidFill>
                  <a:schemeClr val="tx1"/>
                </a:solidFill>
              </a:rPr>
              <a:t>(1 &gt;= 1*1</a:t>
            </a:r>
            <a:r>
              <a:rPr lang="en-US" altLang="en-US" dirty="0" smtClean="0">
                <a:solidFill>
                  <a:schemeClr val="tx1"/>
                </a:solidFill>
              </a:rPr>
              <a:t>). </a:t>
            </a:r>
            <a:r>
              <a:rPr lang="en-US" altLang="en-US" dirty="0" smtClean="0">
                <a:solidFill>
                  <a:srgbClr val="00B0F0"/>
                </a:solidFill>
              </a:rPr>
              <a:t>Solo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/>
              <a:t>la </a:t>
            </a:r>
            <a:r>
              <a:rPr lang="es-ES" altLang="en-US" dirty="0" smtClean="0">
                <a:solidFill>
                  <a:srgbClr val="00B0F0"/>
                </a:solidFill>
              </a:rPr>
              <a:t>primera</a:t>
            </a:r>
            <a:r>
              <a:rPr lang="es-ES" altLang="en-US" dirty="0" smtClean="0"/>
              <a:t> cláusula es </a:t>
            </a:r>
            <a:r>
              <a:rPr lang="es-ES" altLang="en-US" dirty="0" smtClean="0">
                <a:solidFill>
                  <a:srgbClr val="00B0F0"/>
                </a:solidFill>
              </a:rPr>
              <a:t>útil</a:t>
            </a:r>
            <a:r>
              <a:rPr lang="es-ES" altLang="en-US" dirty="0" smtClean="0"/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Para testear de forma efectiva el resultado de una cláusula, ésta debería ser un </a:t>
            </a:r>
            <a:r>
              <a:rPr lang="es-ES" i="1" dirty="0" smtClean="0">
                <a:solidFill>
                  <a:srgbClr val="00B0F0"/>
                </a:solidFill>
              </a:rPr>
              <a:t>factor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rgbClr val="00B0F0"/>
                </a:solidFill>
              </a:rPr>
              <a:t>determinante</a:t>
            </a:r>
            <a:r>
              <a:rPr lang="es-ES" dirty="0" smtClean="0">
                <a:solidFill>
                  <a:schemeClr val="tx1"/>
                </a:solidFill>
              </a:rPr>
              <a:t> en el valor del predicado.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Esto es lo que se considera </a:t>
            </a:r>
            <a:r>
              <a:rPr lang="es-ES" i="1" dirty="0" smtClean="0">
                <a:solidFill>
                  <a:srgbClr val="00B0F0"/>
                </a:solidFill>
              </a:rPr>
              <a:t>hacer una cláusula activa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14</a:t>
            </a:fld>
            <a:endParaRPr lang="es-ES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611560" y="4079000"/>
            <a:ext cx="7462823" cy="1384300"/>
            <a:chOff x="231" y="2763"/>
            <a:chExt cx="5529" cy="872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31" y="3073"/>
              <a:ext cx="1391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s-ES" altLang="en-US" i="1" dirty="0" smtClean="0">
                  <a:solidFill>
                    <a:srgbClr val="FFFF00"/>
                  </a:solidFill>
                  <a:latin typeface="+mn-lt"/>
                </a:rPr>
                <a:t>Determinación</a:t>
              </a: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 :</a:t>
              </a:r>
              <a:endParaRPr lang="es-ES" altLang="en-US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655" y="2763"/>
              <a:ext cx="4105" cy="87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Una cláusula </a:t>
              </a:r>
              <a:r>
                <a:rPr lang="es-ES" altLang="en-US" i="1" dirty="0" smtClean="0">
                  <a:solidFill>
                    <a:srgbClr val="FFFF00"/>
                  </a:solidFill>
                  <a:latin typeface="+mn-lt"/>
                </a:rPr>
                <a:t>c</a:t>
              </a:r>
              <a:r>
                <a:rPr lang="es-ES" altLang="en-US" i="1" baseline="-25000" dirty="0" smtClean="0">
                  <a:solidFill>
                    <a:srgbClr val="FFFF00"/>
                  </a:solidFill>
                  <a:latin typeface="+mn-lt"/>
                </a:rPr>
                <a:t>i</a:t>
              </a: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 del predicado </a:t>
              </a:r>
              <a:r>
                <a:rPr lang="es-ES" altLang="en-US" i="1" dirty="0" smtClean="0">
                  <a:solidFill>
                    <a:srgbClr val="FFFF00"/>
                  </a:solidFill>
                  <a:latin typeface="+mn-lt"/>
                </a:rPr>
                <a:t>p</a:t>
              </a: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, llamada </a:t>
              </a:r>
              <a:r>
                <a:rPr lang="es-ES" altLang="en-US" i="1" dirty="0" smtClean="0">
                  <a:solidFill>
                    <a:srgbClr val="FFFF00"/>
                  </a:solidFill>
                  <a:latin typeface="+mn-lt"/>
                </a:rPr>
                <a:t>cláusula principal</a:t>
              </a: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, </a:t>
              </a:r>
              <a:r>
                <a:rPr lang="es-ES" altLang="en-US" i="1" dirty="0" smtClean="0">
                  <a:solidFill>
                    <a:srgbClr val="FFFF00"/>
                  </a:solidFill>
                  <a:latin typeface="+mn-lt"/>
                </a:rPr>
                <a:t>determina</a:t>
              </a: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 </a:t>
              </a:r>
              <a:r>
                <a:rPr lang="es-ES" altLang="en-US" i="1" dirty="0" smtClean="0">
                  <a:solidFill>
                    <a:srgbClr val="FFFF00"/>
                  </a:solidFill>
                  <a:latin typeface="+mn-lt"/>
                </a:rPr>
                <a:t>p</a:t>
              </a: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 </a:t>
              </a:r>
              <a:r>
                <a:rPr lang="es-ES" altLang="en-US" dirty="0" err="1" smtClean="0">
                  <a:solidFill>
                    <a:srgbClr val="FFFF00"/>
                  </a:solidFill>
                  <a:latin typeface="+mn-lt"/>
                </a:rPr>
                <a:t>sii</a:t>
              </a: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 los valores de las demás cláusulas</a:t>
              </a:r>
              <a:r>
                <a:rPr lang="es-ES" altLang="en-US" b="0" i="1" dirty="0" smtClean="0">
                  <a:solidFill>
                    <a:srgbClr val="FFFF00"/>
                  </a:solidFill>
                  <a:latin typeface="+mn-lt"/>
                </a:rPr>
                <a:t> </a:t>
              </a:r>
              <a:r>
                <a:rPr lang="es-ES" altLang="en-US" sz="2400" i="1" dirty="0" err="1">
                  <a:solidFill>
                    <a:srgbClr val="FFFF00"/>
                  </a:solidFill>
                  <a:latin typeface="+mn-lt"/>
                </a:rPr>
                <a:t>c</a:t>
              </a:r>
              <a:r>
                <a:rPr lang="es-ES" altLang="en-US" sz="2400" i="1" baseline="-25000" dirty="0" err="1">
                  <a:solidFill>
                    <a:srgbClr val="FFFF00"/>
                  </a:solidFill>
                  <a:latin typeface="+mn-lt"/>
                </a:rPr>
                <a:t>j</a:t>
              </a: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, llamadas secundarias, son tales que cambiar el valor de </a:t>
              </a:r>
              <a:r>
                <a:rPr lang="es-ES" altLang="en-US" i="1" dirty="0" smtClean="0">
                  <a:solidFill>
                    <a:srgbClr val="FFFF00"/>
                  </a:solidFill>
                  <a:latin typeface="+mn-lt"/>
                </a:rPr>
                <a:t>c</a:t>
              </a:r>
              <a:r>
                <a:rPr lang="es-ES" altLang="en-US" i="1" baseline="-25000" dirty="0" smtClean="0">
                  <a:solidFill>
                    <a:srgbClr val="FFFF00"/>
                  </a:solidFill>
                  <a:latin typeface="+mn-lt"/>
                </a:rPr>
                <a:t>i</a:t>
              </a:r>
              <a:r>
                <a:rPr lang="es-ES" altLang="en-US" dirty="0" smtClean="0">
                  <a:solidFill>
                    <a:srgbClr val="FFFF00"/>
                  </a:solidFill>
                  <a:latin typeface="+mn-lt"/>
                </a:rPr>
                <a:t> cambia el valor de </a:t>
              </a:r>
              <a:r>
                <a:rPr lang="es-ES" altLang="en-US" i="1" dirty="0" smtClean="0">
                  <a:solidFill>
                    <a:srgbClr val="FFFF00"/>
                  </a:solidFill>
                  <a:latin typeface="+mn-lt"/>
                </a:rPr>
                <a:t>p.</a:t>
              </a:r>
              <a:endParaRPr lang="es-ES" altLang="en-US" i="1" dirty="0">
                <a:solidFill>
                  <a:srgbClr val="FFFF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35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Predicados determinantes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4077072"/>
            <a:ext cx="7421449" cy="2232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Objetivo</a:t>
            </a:r>
            <a:r>
              <a:rPr lang="es-ES" dirty="0" smtClean="0">
                <a:solidFill>
                  <a:schemeClr val="tx1"/>
                </a:solidFill>
              </a:rPr>
              <a:t>: Encontrar </a:t>
            </a:r>
            <a:r>
              <a:rPr lang="es-ES" dirty="0" err="1" smtClean="0">
                <a:solidFill>
                  <a:schemeClr val="tx1"/>
                </a:solidFill>
              </a:rPr>
              <a:t>tests</a:t>
            </a:r>
            <a:r>
              <a:rPr lang="es-ES" dirty="0" smtClean="0">
                <a:solidFill>
                  <a:schemeClr val="tx1"/>
                </a:solidFill>
              </a:rPr>
              <a:t> para cada cláusula que determine el valor del predicado.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Esta idea se formaliza mediante una </a:t>
            </a:r>
            <a:r>
              <a:rPr lang="es-ES" dirty="0" smtClean="0">
                <a:solidFill>
                  <a:srgbClr val="00B0F0"/>
                </a:solidFill>
              </a:rPr>
              <a:t>familia de criterios </a:t>
            </a:r>
            <a:r>
              <a:rPr lang="es-ES" dirty="0" smtClean="0">
                <a:solidFill>
                  <a:schemeClr val="tx1"/>
                </a:solidFill>
              </a:rPr>
              <a:t>que tiene diferencias sutiles pero muy importantes.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51520" y="1848988"/>
            <a:ext cx="3876341" cy="2092881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u="sng" dirty="0">
                <a:solidFill>
                  <a:srgbClr val="FFFF00"/>
                </a:solidFill>
                <a:latin typeface="+mn-lt"/>
              </a:rPr>
              <a:t>P = A </a:t>
            </a:r>
            <a:r>
              <a:rPr lang="en-US" altLang="en-US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u="sng" dirty="0">
                <a:solidFill>
                  <a:srgbClr val="FFFF00"/>
                </a:solidFill>
                <a:latin typeface="+mn-lt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Si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B = true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entonces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 smtClean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es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 smtClean="0">
                <a:solidFill>
                  <a:schemeClr val="bg1"/>
                </a:solidFill>
                <a:latin typeface="+mn-lt"/>
              </a:rPr>
              <a:t>true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Por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tanto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, 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si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B = </a:t>
            </a:r>
            <a:r>
              <a:rPr lang="en-US" altLang="en-US" b="0" i="1" dirty="0" smtClean="0">
                <a:solidFill>
                  <a:schemeClr val="bg1"/>
                </a:solidFill>
                <a:latin typeface="+mn-lt"/>
              </a:rPr>
              <a:t>false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entonces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determina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Si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A = </a:t>
            </a:r>
            <a:r>
              <a:rPr lang="en-US" altLang="en-US" b="0" i="1" dirty="0" smtClean="0">
                <a:solidFill>
                  <a:schemeClr val="bg1"/>
                </a:solidFill>
                <a:latin typeface="+mn-lt"/>
              </a:rPr>
              <a:t>false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entonces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B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bg1"/>
                </a:solidFill>
                <a:latin typeface="+mn-lt"/>
              </a:rPr>
              <a:t>determina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52898" y="1848988"/>
            <a:ext cx="3972593" cy="2092881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u="sng" dirty="0">
                <a:solidFill>
                  <a:srgbClr val="FFFF00"/>
                </a:solidFill>
                <a:latin typeface="+mn-lt"/>
              </a:rPr>
              <a:t>P = A </a:t>
            </a:r>
            <a:r>
              <a:rPr lang="en-US" altLang="en-US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u="sng" dirty="0">
                <a:solidFill>
                  <a:srgbClr val="FFFF00"/>
                </a:solidFill>
                <a:latin typeface="+mn-lt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Si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B = </a:t>
            </a:r>
            <a:r>
              <a:rPr lang="en-US" altLang="en-US" b="0" i="1" dirty="0" smtClean="0">
                <a:solidFill>
                  <a:schemeClr val="bg1"/>
                </a:solidFill>
                <a:latin typeface="+mn-lt"/>
              </a:rPr>
              <a:t>false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entonces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es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 smtClean="0">
                <a:solidFill>
                  <a:schemeClr val="bg1"/>
                </a:solidFill>
                <a:latin typeface="+mn-lt"/>
              </a:rPr>
              <a:t>false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altLang="en-US" b="0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Por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tanto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, 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si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B = </a:t>
            </a:r>
            <a:r>
              <a:rPr lang="en-US" altLang="en-US" b="0" i="1" dirty="0" smtClean="0">
                <a:solidFill>
                  <a:schemeClr val="bg1"/>
                </a:solidFill>
                <a:latin typeface="+mn-lt"/>
              </a:rPr>
              <a:t>true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entonces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determina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Si  </a:t>
            </a:r>
            <a:r>
              <a:rPr lang="en-US" altLang="en-US" b="0" i="1" dirty="0" smtClean="0">
                <a:solidFill>
                  <a:schemeClr val="bg1"/>
                </a:solidFill>
                <a:latin typeface="+mn-lt"/>
              </a:rPr>
              <a:t>A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= true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entonces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B</a:t>
            </a:r>
            <a:r>
              <a:rPr lang="en-US" altLang="en-US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determina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b="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650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cláusulas activas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520" y="1887827"/>
            <a:ext cx="8564563" cy="10156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Active </a:t>
            </a:r>
            <a:r>
              <a:rPr lang="es-ES" sz="20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Clause</a:t>
            </a:r>
            <a:r>
              <a:rPr lang="es-ES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0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Coverage</a:t>
            </a:r>
            <a:r>
              <a:rPr lang="es-ES" sz="2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(ACC)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Para cada </a:t>
            </a:r>
            <a:r>
              <a:rPr lang="es-E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</a:t>
            </a:r>
            <a:r>
              <a:rPr lang="es-E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cada cláusula principal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elíjanse cláusulas secundarias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000" i="1" baseline="-25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para </a:t>
            </a:r>
            <a:r>
              <a:rPr lang="en-U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!= </a:t>
            </a:r>
            <a:r>
              <a:rPr lang="en-US" sz="20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tales que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determina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p. </a:t>
            </a:r>
            <a:r>
              <a:rPr lang="es-E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RT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contiene dos requisitos para cada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evalúa a </a:t>
            </a:r>
            <a:r>
              <a:rPr lang="es-E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true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evalúa a </a:t>
            </a:r>
            <a:r>
              <a:rPr lang="es-E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false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15320" y="3372469"/>
            <a:ext cx="2771775" cy="2254250"/>
            <a:chOff x="1332" y="2184"/>
            <a:chExt cx="1746" cy="1420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335" y="2184"/>
              <a:ext cx="1743" cy="1420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u="sng" dirty="0">
                  <a:solidFill>
                    <a:srgbClr val="FFFF00"/>
                  </a:solidFill>
                  <a:latin typeface="+mn-lt"/>
                </a:rPr>
                <a:t>p = a </a:t>
              </a:r>
              <a:r>
                <a:rPr lang="en-US" altLang="en-US" u="sng" dirty="0">
                  <a:solidFill>
                    <a:srgbClr val="FFFF00"/>
                  </a:solidFill>
                  <a:latin typeface="+mn-lt"/>
                  <a:sym typeface="Symbol" pitchFamily="18" charset="2"/>
                </a:rPr>
                <a:t></a:t>
              </a:r>
              <a:r>
                <a:rPr lang="en-US" altLang="en-US" u="sng" dirty="0">
                  <a:solidFill>
                    <a:srgbClr val="FFFF00"/>
                  </a:solidFill>
                  <a:latin typeface="+mn-lt"/>
                </a:rPr>
                <a:t> b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a = true, b = false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a = false, b = false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a = false, b = true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a = false, b = false</a:t>
              </a: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332" y="3039"/>
              <a:ext cx="17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FF00"/>
                </a:solidFill>
              </a:endParaRPr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-2167" y="5183807"/>
            <a:ext cx="4951412" cy="400050"/>
            <a:chOff x="1195" y="3335"/>
            <a:chExt cx="3119" cy="252"/>
          </a:xfrm>
        </p:grpSpPr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195" y="3488"/>
              <a:ext cx="213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FF00"/>
                </a:solidFill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311" y="3335"/>
              <a:ext cx="1003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 err="1" smtClean="0">
                  <a:solidFill>
                    <a:srgbClr val="FFFF00"/>
                  </a:solidFill>
                  <a:latin typeface="+mn-lt"/>
                </a:rPr>
                <a:t>Duplicado</a:t>
              </a:r>
              <a:endParaRPr lang="en-US" altLang="en-US" dirty="0">
                <a:solidFill>
                  <a:srgbClr val="FFFF00"/>
                </a:solidFill>
                <a:latin typeface="+mn-lt"/>
              </a:endParaRPr>
            </a:p>
          </p:txBody>
        </p:sp>
      </p:grpSp>
      <p:grpSp>
        <p:nvGrpSpPr>
          <p:cNvPr id="15" name="Group 19"/>
          <p:cNvGrpSpPr>
            <a:grpSpLocks/>
          </p:cNvGrpSpPr>
          <p:nvPr/>
        </p:nvGrpSpPr>
        <p:grpSpPr bwMode="auto">
          <a:xfrm>
            <a:off x="599495" y="3621707"/>
            <a:ext cx="5196641" cy="1185862"/>
            <a:chOff x="666" y="1821"/>
            <a:chExt cx="3442" cy="747"/>
          </a:xfrm>
        </p:grpSpPr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FF00"/>
                </a:solidFill>
              </a:endParaRP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430" cy="252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FF00"/>
                  </a:solidFill>
                  <a:latin typeface="+mn-lt"/>
                </a:rPr>
                <a:t>a is </a:t>
              </a:r>
              <a:r>
                <a:rPr lang="en-US" altLang="en-US" dirty="0" smtClean="0">
                  <a:solidFill>
                    <a:srgbClr val="FFFF00"/>
                  </a:solidFill>
                  <a:latin typeface="+mn-lt"/>
                </a:rPr>
                <a:t>principal</a:t>
              </a:r>
              <a:endParaRPr lang="en-US" altLang="en-US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FF00"/>
                </a:solidFill>
                <a:latin typeface="+mn-lt"/>
              </a:endParaRPr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1604383" y="4521819"/>
            <a:ext cx="5410199" cy="1185863"/>
            <a:chOff x="666" y="1821"/>
            <a:chExt cx="3408" cy="747"/>
          </a:xfrm>
        </p:grpSpPr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FF00"/>
                </a:solidFill>
              </a:endParaRPr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396" cy="252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 smtClean="0">
                  <a:solidFill>
                    <a:srgbClr val="FFFF00"/>
                  </a:solidFill>
                  <a:latin typeface="+mn-lt"/>
                </a:rPr>
                <a:t>b is </a:t>
              </a:r>
              <a:r>
                <a:rPr lang="en-US" altLang="en-US" dirty="0">
                  <a:solidFill>
                    <a:srgbClr val="FFFF00"/>
                  </a:solidFill>
                  <a:latin typeface="+mn-lt"/>
                </a:rPr>
                <a:t>principal</a:t>
              </a: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FF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3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Cobertura de cláusulas activas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205425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Este criterio de cobertura subyace a </a:t>
            </a:r>
            <a:r>
              <a:rPr lang="es-ES" i="1" dirty="0" err="1">
                <a:solidFill>
                  <a:schemeClr val="tx1"/>
                </a:solidFill>
              </a:rPr>
              <a:t>modified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i="1" dirty="0" err="1">
                <a:solidFill>
                  <a:schemeClr val="tx1"/>
                </a:solidFill>
              </a:rPr>
              <a:t>condition</a:t>
            </a:r>
            <a:r>
              <a:rPr lang="es-ES" i="1" dirty="0">
                <a:solidFill>
                  <a:schemeClr val="tx1"/>
                </a:solidFill>
              </a:rPr>
              <a:t>/</a:t>
            </a:r>
            <a:r>
              <a:rPr lang="es-ES" i="1" dirty="0" err="1">
                <a:solidFill>
                  <a:schemeClr val="tx1"/>
                </a:solidFill>
              </a:rPr>
              <a:t>decision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i="1" dirty="0" err="1">
                <a:solidFill>
                  <a:schemeClr val="tx1"/>
                </a:solidFill>
              </a:rPr>
              <a:t>coverage</a:t>
            </a:r>
            <a:r>
              <a:rPr lang="es-ES" dirty="0">
                <a:solidFill>
                  <a:schemeClr val="tx1"/>
                </a:solidFill>
              </a:rPr>
              <a:t> (MC/DC</a:t>
            </a:r>
            <a:r>
              <a:rPr lang="es-ES" dirty="0" smtClean="0">
                <a:solidFill>
                  <a:schemeClr val="tx1"/>
                </a:solidFill>
              </a:rPr>
              <a:t>), criterio que se usa en aviación y que consiste 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Se pasa por cada punto de entrada y de salida.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Cada predicado toma todos los posibles valores.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Cada cláusula de cada predicado toma </a:t>
            </a:r>
            <a:r>
              <a:rPr lang="es-ES" sz="2000" dirty="0">
                <a:solidFill>
                  <a:schemeClr val="tx1"/>
                </a:solidFill>
              </a:rPr>
              <a:t>todos los posibles </a:t>
            </a:r>
            <a:r>
              <a:rPr lang="es-ES" sz="2000" dirty="0" smtClean="0">
                <a:solidFill>
                  <a:schemeClr val="tx1"/>
                </a:solidFill>
              </a:rPr>
              <a:t>valores.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Se muestra que cada cláusula de cada predicado afecta al resultado de la evaluación de dicho predicado.</a:t>
            </a: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err="1" smtClean="0">
                <a:solidFill>
                  <a:schemeClr val="tx1"/>
                </a:solidFill>
              </a:rPr>
              <a:t>CoC</a:t>
            </a:r>
            <a:r>
              <a:rPr lang="es-ES" dirty="0" smtClean="0">
                <a:solidFill>
                  <a:schemeClr val="tx1"/>
                </a:solidFill>
              </a:rPr>
              <a:t> presenta una </a:t>
            </a:r>
            <a:r>
              <a:rPr lang="es-ES" dirty="0" smtClean="0">
                <a:solidFill>
                  <a:srgbClr val="00B0F0"/>
                </a:solidFill>
              </a:rPr>
              <a:t>ambigüedad</a:t>
            </a:r>
            <a:r>
              <a:rPr lang="es-ES" dirty="0" smtClean="0">
                <a:solidFill>
                  <a:schemeClr val="tx1"/>
                </a:solidFill>
              </a:rPr>
              <a:t>: ¿Las cláusulas secundarias tienen que tener los </a:t>
            </a:r>
            <a:r>
              <a:rPr lang="es-ES" dirty="0" smtClean="0">
                <a:solidFill>
                  <a:srgbClr val="00B0F0"/>
                </a:solidFill>
              </a:rPr>
              <a:t>mismos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valores</a:t>
            </a:r>
            <a:r>
              <a:rPr lang="es-ES" dirty="0" smtClean="0">
                <a:solidFill>
                  <a:schemeClr val="tx1"/>
                </a:solidFill>
              </a:rPr>
              <a:t> al considerar que la principal vale </a:t>
            </a:r>
            <a:r>
              <a:rPr lang="es-ES" i="1" dirty="0" smtClean="0">
                <a:solidFill>
                  <a:schemeClr val="tx1"/>
                </a:solidFill>
              </a:rPr>
              <a:t>true</a:t>
            </a:r>
            <a:r>
              <a:rPr lang="es-ES" dirty="0" smtClean="0">
                <a:solidFill>
                  <a:schemeClr val="tx1"/>
                </a:solidFill>
              </a:rPr>
              <a:t> y que vale </a:t>
            </a:r>
            <a:r>
              <a:rPr lang="es-ES" i="1" dirty="0" smtClean="0">
                <a:solidFill>
                  <a:schemeClr val="tx1"/>
                </a:solidFill>
              </a:rPr>
              <a:t>false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98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Resolviendo la ambigüedad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3933056"/>
            <a:ext cx="7781489" cy="2376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Esta pregunta ha causado mucha </a:t>
            </a:r>
            <a:r>
              <a:rPr lang="es-ES" dirty="0" smtClean="0">
                <a:solidFill>
                  <a:srgbClr val="00B0F0"/>
                </a:solidFill>
              </a:rPr>
              <a:t>confusión </a:t>
            </a:r>
            <a:r>
              <a:rPr lang="es-ES" dirty="0" smtClean="0">
                <a:solidFill>
                  <a:schemeClr val="tx1"/>
                </a:solidFill>
              </a:rPr>
              <a:t>entre los </a:t>
            </a:r>
            <a:r>
              <a:rPr lang="es-ES" dirty="0" err="1" smtClean="0">
                <a:solidFill>
                  <a:schemeClr val="tx1"/>
                </a:solidFill>
              </a:rPr>
              <a:t>testeadores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Podemos considerar </a:t>
            </a:r>
            <a:r>
              <a:rPr lang="es-ES" dirty="0" smtClean="0">
                <a:solidFill>
                  <a:srgbClr val="00B0F0"/>
                </a:solidFill>
              </a:rPr>
              <a:t>tres</a:t>
            </a:r>
            <a:r>
              <a:rPr lang="es-ES" dirty="0" smtClean="0">
                <a:solidFill>
                  <a:schemeClr val="tx1"/>
                </a:solidFill>
              </a:rPr>
              <a:t> criterios distintos basados en esta pregunta: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Cláusulas secundarias </a:t>
            </a:r>
            <a:r>
              <a:rPr lang="es-ES" sz="2000" dirty="0" smtClean="0">
                <a:solidFill>
                  <a:srgbClr val="00B0F0"/>
                </a:solidFill>
              </a:rPr>
              <a:t>no</a:t>
            </a:r>
            <a:r>
              <a:rPr lang="es-ES" sz="2000" dirty="0" smtClean="0">
                <a:solidFill>
                  <a:schemeClr val="tx1"/>
                </a:solidFill>
              </a:rPr>
              <a:t> necesitan ser la </a:t>
            </a:r>
            <a:r>
              <a:rPr lang="es-ES" sz="2000" dirty="0" smtClean="0">
                <a:solidFill>
                  <a:srgbClr val="00B0F0"/>
                </a:solidFill>
              </a:rPr>
              <a:t>misma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Cláusulas </a:t>
            </a:r>
            <a:r>
              <a:rPr lang="es-ES" sz="2000" dirty="0">
                <a:solidFill>
                  <a:schemeClr val="tx1"/>
                </a:solidFill>
              </a:rPr>
              <a:t>secundarias </a:t>
            </a:r>
            <a:r>
              <a:rPr lang="es-ES" sz="2000" dirty="0" smtClean="0">
                <a:solidFill>
                  <a:schemeClr val="tx1"/>
                </a:solidFill>
              </a:rPr>
              <a:t>deben ser </a:t>
            </a: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dirty="0">
                <a:solidFill>
                  <a:srgbClr val="00B0F0"/>
                </a:solidFill>
              </a:rPr>
              <a:t>misma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>
                <a:solidFill>
                  <a:schemeClr val="tx1"/>
                </a:solidFill>
              </a:rPr>
              <a:t>Cláusulas secundarias </a:t>
            </a:r>
            <a:r>
              <a:rPr lang="es-ES" sz="2000" dirty="0" smtClean="0">
                <a:solidFill>
                  <a:srgbClr val="00B0F0"/>
                </a:solidFill>
              </a:rPr>
              <a:t>fuerzan</a:t>
            </a:r>
            <a:r>
              <a:rPr lang="es-ES" sz="2000" dirty="0" smtClean="0">
                <a:solidFill>
                  <a:schemeClr val="tx1"/>
                </a:solidFill>
              </a:rPr>
              <a:t> a que el </a:t>
            </a:r>
            <a:r>
              <a:rPr lang="es-ES" sz="2000" dirty="0" smtClean="0">
                <a:solidFill>
                  <a:srgbClr val="00B0F0"/>
                </a:solidFill>
              </a:rPr>
              <a:t>predicado</a:t>
            </a:r>
            <a:r>
              <a:rPr lang="es-ES" sz="2000" dirty="0" smtClean="0">
                <a:solidFill>
                  <a:schemeClr val="tx1"/>
                </a:solidFill>
              </a:rPr>
              <a:t> evalúe a </a:t>
            </a:r>
            <a:r>
              <a:rPr lang="es-ES" sz="2000" i="1" dirty="0" smtClean="0">
                <a:solidFill>
                  <a:schemeClr val="tx1"/>
                </a:solidFill>
              </a:rPr>
              <a:t>true</a:t>
            </a:r>
            <a:r>
              <a:rPr lang="es-ES" sz="2000" dirty="0" smtClean="0">
                <a:solidFill>
                  <a:schemeClr val="tx1"/>
                </a:solidFill>
              </a:rPr>
              <a:t> para un valor de la cláusula principal y a </a:t>
            </a:r>
            <a:r>
              <a:rPr lang="es-ES" sz="2000" i="1" dirty="0" smtClean="0">
                <a:solidFill>
                  <a:schemeClr val="tx1"/>
                </a:solidFill>
              </a:rPr>
              <a:t>false </a:t>
            </a:r>
            <a:r>
              <a:rPr lang="es-ES" sz="2000" dirty="0" smtClean="0">
                <a:solidFill>
                  <a:schemeClr val="tx1"/>
                </a:solidFill>
              </a:rPr>
              <a:t>para el otro.</a:t>
            </a: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3938" y="1770698"/>
            <a:ext cx="3911266" cy="1785104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n-US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p = a </a:t>
            </a:r>
            <a:r>
              <a:rPr lang="es-ES" altLang="en-US" u="sng" dirty="0" smtClean="0">
                <a:solidFill>
                  <a:srgbClr val="FFFF00"/>
                </a:solidFill>
                <a:latin typeface="Gill Sans MT" panose="020B0502020104020203" pitchFamily="34" charset="0"/>
                <a:sym typeface="Symbol" pitchFamily="18" charset="2"/>
              </a:rPr>
              <a:t> </a:t>
            </a:r>
            <a:r>
              <a:rPr lang="es-ES" altLang="en-US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(b </a:t>
            </a:r>
            <a:r>
              <a:rPr lang="es-ES" altLang="en-US" u="sng" dirty="0" smtClean="0">
                <a:solidFill>
                  <a:srgbClr val="FFFF00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s-ES" altLang="en-US" u="sng" dirty="0" smtClean="0">
                <a:solidFill>
                  <a:srgbClr val="FFFF00"/>
                </a:solidFill>
                <a:latin typeface="Gill Sans MT" panose="020B0502020104020203" pitchFamily="34" charset="0"/>
              </a:rPr>
              <a:t> c)</a:t>
            </a:r>
          </a:p>
          <a:p>
            <a:pPr>
              <a:spcBef>
                <a:spcPct val="50000"/>
              </a:spcBef>
            </a:pPr>
            <a:r>
              <a:rPr lang="es-ES" alt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Cláusula principal : a</a:t>
            </a:r>
          </a:p>
          <a:p>
            <a:pPr>
              <a:spcBef>
                <a:spcPct val="50000"/>
              </a:spcBef>
            </a:pPr>
            <a:r>
              <a:rPr lang="es-ES" alt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 = true, b = false, c = true</a:t>
            </a:r>
          </a:p>
          <a:p>
            <a:pPr>
              <a:spcBef>
                <a:spcPct val="50000"/>
              </a:spcBef>
            </a:pPr>
            <a:r>
              <a:rPr lang="es-ES" altLang="en-US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 = false, b = false, c = false</a:t>
            </a:r>
            <a:endParaRPr lang="es-ES" alt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2764639" y="2440383"/>
            <a:ext cx="5130801" cy="1138239"/>
            <a:chOff x="1455" y="1052"/>
            <a:chExt cx="3232" cy="717"/>
          </a:xfrm>
        </p:grpSpPr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1455" y="1202"/>
              <a:ext cx="1670" cy="567"/>
              <a:chOff x="1455" y="1202"/>
              <a:chExt cx="1670" cy="567"/>
            </a:xfrm>
          </p:grpSpPr>
          <p:sp>
            <p:nvSpPr>
              <p:cNvPr id="12" name="Oval 7"/>
              <p:cNvSpPr>
                <a:spLocks noChangeArrowheads="1"/>
              </p:cNvSpPr>
              <p:nvPr/>
            </p:nvSpPr>
            <p:spPr bwMode="auto">
              <a:xfrm>
                <a:off x="1455" y="1474"/>
                <a:ext cx="915" cy="295"/>
              </a:xfrm>
              <a:prstGeom prst="ellipse">
                <a:avLst/>
              </a:prstGeom>
              <a:solidFill>
                <a:srgbClr val="0033CC"/>
              </a:solidFill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1455" y="1478"/>
                <a:ext cx="8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dirty="0">
                    <a:solidFill>
                      <a:srgbClr val="FFFF00"/>
                    </a:solidFill>
                    <a:latin typeface="Gill Sans MT" panose="020B0502020104020203" pitchFamily="34" charset="0"/>
                  </a:rPr>
                  <a:t>c = false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 flipV="1">
                <a:off x="2362" y="1202"/>
                <a:ext cx="763" cy="40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130" y="1052"/>
              <a:ext cx="1557" cy="44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dirty="0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¿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Está</a:t>
              </a:r>
              <a:r>
                <a:rPr lang="en-US" altLang="en-US" b="0" dirty="0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permitido</a:t>
              </a:r>
              <a:r>
                <a:rPr lang="en-US" altLang="en-US" b="0" dirty="0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este</a:t>
              </a:r>
              <a:r>
                <a:rPr lang="en-US" altLang="en-US" b="0" dirty="0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cambio</a:t>
              </a:r>
              <a:r>
                <a:rPr lang="en-US" altLang="en-US" b="0" dirty="0" smtClean="0">
                  <a:solidFill>
                    <a:schemeClr val="bg1"/>
                  </a:solidFill>
                  <a:latin typeface="Gill Sans MT" panose="020B0502020104020203" pitchFamily="34" charset="0"/>
                </a:rPr>
                <a:t>?</a:t>
              </a:r>
              <a:endPara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172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Resolviendo la ambigüedad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4824"/>
            <a:ext cx="7781489" cy="446449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Cláusulas secundarias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necesitan ser la </a:t>
            </a:r>
            <a:r>
              <a:rPr lang="es-ES" dirty="0" smtClean="0">
                <a:solidFill>
                  <a:srgbClr val="00B0F0"/>
                </a:solidFill>
              </a:rPr>
              <a:t>misma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Es posible tener </a:t>
            </a:r>
            <a:r>
              <a:rPr lang="es-ES" dirty="0" smtClean="0">
                <a:solidFill>
                  <a:srgbClr val="00B0F0"/>
                </a:solidFill>
              </a:rPr>
              <a:t>GACC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sin</a:t>
            </a:r>
            <a:r>
              <a:rPr lang="es-ES" dirty="0" smtClean="0">
                <a:solidFill>
                  <a:schemeClr val="tx1"/>
                </a:solidFill>
              </a:rPr>
              <a:t> tener </a:t>
            </a:r>
            <a:r>
              <a:rPr lang="es-ES" dirty="0" smtClean="0">
                <a:solidFill>
                  <a:srgbClr val="00B0F0"/>
                </a:solidFill>
              </a:rPr>
              <a:t>cobertura de predicados</a:t>
            </a:r>
            <a:r>
              <a:rPr lang="es-ES" dirty="0" smtClean="0">
                <a:solidFill>
                  <a:schemeClr val="tx1"/>
                </a:solidFill>
              </a:rPr>
              <a:t>…. Mal criterio.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38748" y="2348880"/>
            <a:ext cx="7712223" cy="70788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Active Clause Coverage (GACC)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formal 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Ammann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Offutt: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Software Testing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</a:t>
            </a:r>
            <a:r>
              <a:rPr lang="en-US" sz="20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Edition)</a:t>
            </a:r>
          </a:p>
        </p:txBody>
      </p:sp>
    </p:spTree>
    <p:extLst>
      <p:ext uri="{BB962C8B-B14F-4D97-AF65-F5344CB8AC3E}">
        <p14:creationId xmlns:p14="http://schemas.microsoft.com/office/powerpoint/2010/main" val="283434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00188" y="219729"/>
            <a:ext cx="4114800" cy="954107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Cuatro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e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structuras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para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m</a:t>
            </a: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odelar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 software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24363" y="1142250"/>
            <a:ext cx="8682038" cy="1533174"/>
            <a:chOff x="204788" y="1905000"/>
            <a:chExt cx="8682038" cy="153317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Grafos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Lógica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4788" y="2484067"/>
              <a:ext cx="2309812" cy="954107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Espacio</a:t>
              </a:r>
              <a:r>
                <a:rPr lang="en-US" sz="2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 de Inputs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910238" y="2484067"/>
              <a:ext cx="1976588" cy="52322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Sintaxis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357535" y="21844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749775" y="2272741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Modelos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545429" y="6079051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Integra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15379" y="3575564"/>
              <a:ext cx="14714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869172" y="2213872"/>
            <a:ext cx="3305175" cy="2000250"/>
            <a:chOff x="3605062" y="2960688"/>
            <a:chExt cx="3305175" cy="2000250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FND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Especs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730933" y="2960688"/>
              <a:ext cx="158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1464" y="2244537"/>
            <a:ext cx="4138612" cy="3710236"/>
            <a:chOff x="175838" y="2893765"/>
            <a:chExt cx="4138612" cy="3710236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18248" y="2893765"/>
              <a:ext cx="12264" cy="4510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398338" y="6054726"/>
              <a:ext cx="1839229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Casos</a:t>
              </a:r>
              <a:r>
                <a:rPr lang="en-US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 de </a:t>
              </a: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Especs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773106" y="60547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Diseño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36933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Código</a:t>
              </a: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398338" y="3005138"/>
              <a:ext cx="139790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err="1" smtClean="0">
                  <a:latin typeface="Comic Sans MS" pitchFamily="66" charset="0"/>
                  <a:cs typeface="Arial" pitchFamily="34" charset="0"/>
                </a:rPr>
                <a:t>Aplicado</a:t>
              </a: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 a</a:t>
              </a:r>
              <a:endParaRPr lang="en-US" dirty="0">
                <a:latin typeface="Comic Sans MS" pitchFamily="66" charset="0"/>
                <a:cs typeface="Arial" pitchFamily="34" charset="0"/>
              </a:endParaRPr>
            </a:p>
          </p:txBody>
        </p:sp>
      </p:grp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74869" y="2875372"/>
            <a:ext cx="3746345" cy="1390833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" name="Rectangle 56"/>
          <p:cNvSpPr>
            <a:spLocks noChangeArrowheads="1"/>
          </p:cNvSpPr>
          <p:nvPr/>
        </p:nvSpPr>
        <p:spPr bwMode="auto">
          <a:xfrm>
            <a:off x="57455" y="1250604"/>
            <a:ext cx="2551553" cy="162760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" name="Rectangle 56"/>
          <p:cNvSpPr>
            <a:spLocks noChangeArrowheads="1"/>
          </p:cNvSpPr>
          <p:nvPr/>
        </p:nvSpPr>
        <p:spPr bwMode="auto">
          <a:xfrm>
            <a:off x="90617" y="4290889"/>
            <a:ext cx="8915784" cy="173323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Rectangle 56"/>
          <p:cNvSpPr>
            <a:spLocks noChangeArrowheads="1"/>
          </p:cNvSpPr>
          <p:nvPr/>
        </p:nvSpPr>
        <p:spPr bwMode="auto">
          <a:xfrm>
            <a:off x="2622555" y="1250603"/>
            <a:ext cx="1335861" cy="1623669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" name="Rectangle 56"/>
          <p:cNvSpPr>
            <a:spLocks noChangeArrowheads="1"/>
          </p:cNvSpPr>
          <p:nvPr/>
        </p:nvSpPr>
        <p:spPr bwMode="auto">
          <a:xfrm>
            <a:off x="3951997" y="1250602"/>
            <a:ext cx="1335861" cy="982823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" name="Rectangle 56"/>
          <p:cNvSpPr>
            <a:spLocks noChangeArrowheads="1"/>
          </p:cNvSpPr>
          <p:nvPr/>
        </p:nvSpPr>
        <p:spPr bwMode="auto">
          <a:xfrm>
            <a:off x="7001546" y="1388416"/>
            <a:ext cx="2144962" cy="1496309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" name="Rectangle 56"/>
          <p:cNvSpPr>
            <a:spLocks noChangeArrowheads="1"/>
          </p:cNvSpPr>
          <p:nvPr/>
        </p:nvSpPr>
        <p:spPr bwMode="auto">
          <a:xfrm>
            <a:off x="7221651" y="2886042"/>
            <a:ext cx="1953124" cy="1393734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76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Resolviendo la ambigüedad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4824"/>
            <a:ext cx="7781489" cy="446449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s-ES" dirty="0">
                <a:solidFill>
                  <a:schemeClr val="tx1"/>
                </a:solidFill>
              </a:rPr>
              <a:t>Cláusulas secundarias deben ser la </a:t>
            </a:r>
            <a:r>
              <a:rPr lang="es-ES" dirty="0">
                <a:solidFill>
                  <a:srgbClr val="00B0F0"/>
                </a:solidFill>
              </a:rPr>
              <a:t>misma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Esta ha sido una interpretación habitual para los desarrolladores de sistemas para </a:t>
            </a:r>
            <a:r>
              <a:rPr lang="es-ES" dirty="0" smtClean="0">
                <a:solidFill>
                  <a:srgbClr val="00B0F0"/>
                </a:solidFill>
              </a:rPr>
              <a:t>aviación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El problema es que, frecuentemente, da lugar a </a:t>
            </a:r>
            <a:r>
              <a:rPr lang="es-ES" dirty="0" smtClean="0">
                <a:solidFill>
                  <a:srgbClr val="00B0F0"/>
                </a:solidFill>
              </a:rPr>
              <a:t>requisitos</a:t>
            </a:r>
            <a:r>
              <a:rPr lang="es-ES" dirty="0" smtClean="0">
                <a:solidFill>
                  <a:schemeClr val="tx1"/>
                </a:solidFill>
              </a:rPr>
              <a:t> de test </a:t>
            </a:r>
            <a:r>
              <a:rPr lang="es-ES" dirty="0" smtClean="0">
                <a:solidFill>
                  <a:srgbClr val="00B0F0"/>
                </a:solidFill>
              </a:rPr>
              <a:t>imposibles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Además,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hay una </a:t>
            </a:r>
            <a:r>
              <a:rPr lang="es-ES" dirty="0" smtClean="0">
                <a:solidFill>
                  <a:srgbClr val="00B0F0"/>
                </a:solidFill>
              </a:rPr>
              <a:t>razón</a:t>
            </a:r>
            <a:r>
              <a:rPr lang="es-ES" dirty="0" smtClean="0">
                <a:solidFill>
                  <a:schemeClr val="tx1"/>
                </a:solidFill>
              </a:rPr>
              <a:t> lógica para pedir esta </a:t>
            </a:r>
            <a:r>
              <a:rPr lang="es-ES" dirty="0" smtClean="0">
                <a:solidFill>
                  <a:srgbClr val="00B0F0"/>
                </a:solidFill>
              </a:rPr>
              <a:t>restricción</a:t>
            </a:r>
            <a:r>
              <a:rPr lang="es-ES" dirty="0" smtClean="0">
                <a:solidFill>
                  <a:schemeClr val="tx1"/>
                </a:solidFill>
              </a:rPr>
              <a:t> (que no cambien las cláusulas secundarias al valer la principal </a:t>
            </a:r>
            <a:r>
              <a:rPr lang="es-ES" i="1" dirty="0" smtClean="0">
                <a:solidFill>
                  <a:schemeClr val="tx1"/>
                </a:solidFill>
              </a:rPr>
              <a:t>true</a:t>
            </a:r>
            <a:r>
              <a:rPr lang="es-ES" dirty="0" smtClean="0">
                <a:solidFill>
                  <a:schemeClr val="tx1"/>
                </a:solidFill>
              </a:rPr>
              <a:t> o </a:t>
            </a:r>
            <a:r>
              <a:rPr lang="es-ES" i="1" dirty="0" smtClean="0">
                <a:solidFill>
                  <a:schemeClr val="tx1"/>
                </a:solidFill>
              </a:rPr>
              <a:t>false</a:t>
            </a:r>
            <a:r>
              <a:rPr lang="es-ES" dirty="0" smtClean="0">
                <a:solidFill>
                  <a:schemeClr val="tx1"/>
                </a:solidFill>
              </a:rPr>
              <a:t>).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38748" y="2348880"/>
            <a:ext cx="7712223" cy="70788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</a:t>
            </a:r>
            <a:r>
              <a:rPr lang="en-US" sz="2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Clause Coverage </a:t>
            </a: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(RACC</a:t>
            </a:r>
            <a:r>
              <a:rPr lang="en-US" sz="2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formal 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Ammann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Offutt: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Software Testing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</a:t>
            </a:r>
            <a:r>
              <a:rPr lang="en-US" sz="20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Edition)</a:t>
            </a:r>
          </a:p>
        </p:txBody>
      </p:sp>
    </p:spTree>
    <p:extLst>
      <p:ext uri="{BB962C8B-B14F-4D97-AF65-F5344CB8AC3E}">
        <p14:creationId xmlns:p14="http://schemas.microsoft.com/office/powerpoint/2010/main" val="34983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Resolviendo la ambigüedad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4824"/>
            <a:ext cx="7781489" cy="446449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s-ES" dirty="0">
                <a:solidFill>
                  <a:schemeClr val="tx1"/>
                </a:solidFill>
              </a:rPr>
              <a:t>Cláusulas secundarias </a:t>
            </a:r>
            <a:r>
              <a:rPr lang="es-ES" dirty="0">
                <a:solidFill>
                  <a:srgbClr val="00B0F0"/>
                </a:solidFill>
              </a:rPr>
              <a:t>fuerzan</a:t>
            </a:r>
            <a:r>
              <a:rPr lang="es-ES" dirty="0">
                <a:solidFill>
                  <a:schemeClr val="tx1"/>
                </a:solidFill>
              </a:rPr>
              <a:t> a que el </a:t>
            </a:r>
            <a:r>
              <a:rPr lang="es-ES" dirty="0">
                <a:solidFill>
                  <a:srgbClr val="00B0F0"/>
                </a:solidFill>
              </a:rPr>
              <a:t>predicado</a:t>
            </a:r>
            <a:r>
              <a:rPr lang="es-ES" dirty="0">
                <a:solidFill>
                  <a:schemeClr val="tx1"/>
                </a:solidFill>
              </a:rPr>
              <a:t> evalúe a </a:t>
            </a:r>
            <a:r>
              <a:rPr lang="es-ES" i="1" dirty="0">
                <a:solidFill>
                  <a:schemeClr val="tx1"/>
                </a:solidFill>
              </a:rPr>
              <a:t>true</a:t>
            </a:r>
            <a:r>
              <a:rPr lang="es-ES" dirty="0">
                <a:solidFill>
                  <a:schemeClr val="tx1"/>
                </a:solidFill>
              </a:rPr>
              <a:t> para un valor de la cláusula principal y a </a:t>
            </a:r>
            <a:r>
              <a:rPr lang="es-ES" i="1" dirty="0">
                <a:solidFill>
                  <a:schemeClr val="tx1"/>
                </a:solidFill>
              </a:rPr>
              <a:t>false </a:t>
            </a:r>
            <a:r>
              <a:rPr lang="es-ES" dirty="0">
                <a:solidFill>
                  <a:schemeClr val="tx1"/>
                </a:solidFill>
              </a:rPr>
              <a:t>para el otro.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Esta es una interpretación más </a:t>
            </a:r>
            <a:r>
              <a:rPr lang="es-ES" dirty="0" smtClean="0">
                <a:solidFill>
                  <a:srgbClr val="00B0F0"/>
                </a:solidFill>
              </a:rPr>
              <a:t>reciente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Implícitamente</a:t>
            </a:r>
            <a:r>
              <a:rPr lang="es-ES" dirty="0" smtClean="0">
                <a:solidFill>
                  <a:schemeClr val="tx1"/>
                </a:solidFill>
              </a:rPr>
              <a:t> permite que las cláusulas </a:t>
            </a:r>
            <a:r>
              <a:rPr lang="es-ES" dirty="0" smtClean="0">
                <a:solidFill>
                  <a:srgbClr val="00B0F0"/>
                </a:solidFill>
              </a:rPr>
              <a:t>secundarias</a:t>
            </a:r>
            <a:r>
              <a:rPr lang="es-ES" dirty="0" smtClean="0">
                <a:solidFill>
                  <a:schemeClr val="tx1"/>
                </a:solidFill>
              </a:rPr>
              <a:t> tomen </a:t>
            </a:r>
            <a:r>
              <a:rPr lang="es-ES" dirty="0" smtClean="0">
                <a:solidFill>
                  <a:srgbClr val="00B0F0"/>
                </a:solidFill>
              </a:rPr>
              <a:t>valores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distintos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Explícitamente</a:t>
            </a:r>
            <a:r>
              <a:rPr lang="es-ES" dirty="0" smtClean="0">
                <a:solidFill>
                  <a:schemeClr val="tx1"/>
                </a:solidFill>
              </a:rPr>
              <a:t> subsume cobertura de predicados.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38748" y="2492896"/>
            <a:ext cx="7712223" cy="70788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Correlated </a:t>
            </a:r>
            <a:r>
              <a:rPr lang="en-US" sz="2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Clause Coverage </a:t>
            </a:r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(RACC</a:t>
            </a:r>
            <a:r>
              <a:rPr lang="en-US" sz="2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formal 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Ammann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Offutt: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Software Testing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</a:t>
            </a:r>
            <a:r>
              <a:rPr lang="en-US" sz="20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Edition)</a:t>
            </a:r>
          </a:p>
        </p:txBody>
      </p:sp>
    </p:spTree>
    <p:extLst>
      <p:ext uri="{BB962C8B-B14F-4D97-AF65-F5344CB8AC3E}">
        <p14:creationId xmlns:p14="http://schemas.microsoft.com/office/powerpoint/2010/main" val="189320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cláusulas inactivas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4824"/>
            <a:ext cx="7781489" cy="446449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Los criterios basados en la cobertura de cláusulas </a:t>
            </a:r>
            <a:r>
              <a:rPr lang="es-ES" dirty="0" smtClean="0">
                <a:solidFill>
                  <a:srgbClr val="00B0F0"/>
                </a:solidFill>
              </a:rPr>
              <a:t>activas</a:t>
            </a:r>
            <a:r>
              <a:rPr lang="es-ES" dirty="0" smtClean="0">
                <a:solidFill>
                  <a:schemeClr val="tx1"/>
                </a:solidFill>
              </a:rPr>
              <a:t> aseguran que las cláusulas primarias </a:t>
            </a:r>
            <a:r>
              <a:rPr lang="es-ES" dirty="0" smtClean="0">
                <a:solidFill>
                  <a:srgbClr val="00B0F0"/>
                </a:solidFill>
              </a:rPr>
              <a:t>afectan</a:t>
            </a:r>
            <a:r>
              <a:rPr lang="es-ES" dirty="0" smtClean="0">
                <a:solidFill>
                  <a:schemeClr val="tx1"/>
                </a:solidFill>
              </a:rPr>
              <a:t> a los predicados.</a:t>
            </a: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La cobertura de cláusulas </a:t>
            </a:r>
            <a:r>
              <a:rPr lang="es-ES" dirty="0" smtClean="0">
                <a:solidFill>
                  <a:srgbClr val="00B0F0"/>
                </a:solidFill>
              </a:rPr>
              <a:t>inactivas</a:t>
            </a:r>
            <a:r>
              <a:rPr lang="es-ES" dirty="0" smtClean="0">
                <a:solidFill>
                  <a:schemeClr val="tx1"/>
                </a:solidFill>
              </a:rPr>
              <a:t> toma la dirección contraria: las cláusulas principales </a:t>
            </a:r>
            <a:r>
              <a:rPr lang="es-ES" dirty="0" smtClean="0">
                <a:solidFill>
                  <a:srgbClr val="00B0F0"/>
                </a:solidFill>
              </a:rPr>
              <a:t>no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afectan</a:t>
            </a:r>
            <a:r>
              <a:rPr lang="es-ES" dirty="0" smtClean="0">
                <a:solidFill>
                  <a:schemeClr val="tx1"/>
                </a:solidFill>
              </a:rPr>
              <a:t> a los predicados.</a:t>
            </a: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Existen criterios duales a los que se ven en activas:</a:t>
            </a:r>
          </a:p>
          <a:p>
            <a:pPr marL="0">
              <a:buNone/>
            </a:pPr>
            <a:r>
              <a:rPr lang="en-US" dirty="0">
                <a:solidFill>
                  <a:srgbClr val="00B0F0"/>
                </a:solidFill>
              </a:rPr>
              <a:t>General Inactive Clause Coverage (GICC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</a:p>
          <a:p>
            <a:pPr marL="0">
              <a:buNone/>
            </a:pPr>
            <a:r>
              <a:rPr lang="en-US" dirty="0">
                <a:solidFill>
                  <a:srgbClr val="00B0F0"/>
                </a:solidFill>
              </a:rPr>
              <a:t>Restricted Inactive Clause Coverage (RICC)</a:t>
            </a:r>
            <a:endParaRPr lang="es-ES" dirty="0">
              <a:solidFill>
                <a:srgbClr val="00B0F0"/>
              </a:solidFill>
            </a:endParaRP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A diferencia de lo que ocurre en las coberturas activas, en este caso siempre se garantiza la cobertura de predicados.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2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4214575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Subsunción de criterios lógicos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23</a:t>
            </a:fld>
            <a:endParaRPr lang="es-ES"/>
          </a:p>
        </p:txBody>
      </p: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2162572" y="924025"/>
            <a:ext cx="6972300" cy="5367338"/>
            <a:chOff x="851" y="631"/>
            <a:chExt cx="4392" cy="3381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3168" y="1610"/>
              <a:ext cx="255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FF00"/>
                </a:solidFill>
                <a:latin typeface="+mn-lt"/>
              </a:endParaRPr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1982" y="3484"/>
              <a:ext cx="801" cy="526"/>
              <a:chOff x="2332" y="3448"/>
              <a:chExt cx="801" cy="526"/>
            </a:xfrm>
          </p:grpSpPr>
          <p:sp>
            <p:nvSpPr>
              <p:cNvPr id="42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CC</a:t>
                </a:r>
              </a:p>
            </p:txBody>
          </p:sp>
          <p:sp>
            <p:nvSpPr>
              <p:cNvPr id="43" name="Line 12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3292" y="3486"/>
              <a:ext cx="780" cy="526"/>
              <a:chOff x="2342" y="2730"/>
              <a:chExt cx="780" cy="526"/>
            </a:xfrm>
          </p:grpSpPr>
          <p:sp>
            <p:nvSpPr>
              <p:cNvPr id="40" name="Text Box 14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Predicate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PC</a:t>
                </a:r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2584" y="631"/>
              <a:ext cx="1434" cy="512"/>
              <a:chOff x="3431" y="631"/>
              <a:chExt cx="1283" cy="512"/>
            </a:xfrm>
          </p:grpSpPr>
          <p:sp>
            <p:nvSpPr>
              <p:cNvPr id="38" name="Text Box 23"/>
              <p:cNvSpPr txBox="1">
                <a:spLocks noChangeArrowheads="1"/>
              </p:cNvSpPr>
              <p:nvPr/>
            </p:nvSpPr>
            <p:spPr bwMode="auto">
              <a:xfrm>
                <a:off x="3431" y="631"/>
                <a:ext cx="1283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+mn-lt"/>
                  </a:rPr>
                  <a:t>Combinatorial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+mn-lt"/>
                  </a:rPr>
                  <a:t>COC</a:t>
                </a:r>
              </a:p>
            </p:txBody>
          </p:sp>
          <p:sp>
            <p:nvSpPr>
              <p:cNvPr id="39" name="Line 24"/>
              <p:cNvSpPr>
                <a:spLocks noChangeShapeType="1"/>
              </p:cNvSpPr>
              <p:nvPr/>
            </p:nvSpPr>
            <p:spPr bwMode="auto">
              <a:xfrm>
                <a:off x="3610" y="887"/>
                <a:ext cx="9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4" name="Line 37"/>
            <p:cNvSpPr>
              <a:spLocks noChangeShapeType="1"/>
            </p:cNvSpPr>
            <p:nvPr/>
          </p:nvSpPr>
          <p:spPr bwMode="auto">
            <a:xfrm flipH="1">
              <a:off x="3768" y="2591"/>
              <a:ext cx="626" cy="8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5" name="Line 38"/>
            <p:cNvSpPr>
              <a:spLocks noChangeShapeType="1"/>
            </p:cNvSpPr>
            <p:nvPr/>
          </p:nvSpPr>
          <p:spPr bwMode="auto">
            <a:xfrm>
              <a:off x="2019" y="3289"/>
              <a:ext cx="180" cy="1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2062" y="2531"/>
              <a:ext cx="1352" cy="9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7" name="Line 41"/>
            <p:cNvSpPr>
              <a:spLocks noChangeShapeType="1"/>
            </p:cNvSpPr>
            <p:nvPr/>
          </p:nvSpPr>
          <p:spPr bwMode="auto">
            <a:xfrm>
              <a:off x="3426" y="1148"/>
              <a:ext cx="342" cy="1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" name="Line 46"/>
            <p:cNvSpPr>
              <a:spLocks noChangeShapeType="1"/>
            </p:cNvSpPr>
            <p:nvPr/>
          </p:nvSpPr>
          <p:spPr bwMode="auto">
            <a:xfrm>
              <a:off x="3989" y="1813"/>
              <a:ext cx="183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1397" y="1291"/>
              <a:ext cx="1265" cy="512"/>
              <a:chOff x="3115" y="1294"/>
              <a:chExt cx="1151" cy="512"/>
            </a:xfrm>
          </p:grpSpPr>
          <p:sp>
            <p:nvSpPr>
              <p:cNvPr id="36" name="Text Box 20"/>
              <p:cNvSpPr txBox="1">
                <a:spLocks noChangeArrowheads="1"/>
              </p:cNvSpPr>
              <p:nvPr/>
            </p:nvSpPr>
            <p:spPr bwMode="auto">
              <a:xfrm>
                <a:off x="3115" y="1294"/>
                <a:ext cx="1151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+mn-lt"/>
                  </a:rPr>
                  <a:t>Restricted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+mn-lt"/>
                  </a:rPr>
                  <a:t>RACC</a:t>
                </a:r>
              </a:p>
            </p:txBody>
          </p:sp>
          <p:sp>
            <p:nvSpPr>
              <p:cNvPr id="37" name="Line 21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0" name="Group 47"/>
            <p:cNvGrpSpPr>
              <a:grpSpLocks/>
            </p:cNvGrpSpPr>
            <p:nvPr/>
          </p:nvGrpSpPr>
          <p:grpSpPr bwMode="auto">
            <a:xfrm>
              <a:off x="2987" y="1290"/>
              <a:ext cx="1407" cy="512"/>
              <a:chOff x="3153" y="1294"/>
              <a:chExt cx="1150" cy="512"/>
            </a:xfrm>
          </p:grpSpPr>
          <p:sp>
            <p:nvSpPr>
              <p:cNvPr id="34" name="Text Box 48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150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+mn-lt"/>
                  </a:rPr>
                  <a:t>Restricted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rgbClr val="FFFF00"/>
                    </a:solidFill>
                    <a:latin typeface="+mn-lt"/>
                  </a:rPr>
                  <a:t>RICC</a:t>
                </a:r>
              </a:p>
            </p:txBody>
          </p:sp>
          <p:sp>
            <p:nvSpPr>
              <p:cNvPr id="35" name="Line 49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1" name="Group 53"/>
            <p:cNvGrpSpPr>
              <a:grpSpLocks/>
            </p:cNvGrpSpPr>
            <p:nvPr/>
          </p:nvGrpSpPr>
          <p:grpSpPr bwMode="auto">
            <a:xfrm>
              <a:off x="851" y="2769"/>
              <a:ext cx="1308" cy="526"/>
              <a:chOff x="3153" y="1294"/>
              <a:chExt cx="1092" cy="526"/>
            </a:xfrm>
          </p:grpSpPr>
          <p:sp>
            <p:nvSpPr>
              <p:cNvPr id="32" name="Text Box 54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General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GACC</a:t>
                </a:r>
              </a:p>
            </p:txBody>
          </p:sp>
          <p:sp>
            <p:nvSpPr>
              <p:cNvPr id="33" name="Line 55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2" name="Group 50"/>
            <p:cNvGrpSpPr>
              <a:grpSpLocks/>
            </p:cNvGrpSpPr>
            <p:nvPr/>
          </p:nvGrpSpPr>
          <p:grpSpPr bwMode="auto">
            <a:xfrm>
              <a:off x="1009" y="2006"/>
              <a:ext cx="1379" cy="512"/>
              <a:chOff x="3094" y="1294"/>
              <a:chExt cx="1151" cy="512"/>
            </a:xfrm>
          </p:grpSpPr>
          <p:sp>
            <p:nvSpPr>
              <p:cNvPr id="30" name="Text Box 51"/>
              <p:cNvSpPr txBox="1">
                <a:spLocks noChangeArrowheads="1"/>
              </p:cNvSpPr>
              <p:nvPr/>
            </p:nvSpPr>
            <p:spPr bwMode="auto">
              <a:xfrm>
                <a:off x="3094" y="1294"/>
                <a:ext cx="1151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Correlated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CACC</a:t>
                </a:r>
              </a:p>
            </p:txBody>
          </p:sp>
          <p:sp>
            <p:nvSpPr>
              <p:cNvPr id="31" name="Line 52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23" name="Group 56"/>
            <p:cNvGrpSpPr>
              <a:grpSpLocks/>
            </p:cNvGrpSpPr>
            <p:nvPr/>
          </p:nvGrpSpPr>
          <p:grpSpPr bwMode="auto">
            <a:xfrm>
              <a:off x="3935" y="2054"/>
              <a:ext cx="1308" cy="526"/>
              <a:chOff x="3153" y="1294"/>
              <a:chExt cx="1092" cy="526"/>
            </a:xfrm>
          </p:grpSpPr>
          <p:sp>
            <p:nvSpPr>
              <p:cNvPr id="28" name="Text Box 57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General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rgbClr val="FFFF00"/>
                    </a:solidFill>
                    <a:latin typeface="+mn-lt"/>
                  </a:rPr>
                  <a:t>GICC</a:t>
                </a:r>
              </a:p>
            </p:txBody>
          </p:sp>
          <p:sp>
            <p:nvSpPr>
              <p:cNvPr id="29" name="Line 58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Line 63"/>
            <p:cNvSpPr>
              <a:spLocks noChangeShapeType="1"/>
            </p:cNvSpPr>
            <p:nvPr/>
          </p:nvSpPr>
          <p:spPr bwMode="auto">
            <a:xfrm flipH="1">
              <a:off x="2684" y="1141"/>
              <a:ext cx="188" cy="1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5" name="Line 65"/>
            <p:cNvSpPr>
              <a:spLocks noChangeShapeType="1"/>
            </p:cNvSpPr>
            <p:nvPr/>
          </p:nvSpPr>
          <p:spPr bwMode="auto">
            <a:xfrm flipH="1">
              <a:off x="1811" y="1821"/>
              <a:ext cx="184" cy="1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6" name="Line 66"/>
            <p:cNvSpPr>
              <a:spLocks noChangeShapeType="1"/>
            </p:cNvSpPr>
            <p:nvPr/>
          </p:nvSpPr>
          <p:spPr bwMode="auto">
            <a:xfrm flipH="1">
              <a:off x="1518" y="2529"/>
              <a:ext cx="198" cy="2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27" name="Line 67"/>
            <p:cNvSpPr>
              <a:spLocks noChangeShapeType="1"/>
            </p:cNvSpPr>
            <p:nvPr/>
          </p:nvSpPr>
          <p:spPr bwMode="auto">
            <a:xfrm flipH="1">
              <a:off x="2565" y="2580"/>
              <a:ext cx="1499" cy="8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173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Inviabilidad de los requisitos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4824"/>
            <a:ext cx="7781489" cy="446449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Consideremos el predicado: </a:t>
            </a:r>
            <a:r>
              <a:rPr lang="en-US" altLang="en-US" dirty="0">
                <a:solidFill>
                  <a:schemeClr val="tx1"/>
                </a:solidFill>
              </a:rPr>
              <a:t>(a &gt; b </a:t>
            </a: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>
                <a:solidFill>
                  <a:schemeClr val="tx1"/>
                </a:solidFill>
              </a:rPr>
              <a:t> b &gt; c) </a:t>
            </a:r>
            <a:r>
              <a:rPr lang="en-US" altLang="en-US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>
                <a:solidFill>
                  <a:schemeClr val="tx1"/>
                </a:solidFill>
              </a:rPr>
              <a:t> c &gt; </a:t>
            </a:r>
            <a:r>
              <a:rPr lang="en-US" altLang="en-US" dirty="0" smtClean="0">
                <a:solidFill>
                  <a:schemeClr val="tx1"/>
                </a:solidFill>
              </a:rPr>
              <a:t>a</a:t>
            </a: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Tenemos que </a:t>
            </a:r>
            <a:r>
              <a:rPr lang="en-US" altLang="en-US" dirty="0" smtClean="0">
                <a:solidFill>
                  <a:schemeClr val="tx1"/>
                </a:solidFill>
              </a:rPr>
              <a:t>(</a:t>
            </a:r>
            <a:r>
              <a:rPr lang="en-US" altLang="en-US" dirty="0">
                <a:solidFill>
                  <a:schemeClr val="tx1"/>
                </a:solidFill>
              </a:rPr>
              <a:t>a &gt; </a:t>
            </a:r>
            <a:r>
              <a:rPr lang="en-US" altLang="en-US" dirty="0" smtClean="0">
                <a:solidFill>
                  <a:schemeClr val="tx1"/>
                </a:solidFill>
              </a:rPr>
              <a:t>b) = </a:t>
            </a:r>
            <a:r>
              <a:rPr lang="en-US" altLang="en-US" i="1" dirty="0" smtClean="0">
                <a:solidFill>
                  <a:schemeClr val="tx1"/>
                </a:solidFill>
              </a:rPr>
              <a:t>true</a:t>
            </a:r>
            <a:r>
              <a:rPr lang="en-US" altLang="en-US" dirty="0" smtClean="0">
                <a:solidFill>
                  <a:schemeClr val="tx1"/>
                </a:solidFill>
              </a:rPr>
              <a:t>,  </a:t>
            </a:r>
            <a:r>
              <a:rPr lang="en-US" alt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en-US" dirty="0" smtClean="0">
                <a:solidFill>
                  <a:schemeClr val="tx1"/>
                </a:solidFill>
              </a:rPr>
              <a:t>b </a:t>
            </a:r>
            <a:r>
              <a:rPr lang="en-US" altLang="en-US" dirty="0">
                <a:solidFill>
                  <a:schemeClr val="tx1"/>
                </a:solidFill>
              </a:rPr>
              <a:t>&gt; c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r>
              <a:rPr lang="en-US" altLang="en-US" dirty="0">
                <a:solidFill>
                  <a:schemeClr val="tx1"/>
                </a:solidFill>
              </a:rPr>
              <a:t> = </a:t>
            </a:r>
            <a:r>
              <a:rPr lang="en-US" altLang="en-US" i="1" dirty="0" smtClean="0">
                <a:solidFill>
                  <a:schemeClr val="tx1"/>
                </a:solidFill>
              </a:rPr>
              <a:t>true, </a:t>
            </a:r>
            <a:r>
              <a:rPr lang="en-US" altLang="en-US" dirty="0" smtClean="0">
                <a:solidFill>
                  <a:schemeClr val="tx1"/>
                </a:solidFill>
              </a:rPr>
              <a:t>(c </a:t>
            </a:r>
            <a:r>
              <a:rPr lang="en-US" altLang="en-US" dirty="0">
                <a:solidFill>
                  <a:schemeClr val="tx1"/>
                </a:solidFill>
              </a:rPr>
              <a:t>&gt; </a:t>
            </a:r>
            <a:r>
              <a:rPr lang="en-US" altLang="en-US" dirty="0" smtClean="0">
                <a:solidFill>
                  <a:schemeClr val="tx1"/>
                </a:solidFill>
              </a:rPr>
              <a:t>a)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i="1" dirty="0" smtClean="0">
                <a:solidFill>
                  <a:schemeClr val="tx1"/>
                </a:solidFill>
              </a:rPr>
              <a:t>true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es </a:t>
            </a:r>
            <a:r>
              <a:rPr lang="es-ES" altLang="en-US" dirty="0" smtClean="0">
                <a:solidFill>
                  <a:srgbClr val="00B0F0"/>
                </a:solidFill>
              </a:rPr>
              <a:t>imposible</a:t>
            </a:r>
            <a:r>
              <a:rPr lang="en-US" altLang="en-US" i="1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Al igual que ocurría en los criterios basados en grafos, los requisitos 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imposibles tienen que </a:t>
            </a:r>
            <a:r>
              <a:rPr lang="es-ES" dirty="0" smtClean="0">
                <a:solidFill>
                  <a:srgbClr val="00B0F0"/>
                </a:solidFill>
              </a:rPr>
              <a:t>reconocerse</a:t>
            </a:r>
            <a:r>
              <a:rPr lang="es-ES" dirty="0" smtClean="0">
                <a:solidFill>
                  <a:schemeClr val="tx1"/>
                </a:solidFill>
              </a:rPr>
              <a:t> e </a:t>
            </a:r>
            <a:r>
              <a:rPr lang="es-ES" dirty="0" smtClean="0">
                <a:solidFill>
                  <a:srgbClr val="00B0F0"/>
                </a:solidFill>
              </a:rPr>
              <a:t>ignorarse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Pero, como ya hemos dicho, detectar que un requisito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es inviable es difícil y, en general, indecidible.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96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Haciendo que las cláusulas determinen a los predicados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4824"/>
            <a:ext cx="7586404" cy="446449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Encontrar valores para cláusulas secundarias es fácil para predicados sencillos. </a:t>
            </a:r>
          </a:p>
          <a:p>
            <a:pPr marL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Para predicados más complicados, podemos usar la siguiente estrategia:</a:t>
            </a:r>
          </a:p>
          <a:p>
            <a:pPr marL="544068" lvl="1" indent="-342900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Sea </a:t>
            </a:r>
            <a:r>
              <a:rPr lang="en-US" altLang="en-US" sz="2000" i="1" dirty="0">
                <a:solidFill>
                  <a:schemeClr val="tx1"/>
                </a:solidFill>
              </a:rPr>
              <a:t>p</a:t>
            </a:r>
            <a:r>
              <a:rPr lang="en-US" altLang="en-US" sz="2000" i="1" baseline="-25000" dirty="0">
                <a:solidFill>
                  <a:schemeClr val="tx1"/>
                </a:solidFill>
              </a:rPr>
              <a:t>c=true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s-ES" altLang="en-US" sz="2000" dirty="0" smtClean="0">
                <a:solidFill>
                  <a:schemeClr val="tx1"/>
                </a:solidFill>
              </a:rPr>
              <a:t>el predicado </a:t>
            </a:r>
            <a:r>
              <a:rPr lang="es-ES" altLang="en-US" sz="2000" i="1" dirty="0" smtClean="0">
                <a:solidFill>
                  <a:schemeClr val="tx1"/>
                </a:solidFill>
              </a:rPr>
              <a:t>p</a:t>
            </a:r>
            <a:r>
              <a:rPr lang="es-ES" altLang="en-US" sz="2000" dirty="0" smtClean="0">
                <a:solidFill>
                  <a:schemeClr val="tx1"/>
                </a:solidFill>
              </a:rPr>
              <a:t> donde cada </a:t>
            </a:r>
            <a:r>
              <a:rPr lang="es-ES" altLang="en-US" sz="2000" i="1" dirty="0" smtClean="0">
                <a:solidFill>
                  <a:schemeClr val="tx1"/>
                </a:solidFill>
              </a:rPr>
              <a:t>c</a:t>
            </a:r>
            <a:r>
              <a:rPr lang="es-ES" altLang="en-US" sz="2000" dirty="0" smtClean="0">
                <a:solidFill>
                  <a:schemeClr val="tx1"/>
                </a:solidFill>
              </a:rPr>
              <a:t> se sustituye por </a:t>
            </a:r>
            <a:r>
              <a:rPr lang="es-ES" altLang="en-US" sz="2000" i="1" dirty="0" smtClean="0">
                <a:solidFill>
                  <a:schemeClr val="tx1"/>
                </a:solidFill>
              </a:rPr>
              <a:t>true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.</a:t>
            </a:r>
            <a:endParaRPr lang="en-US" altLang="en-US" sz="2000" i="1" dirty="0">
              <a:solidFill>
                <a:schemeClr val="tx1"/>
              </a:solidFill>
            </a:endParaRPr>
          </a:p>
          <a:p>
            <a:pPr marL="544068" lvl="1" indent="-342900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Sea 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p</a:t>
            </a:r>
            <a:r>
              <a:rPr lang="en-US" altLang="en-US" sz="2000" i="1" baseline="-25000" dirty="0" smtClean="0">
                <a:solidFill>
                  <a:schemeClr val="tx1"/>
                </a:solidFill>
              </a:rPr>
              <a:t>c=false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s-ES" altLang="en-US" sz="2000" dirty="0" smtClean="0">
                <a:solidFill>
                  <a:schemeClr val="tx1"/>
                </a:solidFill>
              </a:rPr>
              <a:t>el predicado </a:t>
            </a:r>
            <a:r>
              <a:rPr lang="es-ES" altLang="en-US" sz="2000" i="1" dirty="0" smtClean="0">
                <a:solidFill>
                  <a:schemeClr val="tx1"/>
                </a:solidFill>
              </a:rPr>
              <a:t>p</a:t>
            </a:r>
            <a:r>
              <a:rPr lang="es-ES" altLang="en-US" sz="2000" dirty="0" smtClean="0">
                <a:solidFill>
                  <a:schemeClr val="tx1"/>
                </a:solidFill>
              </a:rPr>
              <a:t> donde cada </a:t>
            </a:r>
            <a:r>
              <a:rPr lang="es-ES" altLang="en-US" sz="2000" i="1" dirty="0" smtClean="0">
                <a:solidFill>
                  <a:schemeClr val="tx1"/>
                </a:solidFill>
              </a:rPr>
              <a:t>c</a:t>
            </a:r>
            <a:r>
              <a:rPr lang="es-ES" altLang="en-US" sz="2000" dirty="0" smtClean="0">
                <a:solidFill>
                  <a:schemeClr val="tx1"/>
                </a:solidFill>
              </a:rPr>
              <a:t> se sustituye por </a:t>
            </a:r>
            <a:r>
              <a:rPr lang="es-ES" altLang="en-US" sz="2000" i="1" dirty="0" smtClean="0">
                <a:solidFill>
                  <a:schemeClr val="tx1"/>
                </a:solidFill>
              </a:rPr>
              <a:t>false.</a:t>
            </a:r>
          </a:p>
          <a:p>
            <a:pPr marL="544068" lvl="1" indent="-342900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Construimos el predicado 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pc = p</a:t>
            </a:r>
            <a:r>
              <a:rPr lang="en-US" altLang="en-US" sz="2000" i="1" baseline="-25000" dirty="0" smtClean="0">
                <a:solidFill>
                  <a:schemeClr val="tx1"/>
                </a:solidFill>
              </a:rPr>
              <a:t>c=true  </a:t>
            </a:r>
            <a:r>
              <a:rPr lang="en-US" altLang="en-US" sz="20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</a:t>
            </a:r>
            <a:r>
              <a:rPr lang="en-US" altLang="en-US" sz="2000" i="1" baseline="-25000" dirty="0" smtClean="0">
                <a:solidFill>
                  <a:schemeClr val="tx1"/>
                </a:solidFill>
              </a:rPr>
              <a:t>  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p</a:t>
            </a:r>
            <a:r>
              <a:rPr lang="en-US" altLang="en-US" sz="2000" i="1" baseline="-25000" dirty="0" smtClean="0">
                <a:solidFill>
                  <a:schemeClr val="tx1"/>
                </a:solidFill>
              </a:rPr>
              <a:t>c=false</a:t>
            </a:r>
            <a:r>
              <a:rPr lang="en-US" altLang="en-US" sz="2000" dirty="0" smtClean="0">
                <a:solidFill>
                  <a:schemeClr val="tx1"/>
                </a:solidFill>
              </a:rPr>
              <a:t> .</a:t>
            </a:r>
          </a:p>
          <a:p>
            <a:pPr marL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Este predicado nos da los valores que debe tomar </a:t>
            </a:r>
            <a:r>
              <a:rPr lang="es-ES" altLang="en-US" i="1" dirty="0" smtClean="0">
                <a:solidFill>
                  <a:schemeClr val="tx1"/>
                </a:solidFill>
              </a:rPr>
              <a:t>c</a:t>
            </a:r>
            <a:r>
              <a:rPr lang="es-ES" altLang="en-US" dirty="0" smtClean="0">
                <a:solidFill>
                  <a:schemeClr val="tx1"/>
                </a:solidFill>
              </a:rPr>
              <a:t> para determinar </a:t>
            </a:r>
            <a:r>
              <a:rPr lang="es-ES" altLang="en-US" i="1" dirty="0" smtClean="0">
                <a:solidFill>
                  <a:schemeClr val="tx1"/>
                </a:solidFill>
              </a:rPr>
              <a:t>p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 las cláusulas hacen que </a:t>
            </a:r>
            <a:r>
              <a:rPr lang="en-US" altLang="en-US" i="1" dirty="0">
                <a:solidFill>
                  <a:schemeClr val="tx1"/>
                </a:solidFill>
              </a:rPr>
              <a:t>pc </a:t>
            </a:r>
            <a:r>
              <a:rPr lang="es-ES" altLang="en-US" dirty="0" smtClean="0">
                <a:solidFill>
                  <a:schemeClr val="tx1"/>
                </a:solidFill>
              </a:rPr>
              <a:t>evalúe a </a:t>
            </a:r>
            <a:r>
              <a:rPr lang="es-ES" altLang="en-US" i="1" dirty="0" smtClean="0">
                <a:solidFill>
                  <a:schemeClr val="tx1"/>
                </a:solidFill>
              </a:rPr>
              <a:t>true/false </a:t>
            </a:r>
            <a:r>
              <a:rPr lang="es-ES" altLang="en-US" dirty="0" smtClean="0">
                <a:solidFill>
                  <a:schemeClr val="tx1"/>
                </a:solidFill>
              </a:rPr>
              <a:t>entonces el valor de c determina/es independiente el/del valor de p. </a:t>
            </a: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04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Ejemplos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26</a:t>
            </a:fld>
            <a:endParaRPr lang="es-E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179" y="1752081"/>
            <a:ext cx="3298006" cy="181588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0" u="sng" dirty="0">
                <a:solidFill>
                  <a:srgbClr val="FFFF00"/>
                </a:solidFill>
                <a:latin typeface="+mn-lt"/>
              </a:rPr>
              <a:t>p = a </a:t>
            </a:r>
            <a:r>
              <a:rPr lang="en-US" altLang="en-US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u="sng" dirty="0">
                <a:solidFill>
                  <a:srgbClr val="FFFF00"/>
                </a:solidFill>
                <a:latin typeface="+mn-lt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b="0" baseline="-25000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= p</a:t>
            </a:r>
            <a:r>
              <a:rPr lang="en-US" altLang="en-US" b="0" baseline="-25000" dirty="0">
                <a:solidFill>
                  <a:schemeClr val="bg1"/>
                </a:solidFill>
                <a:latin typeface="+mn-lt"/>
              </a:rPr>
              <a:t>a=true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p</a:t>
            </a:r>
            <a:r>
              <a:rPr lang="en-US" altLang="en-US" b="0" baseline="-25000" dirty="0">
                <a:solidFill>
                  <a:schemeClr val="bg1"/>
                </a:solidFill>
                <a:latin typeface="+mn-lt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(true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b) XOR (false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true XOR b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¬ 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2179" y="3718429"/>
            <a:ext cx="3064023" cy="175432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0" u="sng" dirty="0">
                <a:solidFill>
                  <a:srgbClr val="FFFF00"/>
                </a:solidFill>
                <a:latin typeface="+mn-lt"/>
              </a:rPr>
              <a:t>p = a </a:t>
            </a:r>
            <a:r>
              <a:rPr lang="en-US" altLang="en-US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u="sng" dirty="0">
                <a:solidFill>
                  <a:srgbClr val="FFFF00"/>
                </a:solidFill>
                <a:latin typeface="+mn-lt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b="0" baseline="-25000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= p</a:t>
            </a:r>
            <a:r>
              <a:rPr lang="en-US" altLang="en-US" b="0" baseline="-25000" dirty="0">
                <a:solidFill>
                  <a:schemeClr val="bg1"/>
                </a:solidFill>
                <a:latin typeface="+mn-lt"/>
              </a:rPr>
              <a:t>a=true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p</a:t>
            </a:r>
            <a:r>
              <a:rPr lang="en-US" altLang="en-US" b="0" baseline="-25000" dirty="0">
                <a:solidFill>
                  <a:schemeClr val="bg1"/>
                </a:solidFill>
                <a:latin typeface="+mn-lt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(true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b)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(false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b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44724" y="2549980"/>
            <a:ext cx="5018423" cy="215443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0" u="sng" dirty="0">
                <a:solidFill>
                  <a:srgbClr val="FFFF00"/>
                </a:solidFill>
                <a:latin typeface="+mn-lt"/>
              </a:rPr>
              <a:t>p = a </a:t>
            </a:r>
            <a:r>
              <a:rPr lang="en-US" altLang="en-US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u="sng" dirty="0">
                <a:solidFill>
                  <a:srgbClr val="FFFF00"/>
                </a:solidFill>
                <a:latin typeface="+mn-lt"/>
              </a:rPr>
              <a:t> (b </a:t>
            </a:r>
            <a:r>
              <a:rPr lang="en-US" altLang="en-US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u="sng" dirty="0">
                <a:solidFill>
                  <a:srgbClr val="FFFF00"/>
                </a:solidFill>
                <a:latin typeface="+mn-lt"/>
              </a:rPr>
              <a:t> c)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b="0" baseline="-25000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= p</a:t>
            </a:r>
            <a:r>
              <a:rPr lang="en-US" altLang="en-US" b="0" baseline="-25000" dirty="0">
                <a:solidFill>
                  <a:schemeClr val="bg1"/>
                </a:solidFill>
                <a:latin typeface="+mn-lt"/>
              </a:rPr>
              <a:t>a=true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p</a:t>
            </a:r>
            <a:r>
              <a:rPr lang="en-US" altLang="en-US" b="0" baseline="-25000" dirty="0">
                <a:solidFill>
                  <a:schemeClr val="bg1"/>
                </a:solidFill>
                <a:latin typeface="+mn-lt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(true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(b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c))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(false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(b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c))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true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(b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c)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¬ (b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c)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¬  b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¬ c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144724" y="1737361"/>
            <a:ext cx="4779504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Para que la cláusula principal a determine p la cláusula secundaria b tiene que ser </a:t>
            </a:r>
            <a:r>
              <a:rPr lang="es-ES" sz="2000" i="1" dirty="0" smtClean="0"/>
              <a:t>true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cxnSp>
        <p:nvCxnSpPr>
          <p:cNvPr id="11" name="Conector recto de flecha 10"/>
          <p:cNvCxnSpPr>
            <a:stCxn id="4" idx="1"/>
          </p:cNvCxnSpPr>
          <p:nvPr/>
        </p:nvCxnSpPr>
        <p:spPr>
          <a:xfrm flipH="1">
            <a:off x="3146202" y="2091304"/>
            <a:ext cx="998522" cy="2403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158578" y="565537"/>
            <a:ext cx="4779504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Para que la cláusula principal a determine p la cláusula secundaria b tiene que ser </a:t>
            </a:r>
            <a:r>
              <a:rPr lang="es-ES" sz="2000" i="1" dirty="0" smtClean="0"/>
              <a:t>false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cxnSp>
        <p:nvCxnSpPr>
          <p:cNvPr id="16" name="Conector recto de flecha 15"/>
          <p:cNvCxnSpPr>
            <a:endCxn id="6" idx="3"/>
          </p:cNvCxnSpPr>
          <p:nvPr/>
        </p:nvCxnSpPr>
        <p:spPr>
          <a:xfrm flipH="1">
            <a:off x="3380185" y="854569"/>
            <a:ext cx="764539" cy="1805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arcador de contenido 17"/>
          <p:cNvSpPr>
            <a:spLocks noGrp="1"/>
          </p:cNvSpPr>
          <p:nvPr>
            <p:ph idx="1"/>
          </p:nvPr>
        </p:nvSpPr>
        <p:spPr>
          <a:xfrm>
            <a:off x="5654855" y="4868233"/>
            <a:ext cx="3477313" cy="1041145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Nota: RACC requiere la misma elección para ambos valores de a mientras que CACC no lo hace.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8948" y="5588083"/>
            <a:ext cx="5511163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Para que la cláusula principal a determine p las secundarias tienen que cumplir que  b o c es </a:t>
            </a:r>
            <a:r>
              <a:rPr lang="es-ES" sz="2000" i="1" dirty="0" smtClean="0"/>
              <a:t>false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cxnSp>
        <p:nvCxnSpPr>
          <p:cNvPr id="21" name="Conector recto de flecha 20"/>
          <p:cNvCxnSpPr>
            <a:endCxn id="10" idx="1"/>
          </p:cNvCxnSpPr>
          <p:nvPr/>
        </p:nvCxnSpPr>
        <p:spPr>
          <a:xfrm flipV="1">
            <a:off x="3146202" y="3627198"/>
            <a:ext cx="998522" cy="1955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85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9" grpId="0" uiExpand="1" build="p" animBg="1"/>
      <p:bldP spid="10" grpId="0" uiExpand="1" build="p" animBg="1"/>
      <p:bldP spid="4" grpId="0" animBg="1"/>
      <p:bldP spid="14" grpId="0" animBg="1"/>
      <p:bldP spid="18" grpId="0" build="p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Ejemplo (más interesante)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27</a:t>
            </a:fld>
            <a:endParaRPr lang="es-ES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82053" y="1811184"/>
            <a:ext cx="6454243" cy="215443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400" u="sng" dirty="0">
                <a:solidFill>
                  <a:srgbClr val="FFFF00"/>
                </a:solidFill>
                <a:latin typeface="+mn-lt"/>
              </a:rPr>
              <a:t>p = ( a 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</a:rPr>
              <a:t> b ) 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</a:rPr>
              <a:t> ( a 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</a:rPr>
              <a:t> ¬ b)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sz="2800" baseline="-25000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= p</a:t>
            </a:r>
            <a:r>
              <a:rPr lang="en-US" altLang="en-US" sz="2800" b="0" baseline="-25000" dirty="0">
                <a:solidFill>
                  <a:schemeClr val="bg1"/>
                </a:solidFill>
                <a:latin typeface="+mn-lt"/>
              </a:rPr>
              <a:t>a=true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p</a:t>
            </a:r>
            <a:r>
              <a:rPr lang="en-US" altLang="en-US" sz="2800" b="0" baseline="-25000" dirty="0">
                <a:solidFill>
                  <a:schemeClr val="bg1"/>
                </a:solidFill>
                <a:latin typeface="+mn-lt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((true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b)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(true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¬ b))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((false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b)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(false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¬ b)) 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(b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¬ b)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true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true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7272389" y="2095219"/>
            <a:ext cx="15391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en-US" altLang="en-US" b="0" dirty="0" err="1" smtClean="0">
                <a:solidFill>
                  <a:schemeClr val="tx1"/>
                </a:solidFill>
                <a:latin typeface="+mn-lt"/>
              </a:rPr>
              <a:t>siempre</a:t>
            </a:r>
            <a:r>
              <a:rPr lang="en-US" altLang="en-US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tx1"/>
                </a:solidFill>
                <a:latin typeface="+mn-lt"/>
              </a:rPr>
              <a:t>determina</a:t>
            </a:r>
            <a:r>
              <a:rPr lang="en-US" altLang="en-US" b="0" dirty="0" smtClean="0">
                <a:solidFill>
                  <a:schemeClr val="tx1"/>
                </a:solidFill>
                <a:latin typeface="+mn-lt"/>
              </a:rPr>
              <a:t> el valor de p.</a:t>
            </a:r>
            <a:endParaRPr lang="en-US" alt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82053" y="4149080"/>
            <a:ext cx="6454243" cy="215443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400" u="sng" dirty="0">
                <a:solidFill>
                  <a:srgbClr val="FFFF00"/>
                </a:solidFill>
                <a:latin typeface="+mn-lt"/>
              </a:rPr>
              <a:t>p = ( a 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</a:rPr>
              <a:t> b ) 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</a:rPr>
              <a:t> ( a 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sz="2400" u="sng" dirty="0">
                <a:solidFill>
                  <a:srgbClr val="FFFF00"/>
                </a:solidFill>
                <a:latin typeface="+mn-lt"/>
              </a:rPr>
              <a:t> ¬ b)</a:t>
            </a:r>
          </a:p>
          <a:p>
            <a:pPr>
              <a:spcBef>
                <a:spcPct val="10000"/>
              </a:spcBef>
            </a:pPr>
            <a:r>
              <a:rPr lang="en-US" altLang="en-US" dirty="0" err="1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sz="2800" baseline="-25000" dirty="0" err="1">
                <a:solidFill>
                  <a:schemeClr val="bg1"/>
                </a:solidFill>
                <a:latin typeface="+mn-lt"/>
              </a:rPr>
              <a:t>b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=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sz="2800" b="0" baseline="-25000" dirty="0" err="1">
                <a:solidFill>
                  <a:schemeClr val="bg1"/>
                </a:solidFill>
                <a:latin typeface="+mn-lt"/>
              </a:rPr>
              <a:t>b</a:t>
            </a:r>
            <a:r>
              <a:rPr lang="en-US" altLang="en-US" sz="2800" b="0" baseline="-25000" dirty="0">
                <a:solidFill>
                  <a:schemeClr val="bg1"/>
                </a:solidFill>
                <a:latin typeface="+mn-lt"/>
              </a:rPr>
              <a:t>=true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b="0" dirty="0" err="1">
                <a:solidFill>
                  <a:schemeClr val="bg1"/>
                </a:solidFill>
                <a:latin typeface="+mn-lt"/>
              </a:rPr>
              <a:t>p</a:t>
            </a:r>
            <a:r>
              <a:rPr lang="en-US" altLang="en-US" sz="2800" b="0" baseline="-25000" dirty="0" err="1">
                <a:solidFill>
                  <a:schemeClr val="bg1"/>
                </a:solidFill>
                <a:latin typeface="+mn-lt"/>
              </a:rPr>
              <a:t>b</a:t>
            </a:r>
            <a:r>
              <a:rPr lang="en-US" altLang="en-US" sz="2800" b="0" baseline="-25000" dirty="0">
                <a:solidFill>
                  <a:schemeClr val="bg1"/>
                </a:solidFill>
                <a:latin typeface="+mn-lt"/>
              </a:rPr>
              <a:t>=false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((a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true)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(a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¬ true))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((a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false)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(a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¬ false)) 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(a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false)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(false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a)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a </a:t>
            </a:r>
            <a:r>
              <a:rPr lang="en-US" altLang="en-US" b="0" dirty="0">
                <a:solidFill>
                  <a:schemeClr val="bg1"/>
                </a:solidFill>
                <a:latin typeface="+mn-lt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bg1"/>
                </a:solidFill>
                <a:latin typeface="+mn-lt"/>
              </a:rPr>
              <a:t>a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+mn-lt"/>
              </a:rPr>
              <a:t>     = </a:t>
            </a:r>
            <a:r>
              <a:rPr lang="en-US" altLang="en-US" dirty="0">
                <a:solidFill>
                  <a:schemeClr val="bg1"/>
                </a:solidFill>
                <a:latin typeface="+mn-lt"/>
              </a:rPr>
              <a:t>false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272389" y="4124591"/>
            <a:ext cx="18716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dirty="0" smtClean="0">
                <a:solidFill>
                  <a:schemeClr val="tx1"/>
                </a:solidFill>
                <a:latin typeface="+mn-lt"/>
              </a:rPr>
              <a:t>b </a:t>
            </a:r>
            <a:r>
              <a:rPr lang="en-US" altLang="en-US" b="0" dirty="0" err="1" smtClean="0">
                <a:solidFill>
                  <a:schemeClr val="tx1"/>
                </a:solidFill>
                <a:latin typeface="+mn-lt"/>
              </a:rPr>
              <a:t>nunca</a:t>
            </a:r>
            <a:r>
              <a:rPr lang="en-US" altLang="en-US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tx1"/>
                </a:solidFill>
                <a:latin typeface="+mn-lt"/>
              </a:rPr>
              <a:t>determina</a:t>
            </a:r>
            <a:r>
              <a:rPr lang="en-US" altLang="en-US" b="0" dirty="0" smtClean="0">
                <a:solidFill>
                  <a:schemeClr val="tx1"/>
                </a:solidFill>
                <a:latin typeface="+mn-lt"/>
              </a:rPr>
              <a:t> el valor de p: </a:t>
            </a:r>
            <a:r>
              <a:rPr lang="en-US" altLang="en-US" b="0" dirty="0" err="1" smtClean="0">
                <a:solidFill>
                  <a:schemeClr val="tx1"/>
                </a:solidFill>
                <a:latin typeface="+mn-lt"/>
              </a:rPr>
              <a:t>es</a:t>
            </a:r>
            <a:r>
              <a:rPr lang="en-US" altLang="en-US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b="0" dirty="0" err="1" smtClean="0">
                <a:solidFill>
                  <a:schemeClr val="tx1"/>
                </a:solidFill>
                <a:latin typeface="+mn-lt"/>
              </a:rPr>
              <a:t>irrelevante</a:t>
            </a:r>
            <a:r>
              <a:rPr lang="en-US" altLang="en-US" b="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alt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46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20" grpId="0" build="p"/>
      <p:bldP spid="22" grpId="0" uiExpand="1" build="p" animBg="1"/>
      <p:bldP spid="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12"/>
          <p:cNvSpPr txBox="1">
            <a:spLocks noChangeArrowheads="1"/>
          </p:cNvSpPr>
          <p:nvPr/>
        </p:nvSpPr>
        <p:spPr bwMode="auto">
          <a:xfrm>
            <a:off x="2321633" y="1789615"/>
            <a:ext cx="4560386" cy="1016000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b y c son </a:t>
            </a:r>
            <a:r>
              <a:rPr lang="en-US" altLang="en-US" dirty="0" err="1"/>
              <a:t>iguales</a:t>
            </a:r>
            <a:r>
              <a:rPr lang="en-US" altLang="en-US" dirty="0"/>
              <a:t>, a </a:t>
            </a:r>
            <a:r>
              <a:rPr lang="en-US" altLang="en-US" dirty="0" err="1"/>
              <a:t>es</a:t>
            </a:r>
            <a:r>
              <a:rPr lang="en-US" altLang="en-US" dirty="0"/>
              <a:t> </a:t>
            </a:r>
            <a:r>
              <a:rPr lang="en-US" altLang="en-US" dirty="0" err="1"/>
              <a:t>diferente</a:t>
            </a:r>
            <a:r>
              <a:rPr lang="en-US" altLang="en-US" dirty="0"/>
              <a:t> y p </a:t>
            </a:r>
            <a:r>
              <a:rPr lang="en-US" altLang="en-US" dirty="0" err="1"/>
              <a:t>es</a:t>
            </a:r>
            <a:r>
              <a:rPr lang="en-US" altLang="en-US" dirty="0"/>
              <a:t> </a:t>
            </a:r>
            <a:r>
              <a:rPr lang="en-US" altLang="en-US" dirty="0" err="1"/>
              <a:t>diferente</a:t>
            </a:r>
            <a:r>
              <a:rPr lang="en-US" altLang="en-US" dirty="0"/>
              <a:t>: TTT y FTT </a:t>
            </a:r>
            <a:r>
              <a:rPr lang="en-US" altLang="en-US" dirty="0" err="1"/>
              <a:t>hacen</a:t>
            </a:r>
            <a:r>
              <a:rPr lang="en-US" altLang="en-US" dirty="0"/>
              <a:t> que </a:t>
            </a:r>
            <a:r>
              <a:rPr lang="en-US" altLang="en-US" i="1" dirty="0"/>
              <a:t>a</a:t>
            </a:r>
            <a:r>
              <a:rPr lang="en-US" altLang="en-US" dirty="0"/>
              <a:t> determine el valor de </a:t>
            </a:r>
            <a:r>
              <a:rPr lang="en-US" altLang="en-US" i="1" dirty="0"/>
              <a:t>p.</a:t>
            </a:r>
          </a:p>
        </p:txBody>
      </p:sp>
      <p:sp>
        <p:nvSpPr>
          <p:cNvPr id="17" name="Text Box 112"/>
          <p:cNvSpPr txBox="1">
            <a:spLocks noChangeArrowheads="1"/>
          </p:cNvSpPr>
          <p:nvPr/>
        </p:nvSpPr>
        <p:spPr bwMode="auto">
          <a:xfrm>
            <a:off x="2883107" y="1838663"/>
            <a:ext cx="4560386" cy="1016000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De Nuevo, b y c son </a:t>
            </a:r>
            <a:r>
              <a:rPr lang="en-US" altLang="en-US" dirty="0" err="1"/>
              <a:t>iguales</a:t>
            </a:r>
            <a:r>
              <a:rPr lang="en-US" altLang="en-US" dirty="0"/>
              <a:t>, </a:t>
            </a:r>
            <a:r>
              <a:rPr lang="en-US" altLang="en-US" dirty="0" err="1"/>
              <a:t>así</a:t>
            </a:r>
            <a:r>
              <a:rPr lang="en-US" altLang="en-US" dirty="0"/>
              <a:t> que TTF y FTF </a:t>
            </a:r>
            <a:r>
              <a:rPr lang="en-US" altLang="en-US" dirty="0" err="1"/>
              <a:t>hacen</a:t>
            </a:r>
            <a:r>
              <a:rPr lang="en-US" altLang="en-US" dirty="0"/>
              <a:t> que </a:t>
            </a:r>
            <a:r>
              <a:rPr lang="en-US" altLang="en-US" i="1" dirty="0"/>
              <a:t>a</a:t>
            </a:r>
            <a:r>
              <a:rPr lang="en-US" altLang="en-US" dirty="0"/>
              <a:t> determine el valor de </a:t>
            </a:r>
            <a:r>
              <a:rPr lang="en-US" altLang="en-US" i="1" dirty="0"/>
              <a:t>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257" y="468145"/>
            <a:ext cx="5417948" cy="1996619"/>
          </a:xfrm>
        </p:spPr>
        <p:txBody>
          <a:bodyPr>
            <a:noAutofit/>
          </a:bodyPr>
          <a:lstStyle/>
          <a:p>
            <a:r>
              <a:rPr lang="es-ES" dirty="0" smtClean="0"/>
              <a:t>Algunas veces las cuentas se complican.</a:t>
            </a:r>
          </a:p>
          <a:p>
            <a:r>
              <a:rPr lang="es-ES" dirty="0" smtClean="0"/>
              <a:t>Una tabla de verdad puede simplificar las cosas.</a:t>
            </a:r>
          </a:p>
        </p:txBody>
      </p:sp>
      <p:graphicFrame>
        <p:nvGraphicFramePr>
          <p:cNvPr id="7" name="Group 1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481364"/>
              </p:ext>
            </p:extLst>
          </p:nvPr>
        </p:nvGraphicFramePr>
        <p:xfrm>
          <a:off x="423360" y="2925893"/>
          <a:ext cx="4100512" cy="3655251"/>
        </p:xfrm>
        <a:graphic>
          <a:graphicData uri="http://schemas.openxmlformats.org/drawingml/2006/table">
            <a:tbl>
              <a:tblPr/>
              <a:tblGrid>
                <a:gridCol w="449262"/>
                <a:gridCol w="496888"/>
                <a:gridCol w="495300"/>
                <a:gridCol w="527050"/>
                <a:gridCol w="213201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a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(b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976426"/>
              </p:ext>
            </p:extLst>
          </p:nvPr>
        </p:nvGraphicFramePr>
        <p:xfrm>
          <a:off x="4510087" y="2925893"/>
          <a:ext cx="2335046" cy="3655251"/>
        </p:xfrm>
        <a:graphic>
          <a:graphicData uri="http://schemas.openxmlformats.org/drawingml/2006/table">
            <a:tbl>
              <a:tblPr/>
              <a:tblGrid>
                <a:gridCol w="783908"/>
                <a:gridCol w="720959"/>
                <a:gridCol w="830179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r>
                        <a:rPr kumimoji="0" lang="en-US" sz="2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endParaRPr kumimoji="0" lang="en-US" sz="2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10" name="10-Point Star 9"/>
          <p:cNvSpPr/>
          <p:nvPr/>
        </p:nvSpPr>
        <p:spPr bwMode="auto">
          <a:xfrm>
            <a:off x="4523872" y="3477128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10-Point Star 10"/>
          <p:cNvSpPr/>
          <p:nvPr/>
        </p:nvSpPr>
        <p:spPr bwMode="auto">
          <a:xfrm>
            <a:off x="4523872" y="5037223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10-Point Star 14"/>
          <p:cNvSpPr/>
          <p:nvPr/>
        </p:nvSpPr>
        <p:spPr bwMode="auto">
          <a:xfrm>
            <a:off x="4755918" y="3842353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10-Point Star 15"/>
          <p:cNvSpPr/>
          <p:nvPr/>
        </p:nvSpPr>
        <p:spPr bwMode="auto">
          <a:xfrm>
            <a:off x="4755918" y="5423613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10-Point Star 17"/>
          <p:cNvSpPr/>
          <p:nvPr/>
        </p:nvSpPr>
        <p:spPr bwMode="auto">
          <a:xfrm>
            <a:off x="4987964" y="4214282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10-Point Star 18"/>
          <p:cNvSpPr/>
          <p:nvPr/>
        </p:nvSpPr>
        <p:spPr bwMode="auto">
          <a:xfrm>
            <a:off x="4987964" y="5810004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10-Point Star 20"/>
          <p:cNvSpPr/>
          <p:nvPr/>
        </p:nvSpPr>
        <p:spPr bwMode="auto">
          <a:xfrm>
            <a:off x="5479129" y="3842353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10-Point Star 21"/>
          <p:cNvSpPr/>
          <p:nvPr/>
        </p:nvSpPr>
        <p:spPr bwMode="auto">
          <a:xfrm>
            <a:off x="5479129" y="4620259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10-Point Star 23"/>
          <p:cNvSpPr/>
          <p:nvPr/>
        </p:nvSpPr>
        <p:spPr bwMode="auto">
          <a:xfrm>
            <a:off x="6281609" y="4214282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10-Point Star 24"/>
          <p:cNvSpPr/>
          <p:nvPr/>
        </p:nvSpPr>
        <p:spPr bwMode="auto">
          <a:xfrm>
            <a:off x="6281609" y="4620259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523872" y="3477128"/>
            <a:ext cx="1986337" cy="2573508"/>
            <a:chOff x="4523872" y="3477128"/>
            <a:chExt cx="1986337" cy="2573508"/>
          </a:xfrm>
        </p:grpSpPr>
        <p:sp>
          <p:nvSpPr>
            <p:cNvPr id="38" name="10-Point Star 37"/>
            <p:cNvSpPr/>
            <p:nvPr/>
          </p:nvSpPr>
          <p:spPr bwMode="auto">
            <a:xfrm>
              <a:off x="4523872" y="3477128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10-Point Star 38"/>
            <p:cNvSpPr/>
            <p:nvPr/>
          </p:nvSpPr>
          <p:spPr bwMode="auto">
            <a:xfrm>
              <a:off x="4523872" y="5037223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10-Point Star 39"/>
            <p:cNvSpPr/>
            <p:nvPr/>
          </p:nvSpPr>
          <p:spPr bwMode="auto">
            <a:xfrm>
              <a:off x="4755918" y="3842353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10-Point Star 40"/>
            <p:cNvSpPr/>
            <p:nvPr/>
          </p:nvSpPr>
          <p:spPr bwMode="auto">
            <a:xfrm>
              <a:off x="4755918" y="5423613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10-Point Star 41"/>
            <p:cNvSpPr/>
            <p:nvPr/>
          </p:nvSpPr>
          <p:spPr bwMode="auto">
            <a:xfrm>
              <a:off x="4987964" y="4214282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10-Point Star 42"/>
            <p:cNvSpPr/>
            <p:nvPr/>
          </p:nvSpPr>
          <p:spPr bwMode="auto">
            <a:xfrm>
              <a:off x="4987964" y="5810004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10-Point Star 43"/>
            <p:cNvSpPr/>
            <p:nvPr/>
          </p:nvSpPr>
          <p:spPr bwMode="auto">
            <a:xfrm>
              <a:off x="5479129" y="3842353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10-Point Star 44"/>
            <p:cNvSpPr/>
            <p:nvPr/>
          </p:nvSpPr>
          <p:spPr bwMode="auto">
            <a:xfrm>
              <a:off x="5479129" y="4620259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10-Point Star 45"/>
            <p:cNvSpPr/>
            <p:nvPr/>
          </p:nvSpPr>
          <p:spPr bwMode="auto">
            <a:xfrm>
              <a:off x="6281609" y="4214282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10-Point Star 46"/>
            <p:cNvSpPr/>
            <p:nvPr/>
          </p:nvSpPr>
          <p:spPr bwMode="auto">
            <a:xfrm>
              <a:off x="6281609" y="4620259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8" name="Text Box 112"/>
          <p:cNvSpPr txBox="1">
            <a:spLocks noChangeArrowheads="1"/>
          </p:cNvSpPr>
          <p:nvPr/>
        </p:nvSpPr>
        <p:spPr bwMode="auto">
          <a:xfrm>
            <a:off x="6858918" y="3980716"/>
            <a:ext cx="2195972" cy="1938992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n-US" b="0" dirty="0" smtClean="0">
                <a:solidFill>
                  <a:schemeClr val="bg1"/>
                </a:solidFill>
                <a:latin typeface="+mn-lt"/>
              </a:rPr>
              <a:t>En resumen, hay 3 pares distintos de filas que hacen que a determine p y solo un para para b y c.</a:t>
            </a:r>
            <a:endParaRPr lang="es-ES" altLang="en-US" b="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ext Box 112"/>
          <p:cNvSpPr txBox="1">
            <a:spLocks noChangeArrowheads="1"/>
          </p:cNvSpPr>
          <p:nvPr/>
        </p:nvSpPr>
        <p:spPr bwMode="auto">
          <a:xfrm>
            <a:off x="3179886" y="1876599"/>
            <a:ext cx="4560386" cy="707886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Finalmente</a:t>
            </a:r>
            <a:r>
              <a:rPr lang="en-US" altLang="en-US" dirty="0"/>
              <a:t>, TFT y FFT </a:t>
            </a:r>
            <a:r>
              <a:rPr lang="en-US" altLang="en-US" dirty="0" err="1"/>
              <a:t>también</a:t>
            </a:r>
            <a:r>
              <a:rPr lang="en-US" altLang="en-US" dirty="0"/>
              <a:t> </a:t>
            </a:r>
            <a:r>
              <a:rPr lang="en-US" altLang="en-US" dirty="0" err="1"/>
              <a:t>hacen</a:t>
            </a:r>
            <a:r>
              <a:rPr lang="en-US" altLang="en-US" dirty="0"/>
              <a:t> que </a:t>
            </a:r>
            <a:r>
              <a:rPr lang="en-US" altLang="en-US" i="1" dirty="0"/>
              <a:t>a</a:t>
            </a:r>
            <a:r>
              <a:rPr lang="en-US" altLang="en-US" dirty="0"/>
              <a:t> determine el valor de </a:t>
            </a:r>
            <a:r>
              <a:rPr lang="en-US" altLang="en-US" i="1" dirty="0"/>
              <a:t>p.</a:t>
            </a:r>
            <a:endParaRPr lang="en-US" altLang="en-US" i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Text Box 112"/>
          <p:cNvSpPr txBox="1">
            <a:spLocks noChangeArrowheads="1"/>
          </p:cNvSpPr>
          <p:nvPr/>
        </p:nvSpPr>
        <p:spPr bwMode="auto">
          <a:xfrm>
            <a:off x="3560886" y="1774504"/>
            <a:ext cx="4179386" cy="707886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Para </a:t>
            </a:r>
            <a:r>
              <a:rPr lang="en-US" altLang="en-US" i="1" dirty="0"/>
              <a:t>b</a:t>
            </a:r>
            <a:r>
              <a:rPr lang="en-US" altLang="en-US" dirty="0"/>
              <a:t>, solo el par TTF y TFF </a:t>
            </a:r>
            <a:r>
              <a:rPr lang="en-US" altLang="en-US" dirty="0" err="1"/>
              <a:t>hace</a:t>
            </a:r>
            <a:r>
              <a:rPr lang="en-US" altLang="en-US" dirty="0"/>
              <a:t> que </a:t>
            </a:r>
            <a:r>
              <a:rPr lang="en-US" altLang="en-US" i="1" dirty="0"/>
              <a:t>b</a:t>
            </a:r>
            <a:r>
              <a:rPr lang="en-US" altLang="en-US" dirty="0"/>
              <a:t> determine el valor de </a:t>
            </a:r>
            <a:r>
              <a:rPr lang="en-US" altLang="en-US" i="1" dirty="0"/>
              <a:t>p.</a:t>
            </a:r>
          </a:p>
        </p:txBody>
      </p:sp>
      <p:sp>
        <p:nvSpPr>
          <p:cNvPr id="26" name="Text Box 112"/>
          <p:cNvSpPr txBox="1">
            <a:spLocks noChangeArrowheads="1"/>
          </p:cNvSpPr>
          <p:nvPr/>
        </p:nvSpPr>
        <p:spPr bwMode="auto">
          <a:xfrm>
            <a:off x="4086265" y="1859398"/>
            <a:ext cx="4179386" cy="1015663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err="1"/>
              <a:t>Similarmente</a:t>
            </a:r>
            <a:r>
              <a:rPr lang="en-US" altLang="en-US" dirty="0"/>
              <a:t>, para </a:t>
            </a:r>
            <a:r>
              <a:rPr lang="en-US" altLang="en-US" i="1" dirty="0"/>
              <a:t>c</a:t>
            </a:r>
            <a:r>
              <a:rPr lang="en-US" altLang="en-US" dirty="0"/>
              <a:t>, solo un par, TFT y TFF </a:t>
            </a:r>
            <a:r>
              <a:rPr lang="en-US" altLang="en-US" dirty="0" err="1"/>
              <a:t>hace</a:t>
            </a:r>
            <a:r>
              <a:rPr lang="en-US" altLang="en-US" dirty="0"/>
              <a:t> que </a:t>
            </a:r>
            <a:r>
              <a:rPr lang="en-US" altLang="en-US" i="1" dirty="0"/>
              <a:t>c</a:t>
            </a:r>
            <a:r>
              <a:rPr lang="en-US" altLang="en-US" dirty="0"/>
              <a:t> determine el valor de </a:t>
            </a:r>
            <a:r>
              <a:rPr lang="en-US" altLang="en-US" i="1" dirty="0"/>
              <a:t>p.</a:t>
            </a: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822961" y="286604"/>
            <a:ext cx="2356926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Método tabular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09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6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6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6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7" grpId="0" animBg="1"/>
      <p:bldP spid="17" grpId="1" animBg="1"/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48" grpId="0" animBg="1"/>
      <p:bldP spid="20" grpId="0" animBg="1"/>
      <p:bldP spid="20" grpId="1" animBg="1"/>
      <p:bldP spid="23" grpId="0" animBg="1"/>
      <p:bldP spid="23" grpId="1" animBg="1"/>
      <p:bldP spid="26" grpId="0" animBg="1"/>
      <p:bldP spid="2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25504" cy="145075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Resumen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4824"/>
            <a:ext cx="7133416" cy="446449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A menudo los </a:t>
            </a:r>
            <a:r>
              <a:rPr lang="es-ES" dirty="0" smtClean="0">
                <a:solidFill>
                  <a:srgbClr val="00B0F0"/>
                </a:solidFill>
              </a:rPr>
              <a:t>predicados</a:t>
            </a:r>
            <a:r>
              <a:rPr lang="es-ES" dirty="0" smtClean="0">
                <a:solidFill>
                  <a:schemeClr val="tx1"/>
                </a:solidFill>
              </a:rPr>
              <a:t> son </a:t>
            </a:r>
            <a:r>
              <a:rPr lang="es-ES" dirty="0" smtClean="0">
                <a:solidFill>
                  <a:srgbClr val="00B0F0"/>
                </a:solidFill>
              </a:rPr>
              <a:t>muy simples</a:t>
            </a:r>
            <a:r>
              <a:rPr lang="es-ES" dirty="0" smtClean="0">
                <a:solidFill>
                  <a:schemeClr val="tx1"/>
                </a:solidFill>
              </a:rPr>
              <a:t> (en la práctica, muchos tienen menos de 3 cláusulas.)</a:t>
            </a: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544068" lvl="1" indent="-342900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De hecho, muchos predicados solo tienen una cláusula (en este caso Cobertura de Predicados es suficiente).</a:t>
            </a:r>
          </a:p>
          <a:p>
            <a:pPr marL="544068" lvl="1" indent="-342900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Con 2 o 3 cláusulas se puede aplicar </a:t>
            </a:r>
            <a:r>
              <a:rPr lang="es-ES" sz="2000" dirty="0" err="1" smtClean="0">
                <a:solidFill>
                  <a:schemeClr val="tx1"/>
                </a:solidFill>
              </a:rPr>
              <a:t>CoC</a:t>
            </a:r>
            <a:r>
              <a:rPr lang="es-ES" sz="2000" dirty="0" smtClean="0">
                <a:solidFill>
                  <a:schemeClr val="tx1"/>
                </a:solidFill>
              </a:rPr>
              <a:t> (</a:t>
            </a:r>
            <a:r>
              <a:rPr lang="es-ES" sz="2000" i="1" dirty="0" err="1" smtClean="0">
                <a:solidFill>
                  <a:schemeClr val="tx1"/>
                </a:solidFill>
              </a:rPr>
              <a:t>Combinatorial</a:t>
            </a:r>
            <a:r>
              <a:rPr lang="es-ES" sz="2000" i="1" dirty="0" smtClean="0">
                <a:solidFill>
                  <a:schemeClr val="tx1"/>
                </a:solidFill>
              </a:rPr>
              <a:t> </a:t>
            </a:r>
            <a:r>
              <a:rPr lang="es-ES" sz="2000" i="1" dirty="0" err="1" smtClean="0">
                <a:solidFill>
                  <a:schemeClr val="tx1"/>
                </a:solidFill>
              </a:rPr>
              <a:t>Coverage</a:t>
            </a:r>
            <a:r>
              <a:rPr lang="es-ES" sz="2000" dirty="0" smtClean="0">
                <a:solidFill>
                  <a:schemeClr val="tx1"/>
                </a:solidFill>
              </a:rPr>
              <a:t>).</a:t>
            </a:r>
          </a:p>
          <a:p>
            <a:pPr marL="544068" lvl="1" indent="-342900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Las ventajas de ACC e ICC se muestran para predicados grandes (donde </a:t>
            </a:r>
            <a:r>
              <a:rPr lang="es-ES" sz="2000" dirty="0" err="1" smtClean="0">
                <a:solidFill>
                  <a:schemeClr val="tx1"/>
                </a:solidFill>
              </a:rPr>
              <a:t>CoC</a:t>
            </a:r>
            <a:r>
              <a:rPr lang="es-ES" sz="2000" dirty="0" smtClean="0">
                <a:solidFill>
                  <a:schemeClr val="tx1"/>
                </a:solidFill>
              </a:rPr>
              <a:t> es impracticable).</a:t>
            </a: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Por ejemplo, los </a:t>
            </a:r>
            <a:r>
              <a:rPr lang="es-ES" dirty="0" smtClean="0">
                <a:solidFill>
                  <a:srgbClr val="00B0F0"/>
                </a:solidFill>
              </a:rPr>
              <a:t>programas de control </a:t>
            </a:r>
            <a:r>
              <a:rPr lang="es-ES" dirty="0" smtClean="0">
                <a:solidFill>
                  <a:schemeClr val="tx1"/>
                </a:solidFill>
              </a:rPr>
              <a:t>suelen tener </a:t>
            </a:r>
            <a:r>
              <a:rPr lang="es-ES" dirty="0" smtClean="0">
                <a:solidFill>
                  <a:srgbClr val="00B0F0"/>
                </a:solidFill>
              </a:rPr>
              <a:t>predicados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complicados</a:t>
            </a:r>
            <a:r>
              <a:rPr lang="es-ES" dirty="0" smtClean="0">
                <a:solidFill>
                  <a:schemeClr val="tx1"/>
                </a:solidFill>
              </a:rPr>
              <a:t> con </a:t>
            </a:r>
            <a:r>
              <a:rPr lang="es-ES" dirty="0" smtClean="0">
                <a:solidFill>
                  <a:srgbClr val="00B0F0"/>
                </a:solidFill>
              </a:rPr>
              <a:t>muchas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cláusulas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3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lógica (semántica)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27743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i="1" dirty="0" smtClean="0">
                <a:solidFill>
                  <a:schemeClr val="tx1"/>
                </a:solidFill>
              </a:rPr>
              <a:t>US </a:t>
            </a:r>
            <a:r>
              <a:rPr lang="en-US" altLang="en-US" i="1" dirty="0">
                <a:solidFill>
                  <a:schemeClr val="tx1"/>
                </a:solidFill>
              </a:rPr>
              <a:t>Federal Aviation Administration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requiere </a:t>
            </a:r>
            <a:r>
              <a:rPr lang="es-ES" dirty="0" smtClean="0">
                <a:solidFill>
                  <a:srgbClr val="00B0F0"/>
                </a:solidFill>
              </a:rPr>
              <a:t>cobertura</a:t>
            </a:r>
            <a:r>
              <a:rPr lang="es-ES" dirty="0" smtClean="0">
                <a:solidFill>
                  <a:schemeClr val="tx1"/>
                </a:solidFill>
              </a:rPr>
              <a:t> de expresiones lógicas para </a:t>
            </a:r>
            <a:r>
              <a:rPr lang="es-ES" i="1" dirty="0" smtClean="0">
                <a:solidFill>
                  <a:srgbClr val="00B0F0"/>
                </a:solidFill>
              </a:rPr>
              <a:t>safety </a:t>
            </a:r>
            <a:r>
              <a:rPr lang="es-ES" i="1" dirty="0" err="1">
                <a:solidFill>
                  <a:srgbClr val="00B0F0"/>
                </a:solidFill>
              </a:rPr>
              <a:t>critical</a:t>
            </a:r>
            <a:r>
              <a:rPr lang="es-ES" dirty="0" smtClean="0">
                <a:solidFill>
                  <a:srgbClr val="00B0F0"/>
                </a:solidFill>
              </a:rPr>
              <a:t> software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Las expresiones </a:t>
            </a:r>
            <a:r>
              <a:rPr lang="es-ES" dirty="0" smtClean="0">
                <a:solidFill>
                  <a:srgbClr val="00B0F0"/>
                </a:solidFill>
              </a:rPr>
              <a:t>lógicas</a:t>
            </a:r>
            <a:r>
              <a:rPr lang="es-ES" dirty="0" smtClean="0">
                <a:solidFill>
                  <a:schemeClr val="tx1"/>
                </a:solidFill>
              </a:rPr>
              <a:t> puede surgir de muchos lugares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Decisiones en los programas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err="1" smtClean="0">
                <a:solidFill>
                  <a:srgbClr val="00B0F0"/>
                </a:solidFill>
              </a:rPr>
              <a:t>FSMs</a:t>
            </a:r>
            <a:r>
              <a:rPr lang="es-ES" sz="2000" dirty="0" smtClean="0">
                <a:solidFill>
                  <a:schemeClr val="tx1"/>
                </a:solidFill>
              </a:rPr>
              <a:t> y </a:t>
            </a:r>
            <a:r>
              <a:rPr lang="es-ES" sz="2000" i="1" dirty="0" err="1" smtClean="0">
                <a:solidFill>
                  <a:srgbClr val="00B0F0"/>
                </a:solidFill>
              </a:rPr>
              <a:t>statecharts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Requisitos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 err="1" smtClean="0">
                <a:solidFill>
                  <a:srgbClr val="00B0F0"/>
                </a:solidFill>
              </a:rPr>
              <a:t>tests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deben elegir un </a:t>
            </a:r>
            <a:r>
              <a:rPr lang="es-ES" dirty="0" smtClean="0">
                <a:solidFill>
                  <a:srgbClr val="00B0F0"/>
                </a:solidFill>
              </a:rPr>
              <a:t>subconjunto</a:t>
            </a:r>
            <a:r>
              <a:rPr lang="es-ES" dirty="0" smtClean="0">
                <a:solidFill>
                  <a:schemeClr val="tx1"/>
                </a:solidFill>
              </a:rPr>
              <a:t> del total de combinaciones de </a:t>
            </a:r>
            <a:r>
              <a:rPr lang="es-ES" dirty="0" smtClean="0">
                <a:solidFill>
                  <a:srgbClr val="00B0F0"/>
                </a:solidFill>
              </a:rPr>
              <a:t>valores de verdad </a:t>
            </a:r>
            <a:r>
              <a:rPr lang="es-ES" dirty="0" smtClean="0">
                <a:solidFill>
                  <a:schemeClr val="tx1"/>
                </a:solidFill>
              </a:rPr>
              <a:t>que pueden tomar las expresiones.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Predicados y cláusulas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277433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 predicado es una expresión que se evalúa a un valor booleano.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predicados pueden incluir: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Variables booleanas.</a:t>
            </a:r>
            <a:endParaRPr lang="es-ES" sz="2000" dirty="0" smtClean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Variables</a:t>
            </a:r>
            <a:r>
              <a:rPr lang="es-ES" sz="2000" dirty="0" smtClean="0">
                <a:solidFill>
                  <a:srgbClr val="00B0F0"/>
                </a:solidFill>
              </a:rPr>
              <a:t> no-booleanas combinadas </a:t>
            </a:r>
            <a:r>
              <a:rPr lang="es-ES" sz="2000" dirty="0" smtClean="0">
                <a:solidFill>
                  <a:schemeClr val="tx1"/>
                </a:solidFill>
              </a:rPr>
              <a:t>con </a:t>
            </a:r>
            <a:r>
              <a:rPr lang="es-ES" sz="2000" dirty="0" smtClean="0">
                <a:solidFill>
                  <a:srgbClr val="00B0F0"/>
                </a:solidFill>
              </a:rPr>
              <a:t>operadores </a:t>
            </a:r>
            <a:r>
              <a:rPr lang="es-ES" sz="2000" dirty="0" smtClean="0">
                <a:solidFill>
                  <a:schemeClr val="tx1"/>
                </a:solidFill>
              </a:rPr>
              <a:t>(&lt; , ==, !=, …).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Llamadas </a:t>
            </a:r>
            <a:r>
              <a:rPr lang="es-ES" sz="2000" dirty="0" smtClean="0">
                <a:solidFill>
                  <a:schemeClr val="tx1"/>
                </a:solidFill>
              </a:rPr>
              <a:t>a </a:t>
            </a:r>
            <a:r>
              <a:rPr lang="es-ES" sz="2000" dirty="0" smtClean="0">
                <a:solidFill>
                  <a:srgbClr val="00B0F0"/>
                </a:solidFill>
              </a:rPr>
              <a:t>funciones </a:t>
            </a:r>
            <a:r>
              <a:rPr lang="es-ES" sz="2000" dirty="0" smtClean="0">
                <a:solidFill>
                  <a:schemeClr val="tx1"/>
                </a:solidFill>
              </a:rPr>
              <a:t>que devuelven un </a:t>
            </a:r>
            <a:r>
              <a:rPr lang="es-ES" sz="2000" dirty="0" smtClean="0">
                <a:solidFill>
                  <a:srgbClr val="00B0F0"/>
                </a:solidFill>
              </a:rPr>
              <a:t>booleano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marL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dirty="0" smtClean="0">
                <a:solidFill>
                  <a:schemeClr val="tx1"/>
                </a:solidFill>
              </a:rPr>
              <a:t>La </a:t>
            </a:r>
            <a:r>
              <a:rPr lang="es-ES" dirty="0" smtClean="0">
                <a:solidFill>
                  <a:srgbClr val="00B0F0"/>
                </a:solidFill>
              </a:rPr>
              <a:t>estructura</a:t>
            </a:r>
            <a:r>
              <a:rPr lang="es-ES" dirty="0" smtClean="0">
                <a:solidFill>
                  <a:schemeClr val="tx1"/>
                </a:solidFill>
              </a:rPr>
              <a:t> interna se crea mediante </a:t>
            </a:r>
            <a:r>
              <a:rPr lang="es-ES" dirty="0" smtClean="0">
                <a:solidFill>
                  <a:srgbClr val="00B0F0"/>
                </a:solidFill>
              </a:rPr>
              <a:t>operadores</a:t>
            </a:r>
            <a:r>
              <a:rPr lang="es-ES" dirty="0" smtClean="0">
                <a:solidFill>
                  <a:schemeClr val="tx1"/>
                </a:solidFill>
              </a:rPr>
              <a:t> lógicos (</a:t>
            </a:r>
            <a:r>
              <a:rPr lang="en-US" altLang="en-US" dirty="0">
                <a:solidFill>
                  <a:schemeClr val="tx2"/>
                </a:solidFill>
                <a:cs typeface="Times New Roman" pitchFamily="18" charset="0"/>
              </a:rPr>
              <a:t>¬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, </a:t>
            </a:r>
            <a:r>
              <a:rPr lang="en-US" altLang="en-US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en-US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, </a:t>
            </a:r>
            <a:r>
              <a:rPr lang="en-US" altLang="en-US" dirty="0" smtClean="0">
                <a:solidFill>
                  <a:schemeClr val="tx2"/>
                </a:solidFill>
                <a:latin typeface="Sylfaen" pitchFamily="18" charset="0"/>
                <a:cs typeface="Times New Roman" pitchFamily="18" charset="0"/>
                <a:sym typeface="Symbol" pitchFamily="18" charset="2"/>
              </a:rPr>
              <a:t>, </a:t>
            </a:r>
            <a:r>
              <a:rPr lang="en-US" altLang="en-US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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, </a:t>
            </a:r>
            <a:r>
              <a:rPr lang="en-US" altLang="en-US" dirty="0" smtClean="0">
                <a:solidFill>
                  <a:schemeClr val="tx2"/>
                </a:solidFill>
                <a:latin typeface="Sylfaen" pitchFamily="18" charset="0"/>
                <a:cs typeface="Times New Roman" pitchFamily="18" charset="0"/>
                <a:sym typeface="Symbol" pitchFamily="18" charset="2"/>
              </a:rPr>
              <a:t>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).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Una </a:t>
            </a:r>
            <a:r>
              <a:rPr lang="es-ES" dirty="0" smtClean="0">
                <a:solidFill>
                  <a:srgbClr val="00B0F0"/>
                </a:solidFill>
              </a:rPr>
              <a:t>cláusula</a:t>
            </a:r>
            <a:r>
              <a:rPr lang="es-ES" dirty="0" smtClean="0">
                <a:solidFill>
                  <a:schemeClr val="tx1"/>
                </a:solidFill>
              </a:rPr>
              <a:t> es un predicado </a:t>
            </a:r>
            <a:r>
              <a:rPr lang="es-ES" dirty="0" smtClean="0">
                <a:solidFill>
                  <a:srgbClr val="00B0F0"/>
                </a:solidFill>
              </a:rPr>
              <a:t>sin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rgbClr val="00B0F0"/>
                </a:solidFill>
              </a:rPr>
              <a:t>operadores</a:t>
            </a:r>
            <a:r>
              <a:rPr lang="es-ES" dirty="0" smtClean="0">
                <a:solidFill>
                  <a:schemeClr val="tx1"/>
                </a:solidFill>
              </a:rPr>
              <a:t> lógicos.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28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Datos sobre predicados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277433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mayoría de los predicados tiene un número </a:t>
            </a:r>
            <a:r>
              <a:rPr lang="es-ES" dirty="0" smtClean="0">
                <a:solidFill>
                  <a:srgbClr val="00B0F0"/>
                </a:solidFill>
              </a:rPr>
              <a:t>pequeño</a:t>
            </a:r>
            <a:r>
              <a:rPr lang="es-ES" dirty="0" smtClean="0">
                <a:solidFill>
                  <a:schemeClr val="tx1"/>
                </a:solidFill>
              </a:rPr>
              <a:t> de </a:t>
            </a:r>
            <a:r>
              <a:rPr lang="es-ES" dirty="0" smtClean="0">
                <a:solidFill>
                  <a:srgbClr val="00B0F0"/>
                </a:solidFill>
              </a:rPr>
              <a:t>cláusulas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88,5% tiene una cláusula.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9,5</a:t>
            </a:r>
            <a:r>
              <a:rPr lang="es-ES" sz="2000" dirty="0">
                <a:solidFill>
                  <a:schemeClr val="tx1"/>
                </a:solidFill>
              </a:rPr>
              <a:t>% tiene </a:t>
            </a:r>
            <a:r>
              <a:rPr lang="es-ES" sz="2000" dirty="0" smtClean="0">
                <a:solidFill>
                  <a:schemeClr val="tx1"/>
                </a:solidFill>
              </a:rPr>
              <a:t>dos cláusulas.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1.35% </a:t>
            </a:r>
            <a:r>
              <a:rPr lang="es-ES" sz="2000" dirty="0">
                <a:solidFill>
                  <a:schemeClr val="tx1"/>
                </a:solidFill>
              </a:rPr>
              <a:t>tiene </a:t>
            </a:r>
            <a:r>
              <a:rPr lang="es-ES" sz="2000" dirty="0" smtClean="0">
                <a:solidFill>
                  <a:schemeClr val="tx1"/>
                </a:solidFill>
              </a:rPr>
              <a:t>tres cláusulas.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0.65% tiene cuatro o más.</a:t>
            </a: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Procedencia</a:t>
            </a:r>
            <a:r>
              <a:rPr lang="es-ES" dirty="0" smtClean="0">
                <a:solidFill>
                  <a:schemeClr val="tx1"/>
                </a:solidFill>
              </a:rPr>
              <a:t> de los predicados.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Decisiones en </a:t>
            </a:r>
            <a:r>
              <a:rPr lang="es-ES" sz="2000" dirty="0" smtClean="0">
                <a:solidFill>
                  <a:srgbClr val="00B0F0"/>
                </a:solidFill>
              </a:rPr>
              <a:t>programas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Guardas de </a:t>
            </a:r>
            <a:r>
              <a:rPr lang="es-ES" sz="2000" dirty="0" err="1" smtClean="0">
                <a:solidFill>
                  <a:srgbClr val="00B0F0"/>
                </a:solidFill>
              </a:rPr>
              <a:t>FSMs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Decisiones en los diagramas de actividad de </a:t>
            </a:r>
            <a:r>
              <a:rPr lang="es-ES" sz="2000" dirty="0" smtClean="0">
                <a:solidFill>
                  <a:srgbClr val="00B0F0"/>
                </a:solidFill>
              </a:rPr>
              <a:t>UML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rgbClr val="00B0F0"/>
                </a:solidFill>
              </a:rPr>
              <a:t>Requisitos</a:t>
            </a:r>
            <a:r>
              <a:rPr lang="es-ES" sz="2000" dirty="0" smtClean="0">
                <a:solidFill>
                  <a:schemeClr val="tx1"/>
                </a:solidFill>
              </a:rPr>
              <a:t> (tanto formales como informales).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err="1" smtClean="0">
                <a:solidFill>
                  <a:schemeClr val="tx1"/>
                </a:solidFill>
              </a:rPr>
              <a:t>Queries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 smtClean="0">
                <a:solidFill>
                  <a:srgbClr val="00B0F0"/>
                </a:solidFill>
              </a:rPr>
              <a:t>SQL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6" name="Rectangle 6"/>
          <p:cNvSpPr/>
          <p:nvPr/>
        </p:nvSpPr>
        <p:spPr bwMode="auto">
          <a:xfrm>
            <a:off x="3995936" y="2262369"/>
            <a:ext cx="4248472" cy="1224136"/>
          </a:xfrm>
          <a:prstGeom prst="rect">
            <a:avLst/>
          </a:prstGeom>
          <a:solidFill>
            <a:srgbClr val="92D05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ES" sz="2000" i="1" dirty="0" smtClean="0">
                <a:solidFill>
                  <a:schemeClr val="bg1"/>
                </a:solidFill>
              </a:rPr>
              <a:t>Datos obtenidos a partir del estudio de 63 programas de código abierto con más de 400,000 predicados.</a:t>
            </a:r>
            <a:endParaRPr kumimoji="0" lang="es-ES" sz="2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95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Traducción de lenguaje natural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277433" cy="44635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b="1" dirty="0" smtClean="0">
                <a:solidFill>
                  <a:srgbClr val="FF0000"/>
                </a:solidFill>
              </a:rPr>
              <a:t>¡¡Cuidado!!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Me gusta el </a:t>
            </a:r>
            <a:r>
              <a:rPr lang="es-ES" i="1" dirty="0" err="1" smtClean="0">
                <a:solidFill>
                  <a:schemeClr val="tx1"/>
                </a:solidFill>
              </a:rPr>
              <a:t>Amarone</a:t>
            </a:r>
            <a:r>
              <a:rPr lang="es-ES" i="1" dirty="0" smtClean="0">
                <a:solidFill>
                  <a:schemeClr val="tx1"/>
                </a:solidFill>
              </a:rPr>
              <a:t> </a:t>
            </a:r>
            <a:r>
              <a:rPr lang="es-ES" i="1" dirty="0" err="1" smtClean="0">
                <a:solidFill>
                  <a:schemeClr val="tx1"/>
                </a:solidFill>
              </a:rPr>
              <a:t>della</a:t>
            </a:r>
            <a:r>
              <a:rPr lang="es-ES" i="1" dirty="0" smtClean="0">
                <a:solidFill>
                  <a:schemeClr val="tx1"/>
                </a:solidFill>
              </a:rPr>
              <a:t> </a:t>
            </a:r>
            <a:r>
              <a:rPr lang="es-ES" i="1" dirty="0" err="1" smtClean="0">
                <a:solidFill>
                  <a:schemeClr val="tx1"/>
                </a:solidFill>
              </a:rPr>
              <a:t>Valpolicella</a:t>
            </a:r>
            <a:r>
              <a:rPr lang="es-ES" dirty="0" smtClean="0">
                <a:solidFill>
                  <a:schemeClr val="tx1"/>
                </a:solidFill>
              </a:rPr>
              <a:t> y el </a:t>
            </a:r>
            <a:r>
              <a:rPr lang="es-ES" i="1" dirty="0" err="1" smtClean="0">
                <a:solidFill>
                  <a:schemeClr val="tx1"/>
                </a:solidFill>
              </a:rPr>
              <a:t>Châteauneuf</a:t>
            </a:r>
            <a:r>
              <a:rPr lang="es-ES" i="1" dirty="0" smtClean="0">
                <a:solidFill>
                  <a:schemeClr val="tx1"/>
                </a:solidFill>
              </a:rPr>
              <a:t>-du-Pape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Por tanto, bebida = </a:t>
            </a:r>
            <a:r>
              <a:rPr lang="es-ES" dirty="0" err="1" smtClean="0">
                <a:solidFill>
                  <a:schemeClr val="tx1"/>
                </a:solidFill>
              </a:rPr>
              <a:t>Amarone</a:t>
            </a:r>
            <a:r>
              <a:rPr lang="es-ES" dirty="0" smtClean="0">
                <a:solidFill>
                  <a:schemeClr val="tx1"/>
                </a:solidFill>
              </a:rPr>
              <a:t>  </a:t>
            </a:r>
            <a:r>
              <a:rPr lang="es-ES" b="1" dirty="0" smtClean="0">
                <a:solidFill>
                  <a:srgbClr val="00B0F0"/>
                </a:solidFill>
              </a:rPr>
              <a:t>O  </a:t>
            </a:r>
            <a:r>
              <a:rPr lang="es-ES" dirty="0" smtClean="0">
                <a:solidFill>
                  <a:schemeClr val="tx1"/>
                </a:solidFill>
              </a:rPr>
              <a:t>bebida </a:t>
            </a:r>
            <a:r>
              <a:rPr lang="es-ES" dirty="0">
                <a:solidFill>
                  <a:schemeClr val="tx1"/>
                </a:solidFill>
              </a:rPr>
              <a:t>= </a:t>
            </a:r>
            <a:r>
              <a:rPr lang="es-ES" dirty="0" err="1" smtClean="0">
                <a:solidFill>
                  <a:schemeClr val="tx1"/>
                </a:solidFill>
              </a:rPr>
              <a:t>CdP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endParaRPr lang="es-ES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Menú del día: De primero tenemos A, B o C. 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Manolo dice: “si, deme los 3”.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Si sales antes de las 8:30 toma la línea 1 pero si sales después de las 9 toma la línea 2.</a:t>
            </a:r>
          </a:p>
          <a:p>
            <a:pPr marL="0" indent="0" algn="ctr">
              <a:buNone/>
            </a:pPr>
            <a:r>
              <a:rPr lang="es-ES" dirty="0" smtClean="0">
                <a:solidFill>
                  <a:schemeClr val="tx1"/>
                </a:solidFill>
              </a:rPr>
              <a:t>(hora &lt; 8:30 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s-ES" altLang="en-US" dirty="0" smtClean="0">
                <a:solidFill>
                  <a:schemeClr val="tx1"/>
                </a:solidFill>
                <a:sym typeface="Symbol" pitchFamily="18" charset="2"/>
              </a:rPr>
              <a:t>línea</a:t>
            </a:r>
            <a:r>
              <a:rPr lang="en-US" altLang="en-US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=</a:t>
            </a:r>
            <a:r>
              <a:rPr lang="en-US" altLang="en-US" dirty="0" smtClean="0">
                <a:solidFill>
                  <a:schemeClr val="tx1"/>
                </a:solidFill>
                <a:sym typeface="Symbol" pitchFamily="18" charset="2"/>
              </a:rPr>
              <a:t>1) </a:t>
            </a:r>
            <a:r>
              <a:rPr lang="en-US" altLang="en-US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>
                <a:solidFill>
                  <a:srgbClr val="FAFD00"/>
                </a:solidFill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(hora </a:t>
            </a:r>
            <a:r>
              <a:rPr lang="es-ES" dirty="0" smtClean="0">
                <a:solidFill>
                  <a:schemeClr val="tx1"/>
                </a:solidFill>
              </a:rPr>
              <a:t>&gt; 9:00 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s-ES" altLang="en-US" dirty="0" smtClean="0">
                <a:solidFill>
                  <a:schemeClr val="tx1"/>
                </a:solidFill>
                <a:sym typeface="Symbol" pitchFamily="18" charset="2"/>
              </a:rPr>
              <a:t>línea</a:t>
            </a:r>
            <a:r>
              <a:rPr lang="en-US" altLang="en-US" dirty="0" smtClean="0">
                <a:solidFill>
                  <a:schemeClr val="tx1"/>
                </a:solidFill>
                <a:sym typeface="Symbol" pitchFamily="18" charset="2"/>
              </a:rPr>
              <a:t> =2) 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chemeClr val="tx1"/>
                </a:solidFill>
              </a:rPr>
              <a:t>Hmmm</a:t>
            </a:r>
            <a:r>
              <a:rPr lang="es-ES" dirty="0" smtClean="0">
                <a:solidFill>
                  <a:schemeClr val="tx1"/>
                </a:solidFill>
              </a:rPr>
              <a:t>, ¡pero esto es </a:t>
            </a:r>
            <a:r>
              <a:rPr lang="es-ES" dirty="0" smtClean="0">
                <a:solidFill>
                  <a:srgbClr val="FF0000"/>
                </a:solidFill>
              </a:rPr>
              <a:t>incompleto</a:t>
            </a:r>
            <a:r>
              <a:rPr lang="es-ES" dirty="0" smtClean="0">
                <a:solidFill>
                  <a:schemeClr val="tx1"/>
                </a:solidFill>
              </a:rPr>
              <a:t>!</a:t>
            </a:r>
            <a:endParaRPr lang="es-E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dirty="0">
                <a:solidFill>
                  <a:schemeClr val="tx1"/>
                </a:solidFill>
              </a:rPr>
              <a:t>(hora &lt; 8:30 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s-ES" altLang="en-US" dirty="0">
                <a:solidFill>
                  <a:schemeClr val="tx1"/>
                </a:solidFill>
                <a:sym typeface="Symbol" pitchFamily="18" charset="2"/>
              </a:rPr>
              <a:t>línea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 =1) </a:t>
            </a:r>
            <a:r>
              <a:rPr lang="en-US" altLang="en-US" dirty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>
                <a:solidFill>
                  <a:srgbClr val="FAFD00"/>
                </a:solidFill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(hora &gt; </a:t>
            </a:r>
            <a:r>
              <a:rPr lang="es-ES" dirty="0" smtClean="0">
                <a:solidFill>
                  <a:schemeClr val="tx1"/>
                </a:solidFill>
              </a:rPr>
              <a:t>= 8:30 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s-ES" altLang="en-US" dirty="0">
                <a:solidFill>
                  <a:schemeClr val="tx1"/>
                </a:solidFill>
                <a:sym typeface="Symbol" pitchFamily="18" charset="2"/>
              </a:rPr>
              <a:t>línea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 =2) 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652120" y="2958678"/>
            <a:ext cx="325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Algunas veces </a:t>
            </a:r>
            <a:r>
              <a:rPr lang="es-ES" dirty="0" smtClean="0">
                <a:solidFill>
                  <a:srgbClr val="FF0000"/>
                </a:solidFill>
              </a:rPr>
              <a:t>“y </a:t>
            </a:r>
            <a:r>
              <a:rPr lang="es-ES" dirty="0">
                <a:solidFill>
                  <a:srgbClr val="FF0000"/>
                </a:solidFill>
              </a:rPr>
              <a:t>de lenguaje natural” </a:t>
            </a:r>
            <a:r>
              <a:rPr lang="es-ES" dirty="0" smtClean="0">
                <a:solidFill>
                  <a:srgbClr val="FF0000"/>
                </a:solidFill>
              </a:rPr>
              <a:t>es </a:t>
            </a:r>
            <a:r>
              <a:rPr lang="es-ES" dirty="0">
                <a:solidFill>
                  <a:srgbClr val="FF0000"/>
                </a:solidFill>
              </a:rPr>
              <a:t>“o </a:t>
            </a:r>
            <a:r>
              <a:rPr lang="es-ES" dirty="0" smtClean="0">
                <a:solidFill>
                  <a:srgbClr val="FF0000"/>
                </a:solidFill>
              </a:rPr>
              <a:t>lógico”.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851920" y="3820697"/>
            <a:ext cx="3314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Algunas veces </a:t>
            </a:r>
            <a:r>
              <a:rPr lang="es-ES" dirty="0" smtClean="0">
                <a:solidFill>
                  <a:srgbClr val="FF0000"/>
                </a:solidFill>
              </a:rPr>
              <a:t>“o </a:t>
            </a:r>
            <a:r>
              <a:rPr lang="es-ES" dirty="0">
                <a:solidFill>
                  <a:srgbClr val="FF0000"/>
                </a:solidFill>
              </a:rPr>
              <a:t>de lenguaje natural” </a:t>
            </a:r>
            <a:r>
              <a:rPr lang="es-ES" dirty="0" smtClean="0">
                <a:solidFill>
                  <a:srgbClr val="FF0000"/>
                </a:solidFill>
              </a:rPr>
              <a:t>es “</a:t>
            </a:r>
            <a:r>
              <a:rPr lang="es-ES" dirty="0" err="1" smtClean="0">
                <a:solidFill>
                  <a:srgbClr val="FF0000"/>
                </a:solidFill>
              </a:rPr>
              <a:t>xor</a:t>
            </a:r>
            <a:r>
              <a:rPr lang="es-ES" dirty="0" smtClean="0">
                <a:solidFill>
                  <a:srgbClr val="FF0000"/>
                </a:solidFill>
              </a:rPr>
              <a:t> lógico”.</a:t>
            </a:r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026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Criterios de cobertura lógica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069521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Utilizamos </a:t>
            </a:r>
            <a:r>
              <a:rPr lang="es-ES" dirty="0" smtClean="0">
                <a:solidFill>
                  <a:srgbClr val="00B0F0"/>
                </a:solidFill>
              </a:rPr>
              <a:t>predicados</a:t>
            </a:r>
            <a:r>
              <a:rPr lang="es-ES" dirty="0" smtClean="0">
                <a:solidFill>
                  <a:schemeClr val="tx1"/>
                </a:solidFill>
              </a:rPr>
              <a:t> en </a:t>
            </a:r>
            <a:r>
              <a:rPr lang="es-ES" dirty="0" err="1" smtClean="0">
                <a:solidFill>
                  <a:srgbClr val="00B0F0"/>
                </a:solidFill>
              </a:rPr>
              <a:t>testing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para: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Desarrollar un </a:t>
            </a:r>
            <a:r>
              <a:rPr lang="es-ES" sz="2000" dirty="0" smtClean="0">
                <a:solidFill>
                  <a:srgbClr val="00B0F0"/>
                </a:solidFill>
              </a:rPr>
              <a:t>modelo</a:t>
            </a:r>
            <a:r>
              <a:rPr lang="es-ES" sz="2000" dirty="0" smtClean="0">
                <a:solidFill>
                  <a:schemeClr val="tx1"/>
                </a:solidFill>
              </a:rPr>
              <a:t> del </a:t>
            </a:r>
            <a:r>
              <a:rPr lang="es-ES" sz="2000" dirty="0" smtClean="0">
                <a:solidFill>
                  <a:srgbClr val="00B0F0"/>
                </a:solidFill>
              </a:rPr>
              <a:t>software</a:t>
            </a:r>
            <a:r>
              <a:rPr lang="es-ES" sz="2000" dirty="0" smtClean="0">
                <a:solidFill>
                  <a:schemeClr val="tx1"/>
                </a:solidFill>
              </a:rPr>
              <a:t> mediante uno o más predicados.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tx1"/>
                </a:solidFill>
              </a:rPr>
              <a:t>Requerir que los </a:t>
            </a:r>
            <a:r>
              <a:rPr lang="es-ES" sz="2000" dirty="0" err="1" smtClean="0">
                <a:solidFill>
                  <a:srgbClr val="00B0F0"/>
                </a:solidFill>
              </a:rPr>
              <a:t>tests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satisfagan alguna </a:t>
            </a:r>
            <a:r>
              <a:rPr lang="es-ES" sz="2000" dirty="0" smtClean="0">
                <a:solidFill>
                  <a:srgbClr val="00B0F0"/>
                </a:solidFill>
              </a:rPr>
              <a:t>combinación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 smtClean="0">
                <a:solidFill>
                  <a:srgbClr val="00B0F0"/>
                </a:solidFill>
              </a:rPr>
              <a:t>cláusulas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B0F0"/>
                </a:solidFill>
              </a:rPr>
              <a:t>Abreviaturas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i="1" dirty="0" smtClean="0">
                <a:solidFill>
                  <a:schemeClr val="tx1"/>
                </a:solidFill>
              </a:rPr>
              <a:t>P</a:t>
            </a:r>
            <a:r>
              <a:rPr lang="es-ES" sz="2000" dirty="0" smtClean="0">
                <a:solidFill>
                  <a:schemeClr val="tx1"/>
                </a:solidFill>
              </a:rPr>
              <a:t> es un conjunto de predicados.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i="1" dirty="0" smtClean="0">
                <a:solidFill>
                  <a:schemeClr val="tx1"/>
                </a:solidFill>
              </a:rPr>
              <a:t>p</a:t>
            </a:r>
            <a:r>
              <a:rPr lang="es-ES" sz="2000" dirty="0" smtClean="0">
                <a:solidFill>
                  <a:schemeClr val="tx1"/>
                </a:solidFill>
              </a:rPr>
              <a:t> es un predicado.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i="1" dirty="0" smtClean="0">
                <a:solidFill>
                  <a:schemeClr val="tx1"/>
                </a:solidFill>
              </a:rPr>
              <a:t>C</a:t>
            </a:r>
            <a:r>
              <a:rPr lang="es-ES" sz="2000" dirty="0" smtClean="0">
                <a:solidFill>
                  <a:schemeClr val="tx1"/>
                </a:solidFill>
              </a:rPr>
              <a:t> es el conjunto de cláusulas de </a:t>
            </a:r>
            <a:r>
              <a:rPr lang="es-ES" sz="2000" i="1" dirty="0" smtClean="0">
                <a:solidFill>
                  <a:schemeClr val="tx1"/>
                </a:solidFill>
              </a:rPr>
              <a:t>P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i="1" dirty="0" err="1" smtClean="0">
                <a:solidFill>
                  <a:schemeClr val="tx2"/>
                </a:solidFill>
              </a:rPr>
              <a:t>C</a:t>
            </a:r>
            <a:r>
              <a:rPr lang="en-US" altLang="en-US" sz="2000" i="1" baseline="-25000" dirty="0" err="1" smtClean="0">
                <a:solidFill>
                  <a:schemeClr val="tx2"/>
                </a:solidFill>
              </a:rPr>
              <a:t>p</a:t>
            </a:r>
            <a:r>
              <a:rPr lang="en-US" altLang="en-US" sz="2000" i="1" baseline="-25000" dirty="0">
                <a:solidFill>
                  <a:schemeClr val="tx2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es el conjunto de cláusulas del predicado </a:t>
            </a:r>
            <a:r>
              <a:rPr lang="es-ES" sz="2000" i="1" dirty="0" smtClean="0">
                <a:solidFill>
                  <a:schemeClr val="tx1"/>
                </a:solidFill>
              </a:rPr>
              <a:t>p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i="1" dirty="0">
                <a:solidFill>
                  <a:schemeClr val="tx1"/>
                </a:solidFill>
              </a:rPr>
              <a:t>c</a:t>
            </a:r>
            <a:r>
              <a:rPr lang="es-ES" sz="2000" dirty="0" smtClean="0">
                <a:solidFill>
                  <a:schemeClr val="tx1"/>
                </a:solidFill>
              </a:rPr>
              <a:t> es una cláusula de </a:t>
            </a:r>
            <a:r>
              <a:rPr lang="es-ES" sz="2000" i="1" dirty="0" smtClean="0">
                <a:solidFill>
                  <a:schemeClr val="tx1"/>
                </a:solidFill>
              </a:rPr>
              <a:t>C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33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predicados y cláusulas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205425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Los dos primeros criterios </a:t>
            </a:r>
            <a:r>
              <a:rPr lang="es-ES" dirty="0" smtClean="0">
                <a:solidFill>
                  <a:schemeClr val="tx1"/>
                </a:solidFill>
              </a:rPr>
              <a:t>requieren </a:t>
            </a:r>
            <a:r>
              <a:rPr lang="es-ES" dirty="0" smtClean="0">
                <a:solidFill>
                  <a:schemeClr val="tx1"/>
                </a:solidFill>
              </a:rPr>
              <a:t>que cada </a:t>
            </a:r>
            <a:r>
              <a:rPr lang="es-ES" dirty="0" smtClean="0">
                <a:solidFill>
                  <a:schemeClr val="tx1"/>
                </a:solidFill>
              </a:rPr>
              <a:t>predicado/cláusula </a:t>
            </a:r>
            <a:r>
              <a:rPr lang="es-ES" dirty="0" smtClean="0">
                <a:solidFill>
                  <a:schemeClr val="tx1"/>
                </a:solidFill>
              </a:rPr>
              <a:t>se </a:t>
            </a:r>
            <a:r>
              <a:rPr lang="es-ES" dirty="0" smtClean="0">
                <a:solidFill>
                  <a:schemeClr val="tx1"/>
                </a:solidFill>
              </a:rPr>
              <a:t>evalúe </a:t>
            </a:r>
            <a:r>
              <a:rPr lang="es-ES" dirty="0" smtClean="0">
                <a:solidFill>
                  <a:schemeClr val="tx1"/>
                </a:solidFill>
              </a:rPr>
              <a:t>a </a:t>
            </a:r>
            <a:r>
              <a:rPr lang="es-ES" i="1" dirty="0" smtClean="0">
                <a:solidFill>
                  <a:schemeClr val="tx1"/>
                </a:solidFill>
              </a:rPr>
              <a:t>true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i="1" dirty="0" smtClean="0">
                <a:solidFill>
                  <a:schemeClr val="tx1"/>
                </a:solidFill>
              </a:rPr>
              <a:t>false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Cuando los predicados provienen de las condiciones en las ramas del software entonces este criterio coincide con cobertura de aristas.</a:t>
            </a: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Teniendo en cuenta que PC no evalúa todas las cláusulas….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2578" y="2492896"/>
            <a:ext cx="8564563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Predicate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(PC)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Para cada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RT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contiene dos requisitos: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evalúa a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true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evalúa a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false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12578" y="4900967"/>
            <a:ext cx="8564563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Clause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Coverage</a:t>
            </a:r>
            <a:r>
              <a:rPr lang="es-E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(CC)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Para cada </a:t>
            </a:r>
            <a:r>
              <a:rPr lang="es-E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RT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contiene dos requisitos: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evalúa a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true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evalúa a </a:t>
            </a:r>
            <a:r>
              <a:rPr lang="es-E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false</a:t>
            </a: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Ejemplo de cobertura de predicados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0972" y="1757194"/>
            <a:ext cx="8867775" cy="59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0" dirty="0">
                <a:latin typeface="+mn-lt"/>
              </a:rPr>
              <a:t>((a </a:t>
            </a:r>
            <a:r>
              <a:rPr lang="en-US" altLang="en-US" sz="2000" b="0" dirty="0">
                <a:solidFill>
                  <a:schemeClr val="tx2"/>
                </a:solidFill>
                <a:latin typeface="+mn-lt"/>
              </a:rPr>
              <a:t>&lt;</a:t>
            </a:r>
            <a:r>
              <a:rPr lang="en-US" altLang="en-US" sz="2000" b="0" dirty="0">
                <a:latin typeface="+mn-lt"/>
              </a:rPr>
              <a:t> b) </a:t>
            </a:r>
            <a:r>
              <a:rPr lang="en-US" altLang="en-US" sz="2000" dirty="0">
                <a:solidFill>
                  <a:schemeClr val="tx2"/>
                </a:solidFill>
                <a:latin typeface="+mn-lt"/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sz="2000" b="0" dirty="0">
                <a:latin typeface="+mn-lt"/>
              </a:rPr>
              <a:t> D) </a:t>
            </a:r>
            <a:r>
              <a:rPr lang="en-US" altLang="en-US" sz="2000" dirty="0">
                <a:solidFill>
                  <a:schemeClr val="tx2"/>
                </a:solidFill>
                <a:latin typeface="+mn-lt"/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sz="2000" b="0" dirty="0">
                <a:solidFill>
                  <a:schemeClr val="tx2"/>
                </a:solidFill>
                <a:latin typeface="+mn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000" b="0" dirty="0">
                <a:latin typeface="+mn-lt"/>
              </a:rPr>
              <a:t>(m </a:t>
            </a:r>
            <a:r>
              <a:rPr lang="en-US" altLang="en-US" sz="2000" b="0" dirty="0">
                <a:solidFill>
                  <a:schemeClr val="tx2"/>
                </a:solidFill>
                <a:latin typeface="+mn-lt"/>
              </a:rPr>
              <a:t>&gt;=</a:t>
            </a:r>
            <a:r>
              <a:rPr lang="en-US" altLang="en-US" sz="2000" b="0" dirty="0">
                <a:latin typeface="+mn-lt"/>
              </a:rPr>
              <a:t> </a:t>
            </a:r>
            <a:r>
              <a:rPr lang="en-US" altLang="en-US" sz="2000" b="0" dirty="0" smtClean="0">
                <a:latin typeface="+mn-lt"/>
              </a:rPr>
              <a:t>n*o)</a:t>
            </a:r>
          </a:p>
          <a:p>
            <a:pPr algn="ctr">
              <a:buFontTx/>
              <a:buNone/>
            </a:pPr>
            <a:endParaRPr lang="en-US" altLang="en-US" sz="2000" b="0" dirty="0">
              <a:latin typeface="+mn-lt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823518" y="4406900"/>
            <a:ext cx="5542681" cy="1889748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0" u="sng" dirty="0" err="1" smtClean="0">
                <a:latin typeface="Gill Sans MT" panose="020B0502020104020203" pitchFamily="34" charset="0"/>
              </a:rPr>
              <a:t>Predicado</a:t>
            </a:r>
            <a:r>
              <a:rPr lang="en-US" altLang="en-US" b="0" u="sng" dirty="0" smtClean="0">
                <a:latin typeface="Gill Sans MT" panose="020B0502020104020203" pitchFamily="34" charset="0"/>
              </a:rPr>
              <a:t> </a:t>
            </a:r>
            <a:r>
              <a:rPr lang="en-US" altLang="en-US" b="0" u="sng" dirty="0">
                <a:latin typeface="Gill Sans MT" panose="020B0502020104020203" pitchFamily="34" charset="0"/>
              </a:rPr>
              <a:t>= </a:t>
            </a:r>
            <a:r>
              <a:rPr lang="en-US" altLang="en-US" b="0" i="1" u="sng" dirty="0">
                <a:latin typeface="Gill Sans MT" panose="020B0502020104020203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a = 10, b = 5, D = false, m = 1, n = 1, o = 1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=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((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10 &lt; 5) </a:t>
            </a:r>
            <a:r>
              <a:rPr lang="en-US" altLang="en-US" sz="240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false) </a:t>
            </a:r>
            <a:r>
              <a:rPr lang="en-US" altLang="en-US" sz="240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(1 &gt;= 1*1)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=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(false </a:t>
            </a:r>
            <a:r>
              <a:rPr lang="en-US" altLang="en-US" sz="240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false) </a:t>
            </a:r>
            <a:r>
              <a:rPr lang="en-US" altLang="en-US" sz="240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true</a:t>
            </a:r>
            <a:endParaRPr lang="en-US" altLang="en-US" b="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= false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823518" y="2321753"/>
            <a:ext cx="5542681" cy="1889748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0" u="sng" dirty="0" err="1" smtClean="0">
                <a:latin typeface="Gill Sans MT" panose="020B0502020104020203" pitchFamily="34" charset="0"/>
              </a:rPr>
              <a:t>Predicado</a:t>
            </a:r>
            <a:r>
              <a:rPr lang="en-US" altLang="en-US" b="0" u="sng" dirty="0" smtClean="0">
                <a:latin typeface="Gill Sans MT" panose="020B0502020104020203" pitchFamily="34" charset="0"/>
              </a:rPr>
              <a:t> </a:t>
            </a:r>
            <a:r>
              <a:rPr lang="en-US" altLang="en-US" b="0" u="sng" dirty="0">
                <a:latin typeface="Gill Sans MT" panose="020B0502020104020203" pitchFamily="34" charset="0"/>
              </a:rPr>
              <a:t>= </a:t>
            </a:r>
            <a:r>
              <a:rPr lang="en-US" altLang="en-US" b="0" i="1" u="sng" dirty="0">
                <a:latin typeface="Gill Sans MT" panose="020B0502020104020203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a = 5, b = 10, D = true, m = 1, n = 1, o = 1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=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((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5 &lt; 10) </a:t>
            </a:r>
            <a:r>
              <a:rPr lang="en-US" altLang="en-US" sz="240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true) </a:t>
            </a:r>
            <a:r>
              <a:rPr lang="en-US" altLang="en-US" sz="240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(1 &gt;= 1*1)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=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(true </a:t>
            </a:r>
            <a:r>
              <a:rPr lang="en-US" altLang="en-US" sz="240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true) </a:t>
            </a:r>
            <a:r>
              <a:rPr lang="en-US" altLang="en-US" sz="2400" dirty="0">
                <a:solidFill>
                  <a:schemeClr val="bg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  </a:t>
            </a:r>
            <a:r>
              <a:rPr lang="en-US" altLang="en-US" b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true</a:t>
            </a:r>
            <a:endParaRPr lang="en-US" altLang="en-US" b="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bg1"/>
                </a:solidFill>
                <a:latin typeface="Gill Sans MT" panose="020B0502020104020203" pitchFamily="34" charset="0"/>
              </a:rPr>
              <a:t>= true</a:t>
            </a:r>
          </a:p>
        </p:txBody>
      </p:sp>
    </p:spTree>
    <p:extLst>
      <p:ext uri="{BB962C8B-B14F-4D97-AF65-F5344CB8AC3E}">
        <p14:creationId xmlns:p14="http://schemas.microsoft.com/office/powerpoint/2010/main" val="312259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3295</Words>
  <Application>Microsoft Office PowerPoint</Application>
  <PresentationFormat>Presentación en pantalla (4:3)</PresentationFormat>
  <Paragraphs>456</Paragraphs>
  <Slides>29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29</vt:i4>
      </vt:variant>
    </vt:vector>
  </HeadingPairs>
  <TitlesOfParts>
    <vt:vector size="44" baseType="lpstr">
      <vt:lpstr>Arial</vt:lpstr>
      <vt:lpstr>Calibri</vt:lpstr>
      <vt:lpstr>Calibri Light</vt:lpstr>
      <vt:lpstr>Comic Sans MS</vt:lpstr>
      <vt:lpstr>Courier New</vt:lpstr>
      <vt:lpstr>Gill Sans MT</vt:lpstr>
      <vt:lpstr>Sylfaen</vt:lpstr>
      <vt:lpstr>Symbol</vt:lpstr>
      <vt:lpstr>Times New Roman</vt:lpstr>
      <vt:lpstr>Wingdings</vt:lpstr>
      <vt:lpstr>Wingdings 2</vt:lpstr>
      <vt:lpstr>HDOfficeLightV0</vt:lpstr>
      <vt:lpstr>1_HDOfficeLightV0</vt:lpstr>
      <vt:lpstr>2_HDOfficeLightV0</vt:lpstr>
      <vt:lpstr>Retrospección</vt:lpstr>
      <vt:lpstr>Cobertura lógica</vt:lpstr>
      <vt:lpstr>Presentación de PowerPoint</vt:lpstr>
      <vt:lpstr>Cobertura lógica (semántica)</vt:lpstr>
      <vt:lpstr>Predicados y cláusulas</vt:lpstr>
      <vt:lpstr>Datos sobre predicados</vt:lpstr>
      <vt:lpstr>Traducción de lenguaje natural</vt:lpstr>
      <vt:lpstr>Criterios de cobertura lógica</vt:lpstr>
      <vt:lpstr>Cobertura de predicados y cláusulas</vt:lpstr>
      <vt:lpstr>Ejemplo de cobertura de predicados</vt:lpstr>
      <vt:lpstr>Ejemplo de cobertura de cláusulas</vt:lpstr>
      <vt:lpstr>Deficiencias de PC y CC</vt:lpstr>
      <vt:lpstr>Cobertura combinatoria</vt:lpstr>
      <vt:lpstr>Cobertura combinatoria</vt:lpstr>
      <vt:lpstr>Cláusulas activas</vt:lpstr>
      <vt:lpstr>Predicados determinantes</vt:lpstr>
      <vt:lpstr>Cobertura de cláusulas activas</vt:lpstr>
      <vt:lpstr>Cobertura de cláusulas activas</vt:lpstr>
      <vt:lpstr>Resolviendo la ambigüedad</vt:lpstr>
      <vt:lpstr>Resolviendo la ambigüedad</vt:lpstr>
      <vt:lpstr>Resolviendo la ambigüedad</vt:lpstr>
      <vt:lpstr>Resolviendo la ambigüedad</vt:lpstr>
      <vt:lpstr>Cobertura de cláusulas inactivas</vt:lpstr>
      <vt:lpstr>Subsunción de criterios lógicos</vt:lpstr>
      <vt:lpstr>Inviabilidad de los requisitos</vt:lpstr>
      <vt:lpstr>Haciendo que las cláusulas determinen a los predicados</vt:lpstr>
      <vt:lpstr>Ejemplos</vt:lpstr>
      <vt:lpstr>Ejemplo (más interesante)</vt:lpstr>
      <vt:lpstr>Método tabular</vt:lpstr>
      <vt:lpstr>Resumen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306</cp:revision>
  <dcterms:created xsi:type="dcterms:W3CDTF">2010-11-18T11:03:00Z</dcterms:created>
  <dcterms:modified xsi:type="dcterms:W3CDTF">2017-12-13T12:50:48Z</dcterms:modified>
</cp:coreProperties>
</file>