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3696" r:id="rId2"/>
    <p:sldMasterId id="2147483750" r:id="rId3"/>
    <p:sldMasterId id="2147483815" r:id="rId4"/>
  </p:sldMasterIdLst>
  <p:notesMasterIdLst>
    <p:notesMasterId r:id="rId24"/>
  </p:notesMasterIdLst>
  <p:sldIdLst>
    <p:sldId id="257" r:id="rId5"/>
    <p:sldId id="25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7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46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3506A-397E-4710-8110-E549353B1221}" type="datetimeFigureOut">
              <a:rPr lang="es-ES" smtClean="0"/>
              <a:pPr/>
              <a:t>22/11/2017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9BE56-51D1-4C85-B4EF-20EB8A0414D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923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3420E6-5265-4B93-BBAA-39245D3DF6C2}" type="slidenum">
              <a:rPr lang="en-US"/>
              <a:pPr/>
              <a:t>1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25662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1BAFC-915C-447B-8128-9A8D7458C01F}" type="datetime1">
              <a:rPr lang="es-ES" smtClean="0"/>
              <a:t>22/11/2017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915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B2AB-2793-4D97-9DFD-89CE34F95467}" type="datetime1">
              <a:rPr lang="es-ES" smtClean="0"/>
              <a:t>22/11/2017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320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EA62-BCF8-44CE-A1F7-7493E4352577}" type="datetime1">
              <a:rPr lang="es-ES" smtClean="0"/>
              <a:t>22/11/2017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0067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DCE2A-44D0-4784-98A2-8219C6327EE2}" type="datetime1">
              <a:rPr lang="es-ES" smtClean="0"/>
              <a:t>22/11/2017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1276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3FEA-824B-4FE1-91A4-24ACB5A759A0}" type="datetime1">
              <a:rPr lang="es-ES" smtClean="0"/>
              <a:t>22/11/2017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511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82993-EEB5-42D4-98C8-111A2ABEDE2B}" type="datetime1">
              <a:rPr lang="es-ES" smtClean="0"/>
              <a:t>22/11/2017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4202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2578-98CB-46E1-AF1C-348E2F8A5C02}" type="datetime1">
              <a:rPr lang="es-ES" smtClean="0"/>
              <a:t>22/11/2017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8202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5887-B8B6-4031-A351-A385CF2271C7}" type="datetime1">
              <a:rPr lang="es-ES" smtClean="0"/>
              <a:t>22/11/2017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072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C227-8E38-4CCB-8EA3-7E82300E3DD4}" type="datetime1">
              <a:rPr lang="es-ES" smtClean="0"/>
              <a:t>22/11/2017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12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EE79-8A75-4CE8-A10D-C9B50D8FB19D}" type="datetime1">
              <a:rPr lang="es-ES" smtClean="0"/>
              <a:t>22/11/2017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988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B588-8CC9-4D6C-B5C2-3D953A113C55}" type="datetime1">
              <a:rPr lang="es-ES" smtClean="0"/>
              <a:t>22/11/2017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41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C23D5-7F0B-4656-A60F-1E03D8DACF14}" type="datetime1">
              <a:rPr lang="es-ES" smtClean="0"/>
              <a:t>22/11/2017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891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97E6-C6D6-4C22-B367-CE65F1FC90DF}" type="datetime1">
              <a:rPr lang="es-ES" smtClean="0"/>
              <a:t>22/11/2017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06098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A5E0-10B2-4B7B-A04E-55F619DDAF98}" type="datetime1">
              <a:rPr lang="es-ES" smtClean="0"/>
              <a:t>22/11/2017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61347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1996-4585-47FF-AC6F-7E9CAB932DBB}" type="datetime1">
              <a:rPr lang="es-ES" smtClean="0"/>
              <a:t>22/11/2017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873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B50D-4C0C-4318-A634-7725A3361B7B}" type="datetime1">
              <a:rPr lang="es-ES" smtClean="0"/>
              <a:t>22/11/2017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581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2F53-ACC7-4270-8152-D3EE024B112B}" type="datetime1">
              <a:rPr lang="es-ES" smtClean="0"/>
              <a:t>22/11/2017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1918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1686-D04E-43AD-8439-2F5F449D09E2}" type="datetime1">
              <a:rPr lang="es-ES" smtClean="0"/>
              <a:t>22/11/2017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191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ED5C-2A9C-438A-9BF2-AB281B6D9BC3}" type="datetime1">
              <a:rPr lang="es-ES" smtClean="0"/>
              <a:t>22/11/2017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0887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9F1D1-AE4B-4D3B-AF0E-B946944E9D94}" type="datetime1">
              <a:rPr lang="es-ES" smtClean="0"/>
              <a:t>22/11/2017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27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7C0D-0DC0-4F03-ADCA-5CB0E691B612}" type="datetime1">
              <a:rPr lang="es-ES" smtClean="0"/>
              <a:t>22/11/2017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155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FFBE-0E56-4F88-8493-BE88B06B3407}" type="datetime1">
              <a:rPr lang="es-ES" smtClean="0"/>
              <a:t>22/11/2017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648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4E54-E9D7-4EFB-924D-CD10188389BB}" type="datetime1">
              <a:rPr lang="es-ES" smtClean="0"/>
              <a:t>22/11/2017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6376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08D8-B6BD-4274-8BF3-3333C51A3321}" type="datetime1">
              <a:rPr lang="es-ES" smtClean="0"/>
              <a:t>22/11/2017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32946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64B5-4420-4E4C-A83B-BAD3ED4520A8}" type="datetime1">
              <a:rPr lang="es-ES" smtClean="0"/>
              <a:t>22/11/2017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703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31BF-41DA-4A8C-A9B6-07F1DC636413}" type="datetime1">
              <a:rPr lang="es-ES" smtClean="0"/>
              <a:t>22/11/2017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49018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67DF-EAC3-4009-9D80-F834EF41972C}" type="datetime1">
              <a:rPr lang="es-ES" smtClean="0"/>
              <a:t>22/11/2017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53445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D85E-0799-423D-B6EF-118220642B38}" type="datetime1">
              <a:rPr lang="es-ES" smtClean="0"/>
              <a:t>22/11/2017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7576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D80C-BD9F-4DDB-B963-47FFBC7BBB01}" type="datetime1">
              <a:rPr lang="es-ES" smtClean="0"/>
              <a:t>22/11/2017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6921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EB8B-4FFD-4D50-BC83-7F08DB0D980D}" type="datetime1">
              <a:rPr lang="es-ES" smtClean="0"/>
              <a:t>22/11/2017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8590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C89D-0ACB-4DB1-8054-6423A65F08F9}" type="datetime1">
              <a:rPr lang="es-ES" smtClean="0"/>
              <a:t>22/11/2017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63990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3EAC-2486-4465-AD2F-1648C9C91BC4}" type="datetime1">
              <a:rPr lang="es-ES" smtClean="0"/>
              <a:t>22/11/2017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80642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4FA38-FADE-42C7-9861-487231130B76}" type="datetime1">
              <a:rPr lang="es-ES" smtClean="0"/>
              <a:t>22/11/2017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188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F48F-0CEC-472A-8074-A0286ACFCB2D}" type="datetime1">
              <a:rPr lang="es-ES" smtClean="0"/>
              <a:t>22/11/2017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392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E3B6-7F77-4397-8E35-9DBA6D944D86}" type="datetime1">
              <a:rPr lang="es-ES" smtClean="0"/>
              <a:t>22/11/2017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83890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32389DA-AE51-431F-A7A5-7BE8704D8029}" type="datetime1">
              <a:rPr lang="es-ES" smtClean="0"/>
              <a:t>22/11/2017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97752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9162-B071-4A74-ADEF-CA4578D9B149}" type="datetime1">
              <a:rPr lang="es-ES" smtClean="0"/>
              <a:t>22/11/2017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9321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8E52-912C-4D94-9224-E11C2B28FA9F}" type="datetime1">
              <a:rPr lang="es-ES" smtClean="0"/>
              <a:t>22/11/2017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45842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F595-6E28-415F-9E42-A4B69BCB86F4}" type="datetime1">
              <a:rPr lang="es-ES" smtClean="0"/>
              <a:t>22/11/2017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5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4ABA2-51A0-4680-A910-E7CC4E08DF23}" type="datetime1">
              <a:rPr lang="es-ES" smtClean="0"/>
              <a:t>22/11/2017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84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08B8-CEB4-42EF-835E-FBA4EB04D1E7}" type="datetime1">
              <a:rPr lang="es-ES" smtClean="0"/>
              <a:t>22/11/2017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5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8FB27-3B3E-429B-AC13-F4937E6C707E}" type="datetime1">
              <a:rPr lang="es-ES" smtClean="0"/>
              <a:t>22/11/2017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45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85B39-EE3B-4A5F-B4F0-2B5CB19CABC2}" type="datetime1">
              <a:rPr lang="es-ES" smtClean="0"/>
              <a:t>22/11/2017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369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F0A1-A253-4344-AD81-54F85330FC09}" type="datetime1">
              <a:rPr lang="es-ES" smtClean="0"/>
              <a:t>22/11/2017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865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A25A7D7-C206-4728-A10E-723EAFBB9657}" type="datetime1">
              <a:rPr lang="es-ES" smtClean="0"/>
              <a:t>22/11/2017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19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0A58F51-1764-4E6A-A9FE-EE6540E97876}" type="datetime1">
              <a:rPr lang="es-ES" smtClean="0"/>
              <a:t>22/11/2017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20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651BA3-3EF7-48BA-ABCA-69A59BCA5097}" type="datetime1">
              <a:rPr lang="es-ES" smtClean="0"/>
              <a:t>22/11/2017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155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FDE59B7-CD09-4E44-B16C-B0980EB80B06}" type="datetime1">
              <a:rPr lang="es-ES" smtClean="0"/>
              <a:t>22/11/2017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84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s-ES" sz="6600" dirty="0" err="1" smtClean="0"/>
              <a:t>Testing</a:t>
            </a:r>
            <a:r>
              <a:rPr kumimoji="1" lang="es-ES" sz="6600" dirty="0" smtClean="0"/>
              <a:t> basado en sintaxis: Introducción</a:t>
            </a:r>
            <a:endParaRPr lang="en-US" sz="4000" dirty="0"/>
          </a:p>
        </p:txBody>
      </p:sp>
      <p:sp>
        <p:nvSpPr>
          <p:cNvPr id="461831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kumimoji="1" lang="es-ES" sz="3600" dirty="0"/>
              <a:t>Manuel Núñez</a:t>
            </a:r>
            <a:br>
              <a:rPr kumimoji="1" lang="es-ES" sz="3600" dirty="0"/>
            </a:br>
            <a:r>
              <a:rPr kumimoji="1" lang="es-ES" sz="3600" dirty="0"/>
              <a:t>Especificación, Validación y </a:t>
            </a:r>
            <a:r>
              <a:rPr kumimoji="1" lang="es-ES" sz="3600" dirty="0" err="1"/>
              <a:t>Testing</a:t>
            </a:r>
            <a:endParaRPr kumimoji="1" lang="es-ES" sz="3600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683568" y="5733256"/>
            <a:ext cx="7848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Estas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transparencias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están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basadas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las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desarrolladas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por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Ammann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&amp; Offutt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como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acompañamiento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su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libro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Introduction to Software Testing (2</a:t>
            </a:r>
            <a:r>
              <a:rPr lang="en-US" sz="1400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Edition)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Criterios de cobertura basados en gramáticas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10</a:t>
            </a:fld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"/>
              <p:cNvSpPr txBox="1">
                <a:spLocks noChangeArrowheads="1"/>
              </p:cNvSpPr>
              <p:nvPr/>
            </p:nvSpPr>
            <p:spPr>
              <a:xfrm>
                <a:off x="822959" y="1737360"/>
                <a:ext cx="7586403" cy="4499951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 lnSpcReduction="10000"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s-ES" altLang="en-US" dirty="0" smtClean="0">
                    <a:solidFill>
                      <a:schemeClr val="tx1"/>
                    </a:solidFill>
                  </a:rPr>
                  <a:t>Podríamos proponer derivar todas las cadenas posibles.</a:t>
                </a:r>
              </a:p>
              <a:p>
                <a:endParaRPr lang="es-ES" altLang="en-US" dirty="0">
                  <a:solidFill>
                    <a:schemeClr val="tx1"/>
                  </a:solidFill>
                </a:endParaRPr>
              </a:p>
              <a:p>
                <a:endParaRPr lang="es-ES" altLang="en-US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s-ES" altLang="en-US" dirty="0" smtClean="0">
                    <a:solidFill>
                      <a:schemeClr val="tx1"/>
                    </a:solidFill>
                  </a:rPr>
                  <a:t>El </a:t>
                </a:r>
                <a:r>
                  <a:rPr lang="es-ES" altLang="en-US" dirty="0" smtClean="0">
                    <a:solidFill>
                      <a:srgbClr val="00B0F0"/>
                    </a:solidFill>
                  </a:rPr>
                  <a:t>número</a:t>
                </a:r>
                <a:r>
                  <a:rPr lang="es-ES" altLang="en-US" dirty="0" smtClean="0">
                    <a:solidFill>
                      <a:schemeClr val="tx1"/>
                    </a:solidFill>
                  </a:rPr>
                  <a:t> de </a:t>
                </a:r>
                <a:r>
                  <a:rPr lang="es-ES" altLang="en-US" dirty="0" err="1" smtClean="0">
                    <a:solidFill>
                      <a:schemeClr val="tx1"/>
                    </a:solidFill>
                  </a:rPr>
                  <a:t>tests</a:t>
                </a:r>
                <a:r>
                  <a:rPr lang="es-ES" altLang="en-US" dirty="0" smtClean="0">
                    <a:solidFill>
                      <a:schemeClr val="tx1"/>
                    </a:solidFill>
                  </a:rPr>
                  <a:t> en </a:t>
                </a:r>
                <a:r>
                  <a:rPr lang="es-ES" altLang="en-US" dirty="0" smtClean="0">
                    <a:solidFill>
                      <a:srgbClr val="00B0F0"/>
                    </a:solidFill>
                  </a:rPr>
                  <a:t>TSC</a:t>
                </a:r>
                <a:r>
                  <a:rPr lang="es-ES" altLang="en-US" dirty="0" smtClean="0">
                    <a:solidFill>
                      <a:schemeClr val="tx1"/>
                    </a:solidFill>
                  </a:rPr>
                  <a:t> está </a:t>
                </a:r>
                <a:r>
                  <a:rPr lang="es-ES" altLang="en-US" dirty="0" smtClean="0">
                    <a:solidFill>
                      <a:srgbClr val="00B0F0"/>
                    </a:solidFill>
                  </a:rPr>
                  <a:t>acotado</a:t>
                </a:r>
                <a:r>
                  <a:rPr lang="es-ES" altLang="en-US" dirty="0" smtClean="0">
                    <a:solidFill>
                      <a:schemeClr val="tx1"/>
                    </a:solidFill>
                  </a:rPr>
                  <a:t> por el número de símbolos </a:t>
                </a:r>
                <a:r>
                  <a:rPr lang="es-ES" altLang="en-US" dirty="0" smtClean="0">
                    <a:solidFill>
                      <a:srgbClr val="00B0F0"/>
                    </a:solidFill>
                  </a:rPr>
                  <a:t>terminales</a:t>
                </a:r>
                <a:r>
                  <a:rPr lang="es-ES" altLang="en-US" dirty="0" smtClean="0">
                    <a:solidFill>
                      <a:schemeClr val="tx1"/>
                    </a:solidFill>
                  </a:rPr>
                  <a:t> (en el ejemplo de </a:t>
                </a:r>
                <a:r>
                  <a:rPr lang="es-ES" altLang="en-US" i="1" dirty="0" err="1" smtClean="0">
                    <a:solidFill>
                      <a:schemeClr val="tx1"/>
                    </a:solidFill>
                  </a:rPr>
                  <a:t>stream</a:t>
                </a:r>
                <a:r>
                  <a:rPr lang="es-ES" altLang="en-US" dirty="0" smtClean="0">
                    <a:solidFill>
                      <a:schemeClr val="tx1"/>
                    </a:solidFill>
                  </a:rPr>
                  <a:t>, tenemos 13).</a:t>
                </a:r>
              </a:p>
              <a:p>
                <a:pPr marL="0" indent="0">
                  <a:buNone/>
                </a:pPr>
                <a:r>
                  <a:rPr lang="es-ES" altLang="en-US" dirty="0">
                    <a:solidFill>
                      <a:schemeClr val="tx1"/>
                    </a:solidFill>
                  </a:rPr>
                  <a:t>El </a:t>
                </a:r>
                <a:r>
                  <a:rPr lang="es-ES" altLang="en-US" dirty="0">
                    <a:solidFill>
                      <a:srgbClr val="00B0F0"/>
                    </a:solidFill>
                  </a:rPr>
                  <a:t>número</a:t>
                </a:r>
                <a:r>
                  <a:rPr lang="es-ES" altLang="en-US" dirty="0">
                    <a:solidFill>
                      <a:schemeClr val="tx1"/>
                    </a:solidFill>
                  </a:rPr>
                  <a:t> de </a:t>
                </a:r>
                <a:r>
                  <a:rPr lang="es-ES" altLang="en-US" dirty="0" err="1">
                    <a:solidFill>
                      <a:schemeClr val="tx1"/>
                    </a:solidFill>
                  </a:rPr>
                  <a:t>tests</a:t>
                </a:r>
                <a:r>
                  <a:rPr lang="es-ES" altLang="en-US" dirty="0">
                    <a:solidFill>
                      <a:schemeClr val="tx1"/>
                    </a:solidFill>
                  </a:rPr>
                  <a:t> en </a:t>
                </a:r>
                <a:r>
                  <a:rPr lang="es-ES" altLang="en-US" dirty="0" smtClean="0">
                    <a:solidFill>
                      <a:srgbClr val="00B0F0"/>
                    </a:solidFill>
                  </a:rPr>
                  <a:t>PDC</a:t>
                </a:r>
                <a:r>
                  <a:rPr lang="es-ES" alt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s-ES" altLang="en-US" dirty="0">
                    <a:solidFill>
                      <a:schemeClr val="tx1"/>
                    </a:solidFill>
                  </a:rPr>
                  <a:t>está </a:t>
                </a:r>
                <a:r>
                  <a:rPr lang="es-ES" altLang="en-US" dirty="0">
                    <a:solidFill>
                      <a:srgbClr val="00B0F0"/>
                    </a:solidFill>
                  </a:rPr>
                  <a:t>acotado</a:t>
                </a:r>
                <a:r>
                  <a:rPr lang="es-ES" altLang="en-US" dirty="0">
                    <a:solidFill>
                      <a:schemeClr val="tx1"/>
                    </a:solidFill>
                  </a:rPr>
                  <a:t> por el número de </a:t>
                </a:r>
                <a:r>
                  <a:rPr lang="es-ES" altLang="en-US" dirty="0" smtClean="0">
                    <a:solidFill>
                      <a:srgbClr val="00B0F0"/>
                    </a:solidFill>
                  </a:rPr>
                  <a:t>reglas</a:t>
                </a:r>
                <a:r>
                  <a:rPr lang="es-ES" altLang="en-US" dirty="0" smtClean="0">
                    <a:solidFill>
                      <a:schemeClr val="tx1"/>
                    </a:solidFill>
                  </a:rPr>
                  <a:t> de producción (en </a:t>
                </a:r>
                <a:r>
                  <a:rPr lang="es-ES" altLang="en-US" dirty="0">
                    <a:solidFill>
                      <a:schemeClr val="tx1"/>
                    </a:solidFill>
                  </a:rPr>
                  <a:t>el ejemplo de </a:t>
                </a:r>
                <a:r>
                  <a:rPr lang="es-ES" altLang="en-US" i="1" dirty="0" err="1">
                    <a:solidFill>
                      <a:schemeClr val="tx1"/>
                    </a:solidFill>
                  </a:rPr>
                  <a:t>stream</a:t>
                </a:r>
                <a:r>
                  <a:rPr lang="es-ES" altLang="en-US" dirty="0">
                    <a:solidFill>
                      <a:schemeClr val="tx1"/>
                    </a:solidFill>
                  </a:rPr>
                  <a:t>, tenemos </a:t>
                </a:r>
                <a:r>
                  <a:rPr lang="es-ES" altLang="en-US" dirty="0" smtClean="0">
                    <a:solidFill>
                      <a:schemeClr val="tx1"/>
                    </a:solidFill>
                  </a:rPr>
                  <a:t>18).</a:t>
                </a:r>
              </a:p>
              <a:p>
                <a:pPr marL="0" indent="0">
                  <a:buNone/>
                </a:pPr>
                <a:r>
                  <a:rPr lang="es-ES" altLang="en-US" dirty="0" smtClean="0">
                    <a:solidFill>
                      <a:schemeClr val="tx1"/>
                    </a:solidFill>
                  </a:rPr>
                  <a:t>El </a:t>
                </a:r>
                <a:r>
                  <a:rPr lang="es-ES" altLang="en-US" dirty="0">
                    <a:solidFill>
                      <a:srgbClr val="00B0F0"/>
                    </a:solidFill>
                  </a:rPr>
                  <a:t>número</a:t>
                </a:r>
                <a:r>
                  <a:rPr lang="es-ES" altLang="en-US" dirty="0">
                    <a:solidFill>
                      <a:schemeClr val="tx1"/>
                    </a:solidFill>
                  </a:rPr>
                  <a:t> de </a:t>
                </a:r>
                <a:r>
                  <a:rPr lang="es-ES" altLang="en-US" dirty="0" err="1">
                    <a:solidFill>
                      <a:schemeClr val="tx1"/>
                    </a:solidFill>
                  </a:rPr>
                  <a:t>tests</a:t>
                </a:r>
                <a:r>
                  <a:rPr lang="es-ES" altLang="en-US" dirty="0">
                    <a:solidFill>
                      <a:schemeClr val="tx1"/>
                    </a:solidFill>
                  </a:rPr>
                  <a:t> en </a:t>
                </a:r>
                <a:r>
                  <a:rPr lang="es-ES" altLang="en-US" dirty="0" smtClean="0">
                    <a:solidFill>
                      <a:srgbClr val="00B0F0"/>
                    </a:solidFill>
                  </a:rPr>
                  <a:t>DC</a:t>
                </a:r>
                <a:r>
                  <a:rPr lang="es-ES" alt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s-ES" altLang="en-US" dirty="0" smtClean="0">
                    <a:solidFill>
                      <a:srgbClr val="00B0F0"/>
                    </a:solidFill>
                  </a:rPr>
                  <a:t>depende</a:t>
                </a:r>
                <a:r>
                  <a:rPr lang="es-ES" altLang="en-US" dirty="0" smtClean="0">
                    <a:solidFill>
                      <a:schemeClr val="tx1"/>
                    </a:solidFill>
                  </a:rPr>
                  <a:t> de los detalles de la </a:t>
                </a:r>
                <a:r>
                  <a:rPr lang="es-ES" altLang="en-US" dirty="0" smtClean="0">
                    <a:solidFill>
                      <a:srgbClr val="00B0F0"/>
                    </a:solidFill>
                  </a:rPr>
                  <a:t>gramática</a:t>
                </a:r>
                <a:r>
                  <a:rPr lang="es-ES" altLang="en-US" dirty="0" smtClean="0">
                    <a:solidFill>
                      <a:schemeClr val="tx1"/>
                    </a:solidFill>
                  </a:rPr>
                  <a:t>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2∗10</m:t>
                        </m:r>
                      </m:e>
                      <m:sup>
                        <m:r>
                          <a:rPr lang="es-ES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s-ES" altLang="en-US" dirty="0" smtClean="0">
                    <a:solidFill>
                      <a:schemeClr val="tx1"/>
                    </a:solidFill>
                  </a:rPr>
                  <a:t>en </a:t>
                </a:r>
                <a:r>
                  <a:rPr lang="es-ES" altLang="en-US" dirty="0">
                    <a:solidFill>
                      <a:schemeClr val="tx1"/>
                    </a:solidFill>
                  </a:rPr>
                  <a:t>el ejemplo de </a:t>
                </a:r>
                <a:r>
                  <a:rPr lang="es-ES" altLang="en-US" i="1" dirty="0" err="1" smtClean="0">
                    <a:solidFill>
                      <a:schemeClr val="tx1"/>
                    </a:solidFill>
                  </a:rPr>
                  <a:t>stream</a:t>
                </a:r>
                <a:r>
                  <a:rPr lang="es-ES" altLang="en-US" dirty="0" smtClean="0">
                    <a:solidFill>
                      <a:schemeClr val="tx1"/>
                    </a:solidFill>
                  </a:rPr>
                  <a:t>).</a:t>
                </a:r>
                <a:endParaRPr lang="es-ES" alt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s-ES" altLang="en-US" dirty="0" smtClean="0">
                    <a:solidFill>
                      <a:schemeClr val="tx1"/>
                    </a:solidFill>
                  </a:rPr>
                  <a:t>Todos los </a:t>
                </a:r>
                <a:r>
                  <a:rPr lang="es-ES" altLang="en-US" dirty="0" err="1" smtClean="0">
                    <a:solidFill>
                      <a:schemeClr val="tx1"/>
                    </a:solidFill>
                  </a:rPr>
                  <a:t>tests</a:t>
                </a:r>
                <a:r>
                  <a:rPr lang="es-ES" altLang="en-US" dirty="0" smtClean="0">
                    <a:solidFill>
                      <a:schemeClr val="tx1"/>
                    </a:solidFill>
                  </a:rPr>
                  <a:t> que usamos en TSC, PDC o DC están en la gramática….  ¿Qué hacemos con los </a:t>
                </a:r>
                <a:r>
                  <a:rPr lang="es-ES" altLang="en-US" dirty="0" err="1" smtClean="0">
                    <a:solidFill>
                      <a:srgbClr val="00B0F0"/>
                    </a:solidFill>
                  </a:rPr>
                  <a:t>tests</a:t>
                </a:r>
                <a:r>
                  <a:rPr lang="es-ES" altLang="en-US" dirty="0" smtClean="0">
                    <a:solidFill>
                      <a:srgbClr val="00B0F0"/>
                    </a:solidFill>
                  </a:rPr>
                  <a:t> </a:t>
                </a:r>
                <a:r>
                  <a:rPr lang="es-ES" altLang="en-US" dirty="0" smtClean="0">
                    <a:solidFill>
                      <a:schemeClr val="tx1"/>
                    </a:solidFill>
                  </a:rPr>
                  <a:t>que </a:t>
                </a:r>
                <a:r>
                  <a:rPr lang="es-ES" altLang="en-US" dirty="0" smtClean="0">
                    <a:solidFill>
                      <a:srgbClr val="00B0F0"/>
                    </a:solidFill>
                  </a:rPr>
                  <a:t>NO</a:t>
                </a:r>
                <a:r>
                  <a:rPr lang="es-ES" altLang="en-US" dirty="0" smtClean="0">
                    <a:solidFill>
                      <a:schemeClr val="tx1"/>
                    </a:solidFill>
                  </a:rPr>
                  <a:t> están en la </a:t>
                </a:r>
                <a:r>
                  <a:rPr lang="es-ES" altLang="en-US" dirty="0" smtClean="0">
                    <a:solidFill>
                      <a:srgbClr val="00B0F0"/>
                    </a:solidFill>
                  </a:rPr>
                  <a:t>gramática</a:t>
                </a:r>
                <a:r>
                  <a:rPr lang="es-ES" altLang="en-US" dirty="0" smtClean="0">
                    <a:solidFill>
                      <a:schemeClr val="tx1"/>
                    </a:solidFill>
                  </a:rPr>
                  <a:t>?</a:t>
                </a:r>
                <a:endParaRPr lang="es-ES" alt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s-ES" altLang="en-US" dirty="0" smtClean="0">
                    <a:solidFill>
                      <a:schemeClr val="tx1"/>
                    </a:solidFill>
                  </a:rPr>
                  <a:t>La respuesta es </a:t>
                </a:r>
                <a:r>
                  <a:rPr lang="es-ES" altLang="en-US" dirty="0" err="1" smtClean="0">
                    <a:solidFill>
                      <a:srgbClr val="00B0F0"/>
                    </a:solidFill>
                  </a:rPr>
                  <a:t>Mutation</a:t>
                </a:r>
                <a:r>
                  <a:rPr lang="es-ES" altLang="en-US" dirty="0" smtClean="0">
                    <a:solidFill>
                      <a:srgbClr val="00B0F0"/>
                    </a:solidFill>
                  </a:rPr>
                  <a:t> </a:t>
                </a:r>
                <a:r>
                  <a:rPr lang="es-ES" altLang="en-US" dirty="0" err="1" smtClean="0">
                    <a:solidFill>
                      <a:srgbClr val="00B0F0"/>
                    </a:solidFill>
                  </a:rPr>
                  <a:t>Testing</a:t>
                </a:r>
                <a:r>
                  <a:rPr lang="es-ES" altLang="en-US" dirty="0" smtClean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32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59" y="1737360"/>
                <a:ext cx="7586403" cy="4499951"/>
              </a:xfrm>
              <a:prstGeom prst="rect">
                <a:avLst/>
              </a:prstGeom>
              <a:blipFill rotWithShape="0">
                <a:blip r:embed="rId2"/>
                <a:stretch>
                  <a:fillRect l="-2010" t="-1897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41721" y="2139306"/>
            <a:ext cx="8262938" cy="707886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" altLang="zh-CN" sz="2000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Derivation</a:t>
            </a:r>
            <a:r>
              <a:rPr lang="es-ES" altLang="zh-CN" sz="2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</a:t>
            </a:r>
            <a:r>
              <a:rPr lang="es-ES" altLang="zh-CN" sz="2000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Coverage</a:t>
            </a:r>
            <a:r>
              <a:rPr lang="es-ES" altLang="zh-CN" sz="2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(DC)</a:t>
            </a:r>
            <a:r>
              <a:rPr lang="es-ES" altLang="zh-CN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: RT contiene todas las cadenas que están en la gramática </a:t>
            </a:r>
            <a:r>
              <a:rPr lang="es-ES" altLang="zh-CN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G</a:t>
            </a:r>
            <a:r>
              <a:rPr lang="es-ES" altLang="zh-CN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.</a:t>
            </a:r>
            <a:endParaRPr lang="es-ES" altLang="zh-CN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182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err="1" smtClean="0">
                <a:solidFill>
                  <a:schemeClr val="tx1"/>
                </a:solidFill>
              </a:rPr>
              <a:t>Mutation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853497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Las gramáticas describen cadenas </a:t>
            </a:r>
            <a:r>
              <a:rPr lang="es-ES" altLang="en-US" dirty="0" smtClean="0">
                <a:solidFill>
                  <a:srgbClr val="00B0F0"/>
                </a:solidFill>
              </a:rPr>
              <a:t>válidas </a:t>
            </a:r>
            <a:r>
              <a:rPr lang="es-ES" altLang="en-US" dirty="0" smtClean="0">
                <a:solidFill>
                  <a:schemeClr val="tx1"/>
                </a:solidFill>
              </a:rPr>
              <a:t>e </a:t>
            </a:r>
            <a:r>
              <a:rPr lang="es-ES" altLang="en-US" dirty="0" smtClean="0">
                <a:solidFill>
                  <a:srgbClr val="00B0F0"/>
                </a:solidFill>
              </a:rPr>
              <a:t>inválidas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Ambos tipos se pueden producir como </a:t>
            </a:r>
            <a:r>
              <a:rPr lang="es-ES" altLang="en-US" dirty="0" smtClean="0">
                <a:solidFill>
                  <a:srgbClr val="00B0F0"/>
                </a:solidFill>
              </a:rPr>
              <a:t>mutantes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Un mutante es una </a:t>
            </a:r>
            <a:r>
              <a:rPr lang="es-ES" altLang="en-US" dirty="0" smtClean="0">
                <a:solidFill>
                  <a:srgbClr val="00B0F0"/>
                </a:solidFill>
              </a:rPr>
              <a:t>variación </a:t>
            </a:r>
            <a:r>
              <a:rPr lang="es-ES" altLang="en-US" dirty="0" smtClean="0">
                <a:solidFill>
                  <a:schemeClr val="tx1"/>
                </a:solidFill>
              </a:rPr>
              <a:t>de una cadena válida.</a:t>
            </a:r>
            <a:r>
              <a:rPr lang="es-ES" altLang="en-US" dirty="0">
                <a:solidFill>
                  <a:schemeClr val="tx1"/>
                </a:solidFill>
              </a:rPr>
              <a:t> </a:t>
            </a:r>
            <a:r>
              <a:rPr lang="es-ES" altLang="en-US" dirty="0" smtClean="0">
                <a:solidFill>
                  <a:schemeClr val="tx1"/>
                </a:solidFill>
              </a:rPr>
              <a:t>Nota: un mutante puede ser tanto una cadena válida como una inválida.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Las mutaciones se basan en </a:t>
            </a:r>
            <a:r>
              <a:rPr lang="es-ES" altLang="en-US" dirty="0" smtClean="0">
                <a:solidFill>
                  <a:srgbClr val="00B0F0"/>
                </a:solidFill>
              </a:rPr>
              <a:t>operadores de mutación </a:t>
            </a:r>
            <a:r>
              <a:rPr lang="es-ES" altLang="en-US" dirty="0" smtClean="0">
                <a:solidFill>
                  <a:schemeClr val="tx1"/>
                </a:solidFill>
              </a:rPr>
              <a:t>y en </a:t>
            </a:r>
            <a:r>
              <a:rPr lang="es-ES" altLang="en-US" dirty="0" smtClean="0">
                <a:solidFill>
                  <a:srgbClr val="00B0F0"/>
                </a:solidFill>
              </a:rPr>
              <a:t>cadenas básicas </a:t>
            </a:r>
            <a:r>
              <a:rPr lang="es-ES" altLang="en-US" dirty="0" smtClean="0">
                <a:solidFill>
                  <a:schemeClr val="tx1"/>
                </a:solidFill>
              </a:rPr>
              <a:t>(las que </a:t>
            </a:r>
            <a:r>
              <a:rPr lang="es-ES" altLang="en-US" dirty="0" smtClean="0">
                <a:solidFill>
                  <a:srgbClr val="00B0F0"/>
                </a:solidFill>
              </a:rPr>
              <a:t>están</a:t>
            </a:r>
            <a:r>
              <a:rPr lang="es-ES" altLang="en-US" dirty="0" smtClean="0">
                <a:solidFill>
                  <a:schemeClr val="tx1"/>
                </a:solidFill>
              </a:rPr>
              <a:t> en la </a:t>
            </a:r>
            <a:r>
              <a:rPr lang="es-ES" altLang="en-US" dirty="0" smtClean="0">
                <a:solidFill>
                  <a:srgbClr val="00B0F0"/>
                </a:solidFill>
              </a:rPr>
              <a:t>gramática</a:t>
            </a:r>
            <a:r>
              <a:rPr lang="es-ES" altLang="en-US" dirty="0" smtClean="0">
                <a:solidFill>
                  <a:schemeClr val="tx1"/>
                </a:solidFill>
              </a:rPr>
              <a:t>).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778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¿En que consiste la mutación?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12</a:t>
            </a:fld>
            <a:endParaRPr lang="es-E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42900" y="1909763"/>
            <a:ext cx="8458200" cy="4462760"/>
          </a:xfrm>
          <a:prstGeom prst="rect">
            <a:avLst/>
          </a:prstGeom>
          <a:gradFill rotWithShape="1">
            <a:gsLst>
              <a:gs pos="0">
                <a:srgbClr val="3333FF">
                  <a:gamma/>
                  <a:shade val="46275"/>
                  <a:invGamma/>
                </a:srgbClr>
              </a:gs>
              <a:gs pos="50000">
                <a:srgbClr val="3333FF"/>
              </a:gs>
              <a:gs pos="100000">
                <a:srgbClr val="3333FF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s-ES" altLang="zh-CN" sz="20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Visión general</a:t>
            </a:r>
          </a:p>
          <a:p>
            <a:pPr>
              <a:spcBef>
                <a:spcPct val="20000"/>
              </a:spcBef>
              <a:defRPr/>
            </a:pPr>
            <a:endParaRPr lang="es-ES" altLang="zh-CN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pPr>
              <a:spcBef>
                <a:spcPct val="20000"/>
              </a:spcBef>
              <a:defRPr/>
            </a:pPr>
            <a:r>
              <a:rPr lang="es-ES" altLang="zh-CN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Hacemos análisis </a:t>
            </a:r>
            <a:r>
              <a:rPr lang="es-E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basado en mutaciones </a:t>
            </a:r>
            <a:r>
              <a:rPr lang="es-ES" altLang="zh-CN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siempre que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s-ES" altLang="zh-CN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Usamos </a:t>
            </a:r>
            <a:r>
              <a:rPr lang="es-ES" altLang="zh-CN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reglas </a:t>
            </a:r>
            <a:r>
              <a:rPr lang="es-ES" altLang="zh-CN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bien definidas,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s-ES" altLang="zh-CN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</a:t>
            </a:r>
            <a:r>
              <a:rPr lang="es-ES" altLang="zh-CN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definidas mediante </a:t>
            </a:r>
            <a:r>
              <a:rPr lang="es-ES" altLang="zh-CN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descripciones sintácticas</a:t>
            </a:r>
            <a:r>
              <a:rPr lang="es-ES" altLang="zh-CN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,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s-ES" altLang="zh-CN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para realizar </a:t>
            </a:r>
            <a:r>
              <a:rPr lang="es-ES" altLang="zh-CN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cambios sistemáticos</a:t>
            </a:r>
            <a:r>
              <a:rPr lang="es-ES" altLang="zh-CN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,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s-ES" altLang="zh-CN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a la </a:t>
            </a:r>
            <a:r>
              <a:rPr lang="es-ES" altLang="zh-CN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sintaxis</a:t>
            </a:r>
            <a:r>
              <a:rPr lang="es-ES" altLang="zh-CN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o a los </a:t>
            </a:r>
            <a:r>
              <a:rPr lang="es-ES" altLang="zh-CN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objetos</a:t>
            </a:r>
            <a:r>
              <a:rPr lang="es-ES" altLang="zh-CN" sz="2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</a:t>
            </a:r>
            <a:r>
              <a:rPr lang="es-ES" altLang="zh-CN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derivados de la sintaxis.</a:t>
            </a:r>
          </a:p>
          <a:p>
            <a:pPr>
              <a:spcBef>
                <a:spcPct val="20000"/>
              </a:spcBef>
              <a:defRPr/>
            </a:pPr>
            <a:endParaRPr lang="es-ES" altLang="zh-CN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pPr algn="ctr">
              <a:spcBef>
                <a:spcPct val="20000"/>
              </a:spcBef>
              <a:defRPr/>
            </a:pPr>
            <a:endParaRPr lang="es-ES" altLang="zh-CN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pPr algn="ctr">
              <a:spcBef>
                <a:spcPct val="20000"/>
              </a:spcBef>
              <a:defRPr/>
            </a:pPr>
            <a:endParaRPr lang="es-ES" altLang="zh-CN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pPr algn="ctr">
              <a:spcBef>
                <a:spcPct val="20000"/>
              </a:spcBef>
              <a:defRPr/>
            </a:pPr>
            <a:endParaRPr lang="es-ES" altLang="zh-CN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pPr algn="ctr">
              <a:spcBef>
                <a:spcPct val="20000"/>
              </a:spcBef>
              <a:defRPr/>
            </a:pPr>
            <a:endParaRPr lang="es-ES" sz="2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</p:txBody>
      </p: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1272152" y="1803106"/>
            <a:ext cx="6540207" cy="1752600"/>
            <a:chOff x="1872" y="1680"/>
            <a:chExt cx="2880" cy="1104"/>
          </a:xfrm>
        </p:grpSpPr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1872" y="2400"/>
              <a:ext cx="413" cy="38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solidFill>
                  <a:srgbClr val="FFCC00"/>
                </a:solidFill>
                <a:latin typeface="+mn-lt"/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3744" y="1680"/>
              <a:ext cx="1008" cy="446"/>
            </a:xfrm>
            <a:prstGeom prst="rect">
              <a:avLst/>
            </a:prstGeom>
            <a:solidFill>
              <a:srgbClr val="0000CC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err="1" smtClean="0">
                  <a:solidFill>
                    <a:srgbClr val="FFCC00"/>
                  </a:solidFill>
                  <a:latin typeface="+mn-lt"/>
                </a:rPr>
                <a:t>Operadores</a:t>
              </a:r>
              <a:r>
                <a:rPr lang="en-US" altLang="en-US" dirty="0" smtClean="0">
                  <a:solidFill>
                    <a:srgbClr val="FFCC00"/>
                  </a:solidFill>
                  <a:latin typeface="+mn-lt"/>
                </a:rPr>
                <a:t> de </a:t>
              </a:r>
              <a:r>
                <a:rPr lang="en-US" altLang="en-US" dirty="0" err="1" smtClean="0">
                  <a:solidFill>
                    <a:srgbClr val="FFCC00"/>
                  </a:solidFill>
                  <a:latin typeface="+mn-lt"/>
                </a:rPr>
                <a:t>mutación</a:t>
              </a:r>
              <a:endParaRPr lang="en-US" altLang="en-US" dirty="0">
                <a:solidFill>
                  <a:srgbClr val="FFCC00"/>
                </a:solidFill>
                <a:latin typeface="+mn-lt"/>
              </a:endParaRP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V="1">
              <a:off x="2285" y="2016"/>
              <a:ext cx="1459" cy="5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solidFill>
                  <a:srgbClr val="FFCC00"/>
                </a:solidFill>
              </a:endParaRP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552700" y="2824167"/>
            <a:ext cx="5448300" cy="1066801"/>
            <a:chOff x="1608" y="2352"/>
            <a:chExt cx="3432" cy="672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608" y="2736"/>
              <a:ext cx="1726" cy="28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solidFill>
                  <a:srgbClr val="FFCC00"/>
                </a:solidFill>
                <a:latin typeface="+mn-lt"/>
              </a:endParaRP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3888" y="2352"/>
              <a:ext cx="1152" cy="252"/>
            </a:xfrm>
            <a:prstGeom prst="rect">
              <a:avLst/>
            </a:prstGeom>
            <a:solidFill>
              <a:srgbClr val="0000CC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err="1">
                  <a:solidFill>
                    <a:srgbClr val="FFCC00"/>
                  </a:solidFill>
                  <a:latin typeface="+mn-lt"/>
                </a:rPr>
                <a:t>G</a:t>
              </a:r>
              <a:r>
                <a:rPr lang="en-US" altLang="en-US" dirty="0" err="1" smtClean="0">
                  <a:solidFill>
                    <a:srgbClr val="FFCC00"/>
                  </a:solidFill>
                  <a:latin typeface="+mn-lt"/>
                </a:rPr>
                <a:t>ramáticas</a:t>
              </a:r>
              <a:endParaRPr lang="en-US" altLang="en-US" dirty="0">
                <a:solidFill>
                  <a:srgbClr val="FFCC00"/>
                </a:solidFill>
                <a:latin typeface="+mn-lt"/>
              </a:endParaRPr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V="1">
              <a:off x="3216" y="2592"/>
              <a:ext cx="672" cy="18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solidFill>
                  <a:srgbClr val="FFCC00"/>
                </a:solidFill>
              </a:endParaRPr>
            </a:p>
          </p:txBody>
        </p:sp>
      </p:grpSp>
      <p:grpSp>
        <p:nvGrpSpPr>
          <p:cNvPr id="18" name="Group 16"/>
          <p:cNvGrpSpPr>
            <a:grpSpLocks/>
          </p:cNvGrpSpPr>
          <p:nvPr/>
        </p:nvGrpSpPr>
        <p:grpSpPr bwMode="auto">
          <a:xfrm>
            <a:off x="733946" y="4184146"/>
            <a:ext cx="2743200" cy="865188"/>
            <a:chOff x="901" y="3443"/>
            <a:chExt cx="1728" cy="545"/>
          </a:xfrm>
        </p:grpSpPr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901" y="3443"/>
              <a:ext cx="768" cy="20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solidFill>
                  <a:srgbClr val="FFCC00"/>
                </a:solidFill>
                <a:latin typeface="+mn-lt"/>
              </a:endParaRP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1477" y="3736"/>
              <a:ext cx="1152" cy="252"/>
            </a:xfrm>
            <a:prstGeom prst="rect">
              <a:avLst/>
            </a:prstGeom>
            <a:solidFill>
              <a:srgbClr val="0000CC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dirty="0" err="1" smtClean="0">
                  <a:solidFill>
                    <a:srgbClr val="FFCC00"/>
                  </a:solidFill>
                  <a:latin typeface="+mn-lt"/>
                </a:rPr>
                <a:t>Gramática</a:t>
              </a:r>
              <a:endParaRPr lang="en-US" altLang="en-US" sz="2400" dirty="0">
                <a:solidFill>
                  <a:srgbClr val="FFCC00"/>
                </a:solidFill>
              </a:endParaRP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1237" y="3646"/>
              <a:ext cx="24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solidFill>
                  <a:srgbClr val="FFCC00"/>
                </a:solidFill>
              </a:endParaRPr>
            </a:p>
          </p:txBody>
        </p:sp>
      </p:grpSp>
      <p:grpSp>
        <p:nvGrpSpPr>
          <p:cNvPr id="22" name="Group 20"/>
          <p:cNvGrpSpPr>
            <a:grpSpLocks/>
          </p:cNvGrpSpPr>
          <p:nvPr/>
        </p:nvGrpSpPr>
        <p:grpSpPr bwMode="auto">
          <a:xfrm>
            <a:off x="2230438" y="4192590"/>
            <a:ext cx="6410326" cy="1639888"/>
            <a:chOff x="1405" y="3166"/>
            <a:chExt cx="4038" cy="1033"/>
          </a:xfrm>
        </p:grpSpPr>
        <p:sp>
          <p:nvSpPr>
            <p:cNvPr id="23" name="Oval 21"/>
            <p:cNvSpPr>
              <a:spLocks noChangeArrowheads="1"/>
            </p:cNvSpPr>
            <p:nvPr/>
          </p:nvSpPr>
          <p:spPr bwMode="auto">
            <a:xfrm>
              <a:off x="1405" y="3166"/>
              <a:ext cx="816" cy="19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solidFill>
                  <a:srgbClr val="FFCC00"/>
                </a:solidFill>
                <a:latin typeface="+mn-lt"/>
              </a:endParaRP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3552" y="3656"/>
              <a:ext cx="1891" cy="543"/>
            </a:xfrm>
            <a:prstGeom prst="rect">
              <a:avLst/>
            </a:prstGeom>
            <a:solidFill>
              <a:srgbClr val="0000CC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err="1" smtClean="0">
                  <a:solidFill>
                    <a:srgbClr val="FFCC00"/>
                  </a:solidFill>
                  <a:latin typeface="+mn-lt"/>
                </a:rPr>
                <a:t>Cadenas</a:t>
              </a:r>
              <a:r>
                <a:rPr lang="en-US" altLang="en-US" dirty="0" smtClean="0">
                  <a:solidFill>
                    <a:srgbClr val="FFCC00"/>
                  </a:solidFill>
                  <a:latin typeface="+mn-lt"/>
                </a:rPr>
                <a:t> </a:t>
              </a:r>
              <a:r>
                <a:rPr lang="en-US" altLang="en-US" dirty="0" err="1" smtClean="0">
                  <a:solidFill>
                    <a:srgbClr val="FFCC00"/>
                  </a:solidFill>
                  <a:latin typeface="+mn-lt"/>
                </a:rPr>
                <a:t>básicas</a:t>
              </a:r>
              <a:endParaRPr lang="en-US" altLang="en-US" dirty="0" smtClean="0">
                <a:solidFill>
                  <a:srgbClr val="FFCC00"/>
                </a:solidFill>
                <a:latin typeface="+mn-lt"/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smtClean="0">
                  <a:solidFill>
                    <a:srgbClr val="FFCC00"/>
                  </a:solidFill>
                  <a:latin typeface="+mn-lt"/>
                </a:rPr>
                <a:t>(tests o </a:t>
              </a:r>
              <a:r>
                <a:rPr lang="en-US" altLang="en-US" dirty="0" err="1" smtClean="0">
                  <a:solidFill>
                    <a:srgbClr val="FFCC00"/>
                  </a:solidFill>
                  <a:latin typeface="+mn-lt"/>
                </a:rPr>
                <a:t>programas</a:t>
              </a:r>
              <a:r>
                <a:rPr lang="en-US" altLang="en-US" dirty="0" smtClean="0">
                  <a:solidFill>
                    <a:srgbClr val="FFCC00"/>
                  </a:solidFill>
                  <a:latin typeface="+mn-lt"/>
                </a:rPr>
                <a:t>)</a:t>
              </a:r>
              <a:endParaRPr lang="en-US" altLang="en-US" dirty="0">
                <a:solidFill>
                  <a:srgbClr val="FFCC00"/>
                </a:solidFill>
                <a:latin typeface="+mn-lt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2197" y="3270"/>
              <a:ext cx="1331" cy="6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solidFill>
                  <a:srgbClr val="FFCC00"/>
                </a:solidFill>
              </a:endParaRPr>
            </a:p>
          </p:txBody>
        </p:sp>
      </p:grp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1717255" y="3450513"/>
            <a:ext cx="7335838" cy="1323975"/>
            <a:chOff x="1102" y="2735"/>
            <a:chExt cx="4621" cy="834"/>
          </a:xfrm>
        </p:grpSpPr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1102" y="2943"/>
              <a:ext cx="1720" cy="25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solidFill>
                  <a:srgbClr val="FFCC00"/>
                </a:solidFill>
                <a:latin typeface="+mn-lt"/>
              </a:endParaRP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3707" y="2735"/>
              <a:ext cx="2016" cy="834"/>
            </a:xfrm>
            <a:prstGeom prst="rect">
              <a:avLst/>
            </a:prstGeom>
            <a:solidFill>
              <a:srgbClr val="0000CC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err="1" smtClean="0">
                  <a:solidFill>
                    <a:srgbClr val="FFCC00"/>
                  </a:solidFill>
                  <a:latin typeface="+mn-lt"/>
                </a:rPr>
                <a:t>Aplicados</a:t>
              </a:r>
              <a:r>
                <a:rPr lang="en-US" altLang="en-US" dirty="0" smtClean="0">
                  <a:solidFill>
                    <a:srgbClr val="FFCC00"/>
                  </a:solidFill>
                  <a:latin typeface="+mn-lt"/>
                </a:rPr>
                <a:t> </a:t>
              </a:r>
              <a:r>
                <a:rPr lang="en-US" altLang="en-US" dirty="0" err="1" smtClean="0">
                  <a:solidFill>
                    <a:srgbClr val="FFCC00"/>
                  </a:solidFill>
                  <a:latin typeface="+mn-lt"/>
                </a:rPr>
                <a:t>universalmente</a:t>
              </a:r>
              <a:r>
                <a:rPr lang="en-US" altLang="en-US" dirty="0" smtClean="0">
                  <a:solidFill>
                    <a:srgbClr val="FFCC00"/>
                  </a:solidFill>
                  <a:latin typeface="+mn-lt"/>
                </a:rPr>
                <a:t> o </a:t>
              </a:r>
              <a:r>
                <a:rPr lang="en-US" altLang="en-US" dirty="0" err="1" smtClean="0">
                  <a:solidFill>
                    <a:srgbClr val="FFCC00"/>
                  </a:solidFill>
                  <a:latin typeface="+mn-lt"/>
                </a:rPr>
                <a:t>siguiendo</a:t>
              </a:r>
              <a:r>
                <a:rPr lang="en-US" altLang="en-US" dirty="0" smtClean="0">
                  <a:solidFill>
                    <a:srgbClr val="FFCC00"/>
                  </a:solidFill>
                  <a:latin typeface="+mn-lt"/>
                </a:rPr>
                <a:t> </a:t>
              </a:r>
              <a:r>
                <a:rPr lang="en-US" altLang="en-US" dirty="0" err="1" smtClean="0">
                  <a:solidFill>
                    <a:srgbClr val="FFCC00"/>
                  </a:solidFill>
                  <a:latin typeface="+mn-lt"/>
                </a:rPr>
                <a:t>alguna</a:t>
              </a:r>
              <a:r>
                <a:rPr lang="en-US" altLang="en-US" dirty="0" smtClean="0">
                  <a:solidFill>
                    <a:srgbClr val="FFCC00"/>
                  </a:solidFill>
                  <a:latin typeface="+mn-lt"/>
                </a:rPr>
                <a:t> </a:t>
              </a:r>
              <a:r>
                <a:rPr lang="en-US" altLang="en-US" dirty="0" err="1" smtClean="0">
                  <a:solidFill>
                    <a:srgbClr val="FFCC00"/>
                  </a:solidFill>
                  <a:latin typeface="+mn-lt"/>
                </a:rPr>
                <a:t>distribución</a:t>
              </a:r>
              <a:r>
                <a:rPr lang="en-US" altLang="en-US" dirty="0" smtClean="0">
                  <a:solidFill>
                    <a:srgbClr val="FFCC00"/>
                  </a:solidFill>
                  <a:latin typeface="+mn-lt"/>
                </a:rPr>
                <a:t> </a:t>
              </a:r>
              <a:r>
                <a:rPr lang="en-US" altLang="en-US" dirty="0" err="1" smtClean="0">
                  <a:solidFill>
                    <a:srgbClr val="FFCC00"/>
                  </a:solidFill>
                  <a:latin typeface="+mn-lt"/>
                </a:rPr>
                <a:t>verificada</a:t>
              </a:r>
              <a:r>
                <a:rPr lang="en-US" altLang="en-US" dirty="0" smtClean="0">
                  <a:solidFill>
                    <a:srgbClr val="FFCC00"/>
                  </a:solidFill>
                  <a:latin typeface="+mn-lt"/>
                </a:rPr>
                <a:t> </a:t>
              </a:r>
              <a:r>
                <a:rPr lang="en-US" altLang="en-US" dirty="0" err="1" smtClean="0">
                  <a:solidFill>
                    <a:srgbClr val="FFCC00"/>
                  </a:solidFill>
                  <a:latin typeface="+mn-lt"/>
                </a:rPr>
                <a:t>empíricamente</a:t>
              </a:r>
              <a:endParaRPr lang="en-US" altLang="en-US" dirty="0">
                <a:solidFill>
                  <a:srgbClr val="FFCC00"/>
                </a:solidFill>
                <a:latin typeface="+mn-lt"/>
              </a:endParaRPr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2839" y="3060"/>
              <a:ext cx="857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solidFill>
                  <a:srgbClr val="FFCC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414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err="1" smtClean="0">
                <a:solidFill>
                  <a:schemeClr val="tx1"/>
                </a:solidFill>
              </a:rPr>
              <a:t>Mutation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853497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en-US" dirty="0">
                <a:solidFill>
                  <a:srgbClr val="00B0F0"/>
                </a:solidFill>
              </a:rPr>
              <a:t>C</a:t>
            </a:r>
            <a:r>
              <a:rPr lang="es-ES" altLang="en-US" dirty="0" smtClean="0">
                <a:solidFill>
                  <a:srgbClr val="00B0F0"/>
                </a:solidFill>
              </a:rPr>
              <a:t>adenas básicas</a:t>
            </a:r>
            <a:r>
              <a:rPr lang="es-ES" altLang="en-US" dirty="0" smtClean="0">
                <a:solidFill>
                  <a:schemeClr val="tx1"/>
                </a:solidFill>
              </a:rPr>
              <a:t>: las que </a:t>
            </a:r>
            <a:r>
              <a:rPr lang="es-ES" altLang="en-US" dirty="0" smtClean="0">
                <a:solidFill>
                  <a:srgbClr val="00B0F0"/>
                </a:solidFill>
              </a:rPr>
              <a:t>están</a:t>
            </a:r>
            <a:r>
              <a:rPr lang="es-ES" altLang="en-US" dirty="0" smtClean="0">
                <a:solidFill>
                  <a:schemeClr val="tx1"/>
                </a:solidFill>
              </a:rPr>
              <a:t> en la </a:t>
            </a:r>
            <a:r>
              <a:rPr lang="es-ES" altLang="en-US" dirty="0" smtClean="0">
                <a:solidFill>
                  <a:srgbClr val="00B0F0"/>
                </a:solidFill>
              </a:rPr>
              <a:t>gramática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rgbClr val="00B0F0"/>
                </a:solidFill>
              </a:rPr>
              <a:t>Operadores de mutación</a:t>
            </a:r>
            <a:r>
              <a:rPr lang="es-ES" altLang="en-US" dirty="0" smtClean="0">
                <a:solidFill>
                  <a:schemeClr val="tx1"/>
                </a:solidFill>
              </a:rPr>
              <a:t>: Una regla que especifica las </a:t>
            </a:r>
            <a:r>
              <a:rPr lang="es-ES" altLang="en-US" dirty="0" smtClean="0">
                <a:solidFill>
                  <a:srgbClr val="00B0F0"/>
                </a:solidFill>
              </a:rPr>
              <a:t>variaciones sintácticas </a:t>
            </a:r>
            <a:r>
              <a:rPr lang="es-ES" altLang="en-US" dirty="0" smtClean="0">
                <a:solidFill>
                  <a:schemeClr val="tx1"/>
                </a:solidFill>
              </a:rPr>
              <a:t>que se aplican a las cadenas anteriores.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rgbClr val="00B0F0"/>
                </a:solidFill>
              </a:rPr>
              <a:t>Mutante</a:t>
            </a:r>
            <a:r>
              <a:rPr lang="es-ES" altLang="en-US" dirty="0" smtClean="0">
                <a:solidFill>
                  <a:schemeClr val="tx1"/>
                </a:solidFill>
              </a:rPr>
              <a:t>: El resultado de la </a:t>
            </a:r>
            <a:r>
              <a:rPr lang="es-ES" altLang="en-US" dirty="0" smtClean="0">
                <a:solidFill>
                  <a:srgbClr val="00B0F0"/>
                </a:solidFill>
              </a:rPr>
              <a:t>aplicación</a:t>
            </a:r>
            <a:r>
              <a:rPr lang="es-ES" altLang="en-US" dirty="0" smtClean="0">
                <a:solidFill>
                  <a:schemeClr val="tx1"/>
                </a:solidFill>
              </a:rPr>
              <a:t> de </a:t>
            </a:r>
            <a:r>
              <a:rPr lang="es-ES" altLang="en-US" dirty="0" smtClean="0">
                <a:solidFill>
                  <a:srgbClr val="00B0F0"/>
                </a:solidFill>
              </a:rPr>
              <a:t>un</a:t>
            </a:r>
            <a:r>
              <a:rPr lang="es-ES" altLang="en-US" dirty="0" smtClean="0">
                <a:solidFill>
                  <a:schemeClr val="tx1"/>
                </a:solidFill>
              </a:rPr>
              <a:t> operador de mutación.</a:t>
            </a: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Cada mutante es o una cadena básica o se </a:t>
            </a:r>
            <a:r>
              <a:rPr lang="es-ES" altLang="en-US" i="1" dirty="0" smtClean="0">
                <a:solidFill>
                  <a:schemeClr val="tx1"/>
                </a:solidFill>
              </a:rPr>
              <a:t>parece mucho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735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Mutantes y cadenas de la gramática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853497" cy="24473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La </a:t>
            </a:r>
            <a:r>
              <a:rPr lang="es-ES" altLang="en-US" dirty="0" smtClean="0">
                <a:solidFill>
                  <a:srgbClr val="00B0F0"/>
                </a:solidFill>
              </a:rPr>
              <a:t>clave</a:t>
            </a:r>
            <a:r>
              <a:rPr lang="es-ES" altLang="en-US" dirty="0" smtClean="0">
                <a:solidFill>
                  <a:schemeClr val="tx1"/>
                </a:solidFill>
              </a:rPr>
              <a:t> para el éxito de </a:t>
            </a:r>
            <a:r>
              <a:rPr lang="es-ES" altLang="en-US" dirty="0" err="1" smtClean="0">
                <a:solidFill>
                  <a:schemeClr val="tx1"/>
                </a:solidFill>
              </a:rPr>
              <a:t>mutation</a:t>
            </a:r>
            <a:r>
              <a:rPr lang="es-ES" altLang="en-US" dirty="0" smtClean="0">
                <a:solidFill>
                  <a:schemeClr val="tx1"/>
                </a:solidFill>
              </a:rPr>
              <a:t> </a:t>
            </a:r>
            <a:r>
              <a:rPr lang="es-ES" altLang="en-US" dirty="0" err="1" smtClean="0">
                <a:solidFill>
                  <a:schemeClr val="tx1"/>
                </a:solidFill>
              </a:rPr>
              <a:t>testing</a:t>
            </a:r>
            <a:r>
              <a:rPr lang="es-ES" altLang="en-US" dirty="0" smtClean="0">
                <a:solidFill>
                  <a:schemeClr val="tx1"/>
                </a:solidFill>
              </a:rPr>
              <a:t> es </a:t>
            </a:r>
            <a:r>
              <a:rPr lang="es-ES" altLang="en-US" dirty="0" smtClean="0">
                <a:solidFill>
                  <a:srgbClr val="00B0F0"/>
                </a:solidFill>
              </a:rPr>
              <a:t>diseñar</a:t>
            </a:r>
            <a:r>
              <a:rPr lang="es-ES" altLang="en-US" dirty="0" smtClean="0">
                <a:solidFill>
                  <a:schemeClr val="tx1"/>
                </a:solidFill>
              </a:rPr>
              <a:t> </a:t>
            </a:r>
            <a:r>
              <a:rPr lang="es-ES" altLang="en-US" dirty="0" smtClean="0">
                <a:solidFill>
                  <a:srgbClr val="00B0F0"/>
                </a:solidFill>
              </a:rPr>
              <a:t>operadores</a:t>
            </a:r>
            <a:r>
              <a:rPr lang="es-ES" altLang="en-US" dirty="0" smtClean="0">
                <a:solidFill>
                  <a:schemeClr val="tx1"/>
                </a:solidFill>
              </a:rPr>
              <a:t> de </a:t>
            </a:r>
            <a:r>
              <a:rPr lang="es-ES" altLang="en-US" dirty="0" smtClean="0">
                <a:solidFill>
                  <a:srgbClr val="00B0F0"/>
                </a:solidFill>
              </a:rPr>
              <a:t>mutación</a:t>
            </a:r>
            <a:r>
              <a:rPr lang="es-ES" altLang="en-US" dirty="0" smtClean="0">
                <a:solidFill>
                  <a:schemeClr val="tx1"/>
                </a:solidFill>
              </a:rPr>
              <a:t>: operadores bien diseñados dan lugar a </a:t>
            </a:r>
            <a:r>
              <a:rPr lang="es-ES" altLang="en-US" dirty="0" err="1" smtClean="0">
                <a:solidFill>
                  <a:schemeClr val="tx1"/>
                </a:solidFill>
              </a:rPr>
              <a:t>testing</a:t>
            </a:r>
            <a:r>
              <a:rPr lang="es-ES" altLang="en-US" dirty="0" smtClean="0">
                <a:solidFill>
                  <a:schemeClr val="tx1"/>
                </a:solidFill>
              </a:rPr>
              <a:t> muy potente.</a:t>
            </a: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Algunas veces las </a:t>
            </a:r>
            <a:r>
              <a:rPr lang="es-ES" altLang="en-US" dirty="0" smtClean="0">
                <a:solidFill>
                  <a:srgbClr val="00B0F0"/>
                </a:solidFill>
              </a:rPr>
              <a:t>cadenas mutadas </a:t>
            </a:r>
            <a:r>
              <a:rPr lang="es-ES" altLang="en-US" dirty="0" smtClean="0">
                <a:solidFill>
                  <a:schemeClr val="tx1"/>
                </a:solidFill>
              </a:rPr>
              <a:t>se basan en las </a:t>
            </a:r>
            <a:r>
              <a:rPr lang="es-ES" altLang="en-US" dirty="0" smtClean="0">
                <a:solidFill>
                  <a:srgbClr val="00B0F0"/>
                </a:solidFill>
              </a:rPr>
              <a:t>cadenas básicas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Otras veces se derivan directamente de la </a:t>
            </a:r>
            <a:r>
              <a:rPr lang="es-ES" altLang="en-US" dirty="0" smtClean="0">
                <a:solidFill>
                  <a:srgbClr val="00B0F0"/>
                </a:solidFill>
              </a:rPr>
              <a:t>gramática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s-ES" altLang="en-US" sz="2000" dirty="0" smtClean="0">
                <a:solidFill>
                  <a:schemeClr val="tx1"/>
                </a:solidFill>
              </a:rPr>
              <a:t>Las cadenas básicas se usan para generar test válidos.</a:t>
            </a:r>
          </a:p>
          <a:p>
            <a:pPr lvl="1"/>
            <a:r>
              <a:rPr lang="es-ES" altLang="en-US" sz="2000" dirty="0" smtClean="0">
                <a:solidFill>
                  <a:schemeClr val="tx1"/>
                </a:solidFill>
              </a:rPr>
              <a:t>Los </a:t>
            </a:r>
            <a:r>
              <a:rPr lang="es-ES" altLang="en-US" sz="2000" dirty="0" err="1" smtClean="0">
                <a:solidFill>
                  <a:schemeClr val="tx1"/>
                </a:solidFill>
              </a:rPr>
              <a:t>tests</a:t>
            </a:r>
            <a:r>
              <a:rPr lang="es-ES" altLang="en-US" sz="2000" dirty="0" smtClean="0">
                <a:solidFill>
                  <a:schemeClr val="tx1"/>
                </a:solidFill>
              </a:rPr>
              <a:t> inválidos no necesitan estas cadenas.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14</a:t>
            </a:fld>
            <a:endParaRPr lang="es-E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7418" y="4232821"/>
            <a:ext cx="5120646" cy="1477328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altLang="zh-CN" u="sng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Mutantes</a:t>
            </a:r>
            <a:r>
              <a:rPr lang="en-US" altLang="zh-CN" u="sng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 </a:t>
            </a:r>
            <a:r>
              <a:rPr lang="en-US" altLang="zh-CN" u="sng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válidos</a:t>
            </a:r>
            <a:endParaRPr lang="en-US" altLang="zh-CN" u="sng" dirty="0">
              <a:solidFill>
                <a:schemeClr val="bg1"/>
              </a:solidFill>
              <a:latin typeface="+mn-lt"/>
              <a:ea typeface="宋体" pitchFamily="2" charset="-122"/>
            </a:endParaRP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altLang="zh-CN" u="sng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Cadenas</a:t>
            </a:r>
            <a:r>
              <a:rPr lang="en-US" altLang="zh-CN" u="sng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 </a:t>
            </a:r>
            <a:r>
              <a:rPr lang="en-US" altLang="zh-CN" u="sng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básicas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         </a:t>
            </a:r>
            <a:r>
              <a:rPr lang="en-US" altLang="zh-CN" u="sng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Mutantes</a:t>
            </a:r>
            <a:endParaRPr lang="en-US" altLang="zh-CN" u="sng" dirty="0">
              <a:solidFill>
                <a:schemeClr val="bg1"/>
              </a:solidFill>
              <a:latin typeface="+mn-lt"/>
              <a:ea typeface="宋体" pitchFamily="2" charset="-122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b="0" i="1" dirty="0">
                <a:solidFill>
                  <a:schemeClr val="bg1"/>
                </a:solidFill>
                <a:latin typeface="+mn-lt"/>
                <a:ea typeface="宋体" pitchFamily="2" charset="-122"/>
              </a:rPr>
              <a:t>    </a:t>
            </a:r>
            <a:r>
              <a:rPr lang="en-US" altLang="zh-CN" b="0" i="1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          G 26 </a:t>
            </a:r>
            <a:r>
              <a:rPr lang="en-US" altLang="zh-CN" b="0" i="1" dirty="0">
                <a:solidFill>
                  <a:schemeClr val="bg1"/>
                </a:solidFill>
                <a:latin typeface="+mn-lt"/>
                <a:ea typeface="宋体" pitchFamily="2" charset="-122"/>
              </a:rPr>
              <a:t>08.01.90    </a:t>
            </a:r>
            <a:r>
              <a:rPr lang="en-US" altLang="zh-CN" b="0" i="1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	       </a:t>
            </a:r>
            <a:r>
              <a:rPr lang="en-US" altLang="zh-CN" i="1" dirty="0">
                <a:solidFill>
                  <a:srgbClr val="FFFF00"/>
                </a:solidFill>
                <a:latin typeface="+mn-lt"/>
                <a:ea typeface="宋体" pitchFamily="2" charset="-122"/>
              </a:rPr>
              <a:t>B</a:t>
            </a:r>
            <a:r>
              <a:rPr lang="en-US" altLang="zh-CN" b="0" i="1" dirty="0">
                <a:solidFill>
                  <a:schemeClr val="bg1"/>
                </a:solidFill>
                <a:latin typeface="+mn-lt"/>
                <a:ea typeface="宋体" pitchFamily="2" charset="-122"/>
              </a:rPr>
              <a:t>  </a:t>
            </a:r>
            <a:r>
              <a:rPr lang="en-US" altLang="zh-CN" b="0" i="1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26  </a:t>
            </a:r>
            <a:r>
              <a:rPr lang="en-US" altLang="zh-CN" b="0" i="1" dirty="0">
                <a:solidFill>
                  <a:schemeClr val="bg1"/>
                </a:solidFill>
                <a:latin typeface="+mn-lt"/>
                <a:ea typeface="宋体" pitchFamily="2" charset="-122"/>
              </a:rPr>
              <a:t>08.01.90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b="0" i="1" dirty="0">
                <a:solidFill>
                  <a:schemeClr val="bg1"/>
                </a:solidFill>
                <a:latin typeface="+mn-lt"/>
                <a:ea typeface="宋体" pitchFamily="2" charset="-122"/>
              </a:rPr>
              <a:t>    </a:t>
            </a:r>
            <a:r>
              <a:rPr lang="en-US" altLang="zh-CN" b="0" i="1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          B 22 </a:t>
            </a:r>
            <a:r>
              <a:rPr lang="en-US" altLang="zh-CN" b="0" i="1" dirty="0">
                <a:solidFill>
                  <a:schemeClr val="bg1"/>
                </a:solidFill>
                <a:latin typeface="+mn-lt"/>
                <a:ea typeface="宋体" pitchFamily="2" charset="-122"/>
              </a:rPr>
              <a:t>06.27.94     </a:t>
            </a:r>
            <a:r>
              <a:rPr lang="en-US" altLang="zh-CN" b="0" i="1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           B  </a:t>
            </a:r>
            <a:r>
              <a:rPr lang="en-US" altLang="zh-CN" i="1" dirty="0">
                <a:solidFill>
                  <a:srgbClr val="FFFF00"/>
                </a:solidFill>
                <a:latin typeface="+mn-lt"/>
                <a:ea typeface="宋体" pitchFamily="2" charset="-122"/>
              </a:rPr>
              <a:t>45</a:t>
            </a:r>
            <a:r>
              <a:rPr lang="en-US" altLang="zh-CN" b="0" i="1" dirty="0">
                <a:solidFill>
                  <a:schemeClr val="bg1"/>
                </a:solidFill>
                <a:latin typeface="+mn-lt"/>
                <a:ea typeface="宋体" pitchFamily="2" charset="-122"/>
              </a:rPr>
              <a:t>  06.27.94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574032" y="4656014"/>
            <a:ext cx="3113161" cy="1092607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altLang="zh-CN" u="sng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Mutantes</a:t>
            </a:r>
            <a:r>
              <a:rPr lang="en-US" altLang="zh-CN" u="sng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 </a:t>
            </a:r>
            <a:r>
              <a:rPr lang="en-US" altLang="zh-CN" u="sng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inválidos</a:t>
            </a:r>
            <a:endParaRPr lang="en-US" altLang="zh-CN" u="sng" dirty="0">
              <a:solidFill>
                <a:schemeClr val="bg1"/>
              </a:solidFill>
              <a:latin typeface="+mn-lt"/>
              <a:ea typeface="宋体" pitchFamily="2" charset="-122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i="1" dirty="0">
                <a:solidFill>
                  <a:srgbClr val="FFFF00"/>
                </a:solidFill>
                <a:latin typeface="+mn-lt"/>
                <a:ea typeface="宋体" pitchFamily="2" charset="-122"/>
              </a:rPr>
              <a:t>7 </a:t>
            </a:r>
            <a:r>
              <a:rPr lang="en-US" altLang="zh-CN" b="0" i="1" dirty="0">
                <a:solidFill>
                  <a:schemeClr val="bg1"/>
                </a:solidFill>
                <a:latin typeface="+mn-lt"/>
                <a:ea typeface="宋体" pitchFamily="2" charset="-122"/>
              </a:rPr>
              <a:t> </a:t>
            </a:r>
            <a:r>
              <a:rPr lang="en-US" altLang="zh-CN" b="0" i="1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26  </a:t>
            </a:r>
            <a:r>
              <a:rPr lang="en-US" altLang="zh-CN" b="0" i="1" dirty="0">
                <a:solidFill>
                  <a:schemeClr val="bg1"/>
                </a:solidFill>
                <a:latin typeface="+mn-lt"/>
                <a:ea typeface="宋体" pitchFamily="2" charset="-122"/>
              </a:rPr>
              <a:t>08.01.90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b="0" i="1" dirty="0">
                <a:solidFill>
                  <a:schemeClr val="bg1"/>
                </a:solidFill>
                <a:latin typeface="+mn-lt"/>
                <a:ea typeface="宋体" pitchFamily="2" charset="-122"/>
              </a:rPr>
              <a:t>B  </a:t>
            </a:r>
            <a:r>
              <a:rPr lang="en-US" altLang="zh-CN" b="0" i="1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22 </a:t>
            </a:r>
            <a:r>
              <a:rPr lang="en-US" altLang="zh-CN" b="0" i="1" dirty="0">
                <a:solidFill>
                  <a:schemeClr val="bg1"/>
                </a:solidFill>
                <a:latin typeface="+mn-lt"/>
                <a:ea typeface="宋体" pitchFamily="2" charset="-122"/>
              </a:rPr>
              <a:t>06.27.</a:t>
            </a:r>
            <a:r>
              <a:rPr lang="en-US" altLang="zh-CN" i="1" dirty="0">
                <a:solidFill>
                  <a:srgbClr val="FFFF00"/>
                </a:solidFill>
                <a:latin typeface="+mn-lt"/>
                <a:ea typeface="宋体" pitchFamily="2" charset="-122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3166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Preguntas sobre </a:t>
            </a:r>
            <a:r>
              <a:rPr lang="es-ES" dirty="0" err="1" smtClean="0">
                <a:solidFill>
                  <a:schemeClr val="tx1"/>
                </a:solidFill>
              </a:rPr>
              <a:t>Mutation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853497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¿Deberíamos aplicar </a:t>
            </a:r>
            <a:r>
              <a:rPr lang="es-ES" altLang="en-US" dirty="0" smtClean="0">
                <a:solidFill>
                  <a:srgbClr val="00B0F0"/>
                </a:solidFill>
              </a:rPr>
              <a:t>más de un operador </a:t>
            </a:r>
            <a:r>
              <a:rPr lang="es-ES" altLang="en-US" dirty="0" smtClean="0">
                <a:solidFill>
                  <a:schemeClr val="tx1"/>
                </a:solidFill>
              </a:rPr>
              <a:t>al mismo tiempo?</a:t>
            </a: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En otras palabras, ¿debería una cadena mutada contener más de un elemento mutado?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Habitualmente, no: múltiples mutaciones pueden interferir entre ellas.</a:t>
            </a: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De hecho, la experiencia dice que no….</a:t>
            </a: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Aunque investigaciones recientes están encontrando excepciones.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066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Preguntas sobre </a:t>
            </a:r>
            <a:r>
              <a:rPr lang="es-ES" dirty="0" err="1" smtClean="0">
                <a:solidFill>
                  <a:schemeClr val="tx1"/>
                </a:solidFill>
              </a:rPr>
              <a:t>Mutation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853497" cy="44635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¿Deberíamos considerar todas las aplicaciones posibles de un </a:t>
            </a:r>
            <a:r>
              <a:rPr lang="es-ES" altLang="en-US" dirty="0" smtClean="0">
                <a:solidFill>
                  <a:srgbClr val="00B0F0"/>
                </a:solidFill>
              </a:rPr>
              <a:t>operador </a:t>
            </a:r>
            <a:r>
              <a:rPr lang="es-ES" altLang="en-US" dirty="0" smtClean="0">
                <a:solidFill>
                  <a:schemeClr val="tx1"/>
                </a:solidFill>
              </a:rPr>
              <a:t>de mutación?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Si, si estamos trabajando en un marco de mutación basada en programas.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¿Se han definido operadores de mutación para distintos </a:t>
            </a:r>
            <a:r>
              <a:rPr lang="es-ES" altLang="en-US" dirty="0" smtClean="0">
                <a:solidFill>
                  <a:srgbClr val="00B0F0"/>
                </a:solidFill>
              </a:rPr>
              <a:t>lenguajes</a:t>
            </a:r>
            <a:r>
              <a:rPr lang="es-ES" altLang="en-US" dirty="0" smtClean="0">
                <a:solidFill>
                  <a:schemeClr val="tx1"/>
                </a:solidFill>
              </a:rPr>
              <a:t>?</a:t>
            </a: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Si, se ha definido para </a:t>
            </a:r>
            <a:r>
              <a:rPr lang="es-ES" altLang="en-US" dirty="0" smtClean="0">
                <a:solidFill>
                  <a:srgbClr val="00B0F0"/>
                </a:solidFill>
              </a:rPr>
              <a:t>lenguajes de programación </a:t>
            </a:r>
            <a:r>
              <a:rPr lang="es-ES" altLang="en-US" dirty="0" smtClean="0">
                <a:solidFill>
                  <a:schemeClr val="tx1"/>
                </a:solidFill>
              </a:rPr>
              <a:t>(Fortran, </a:t>
            </a:r>
            <a:r>
              <a:rPr lang="es-ES" altLang="en-US" dirty="0" err="1" smtClean="0">
                <a:solidFill>
                  <a:schemeClr val="tx1"/>
                </a:solidFill>
              </a:rPr>
              <a:t>Lisp</a:t>
            </a:r>
            <a:r>
              <a:rPr lang="es-ES" altLang="en-US" dirty="0" smtClean="0">
                <a:solidFill>
                  <a:schemeClr val="tx1"/>
                </a:solidFill>
              </a:rPr>
              <a:t>, Ada, C, C++, Java), </a:t>
            </a:r>
            <a:r>
              <a:rPr lang="es-ES" altLang="en-US" dirty="0" smtClean="0">
                <a:solidFill>
                  <a:srgbClr val="00B0F0"/>
                </a:solidFill>
              </a:rPr>
              <a:t>lenguajes de especificación </a:t>
            </a:r>
            <a:r>
              <a:rPr lang="es-ES" altLang="en-US" dirty="0" smtClean="0">
                <a:solidFill>
                  <a:schemeClr val="tx1"/>
                </a:solidFill>
              </a:rPr>
              <a:t>(SMV, Z, </a:t>
            </a:r>
            <a:r>
              <a:rPr lang="es-ES" altLang="en-US" dirty="0" err="1" smtClean="0">
                <a:solidFill>
                  <a:schemeClr val="tx1"/>
                </a:solidFill>
              </a:rPr>
              <a:t>Object</a:t>
            </a:r>
            <a:r>
              <a:rPr lang="es-ES" altLang="en-US" dirty="0" smtClean="0">
                <a:solidFill>
                  <a:schemeClr val="tx1"/>
                </a:solidFill>
              </a:rPr>
              <a:t>-Z, especificaciones algebraicas) y </a:t>
            </a:r>
            <a:r>
              <a:rPr lang="es-ES" altLang="en-US" dirty="0" smtClean="0">
                <a:solidFill>
                  <a:srgbClr val="00B0F0"/>
                </a:solidFill>
              </a:rPr>
              <a:t>lenguajes de modelado </a:t>
            </a:r>
            <a:r>
              <a:rPr lang="es-ES" altLang="en-US" dirty="0" smtClean="0">
                <a:solidFill>
                  <a:schemeClr val="tx1"/>
                </a:solidFill>
              </a:rPr>
              <a:t>(</a:t>
            </a:r>
            <a:r>
              <a:rPr lang="es-ES" altLang="en-US" dirty="0" err="1" smtClean="0">
                <a:solidFill>
                  <a:schemeClr val="tx1"/>
                </a:solidFill>
              </a:rPr>
              <a:t>statecharts</a:t>
            </a:r>
            <a:r>
              <a:rPr lang="es-ES" altLang="en-US" dirty="0" smtClean="0">
                <a:solidFill>
                  <a:schemeClr val="tx1"/>
                </a:solidFill>
              </a:rPr>
              <a:t>, diagramas de actividad).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647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Matando mutantes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853497" cy="44635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Cuando se muta una cadena básica para crear cadenas válidas, esperamos que las mutaciones presenten un </a:t>
            </a:r>
            <a:r>
              <a:rPr lang="es-ES" altLang="en-US" dirty="0" smtClean="0">
                <a:solidFill>
                  <a:srgbClr val="00B0F0"/>
                </a:solidFill>
              </a:rPr>
              <a:t>comportamiento distinto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Esta </a:t>
            </a:r>
            <a:r>
              <a:rPr lang="es-ES" altLang="en-US" dirty="0">
                <a:solidFill>
                  <a:schemeClr val="tx1"/>
                </a:solidFill>
              </a:rPr>
              <a:t>es la </a:t>
            </a:r>
            <a:r>
              <a:rPr lang="es-ES" altLang="en-US" dirty="0" smtClean="0">
                <a:solidFill>
                  <a:schemeClr val="tx1"/>
                </a:solidFill>
              </a:rPr>
              <a:t>idea, en particular, </a:t>
            </a:r>
            <a:r>
              <a:rPr lang="es-ES" altLang="en-US" dirty="0">
                <a:solidFill>
                  <a:schemeClr val="tx1"/>
                </a:solidFill>
              </a:rPr>
              <a:t>cuando las </a:t>
            </a:r>
            <a:r>
              <a:rPr lang="es-ES" altLang="en-US" dirty="0">
                <a:solidFill>
                  <a:srgbClr val="00B0F0"/>
                </a:solidFill>
              </a:rPr>
              <a:t>gramáticas</a:t>
            </a:r>
            <a:r>
              <a:rPr lang="es-ES" altLang="en-US" dirty="0">
                <a:solidFill>
                  <a:schemeClr val="tx1"/>
                </a:solidFill>
              </a:rPr>
              <a:t> corresponden a </a:t>
            </a:r>
            <a:r>
              <a:rPr lang="es-ES" altLang="en-US" dirty="0">
                <a:solidFill>
                  <a:srgbClr val="00B0F0"/>
                </a:solidFill>
              </a:rPr>
              <a:t>lenguajes de programación</a:t>
            </a:r>
            <a:r>
              <a:rPr lang="es-ES" altLang="en-US" dirty="0">
                <a:solidFill>
                  <a:schemeClr val="tx1"/>
                </a:solidFill>
              </a:rPr>
              <a:t>, las </a:t>
            </a:r>
            <a:r>
              <a:rPr lang="es-ES" altLang="en-US" dirty="0">
                <a:solidFill>
                  <a:srgbClr val="00B0F0"/>
                </a:solidFill>
              </a:rPr>
              <a:t>cadenas</a:t>
            </a:r>
            <a:r>
              <a:rPr lang="es-ES" altLang="en-US" dirty="0">
                <a:solidFill>
                  <a:schemeClr val="tx1"/>
                </a:solidFill>
              </a:rPr>
              <a:t> son </a:t>
            </a:r>
            <a:r>
              <a:rPr lang="es-ES" altLang="en-US" dirty="0">
                <a:solidFill>
                  <a:srgbClr val="00B0F0"/>
                </a:solidFill>
              </a:rPr>
              <a:t>programas</a:t>
            </a:r>
            <a:r>
              <a:rPr lang="es-ES" altLang="en-US" dirty="0">
                <a:solidFill>
                  <a:schemeClr val="tx1"/>
                </a:solidFill>
              </a:rPr>
              <a:t>, y las </a:t>
            </a:r>
            <a:r>
              <a:rPr lang="es-ES" altLang="en-US" dirty="0">
                <a:solidFill>
                  <a:srgbClr val="00B0F0"/>
                </a:solidFill>
              </a:rPr>
              <a:t>cadenas </a:t>
            </a:r>
            <a:r>
              <a:rPr lang="es-ES" altLang="en-US" dirty="0" smtClean="0">
                <a:solidFill>
                  <a:srgbClr val="00B0F0"/>
                </a:solidFill>
              </a:rPr>
              <a:t>básicas</a:t>
            </a:r>
            <a:r>
              <a:rPr lang="es-ES" altLang="en-US" dirty="0" smtClean="0">
                <a:solidFill>
                  <a:schemeClr val="tx1"/>
                </a:solidFill>
              </a:rPr>
              <a:t> son </a:t>
            </a:r>
            <a:r>
              <a:rPr lang="es-ES" altLang="en-US" dirty="0">
                <a:solidFill>
                  <a:srgbClr val="00B0F0"/>
                </a:solidFill>
              </a:rPr>
              <a:t>programas</a:t>
            </a:r>
            <a:r>
              <a:rPr lang="es-ES" altLang="en-US" dirty="0">
                <a:solidFill>
                  <a:schemeClr val="tx1"/>
                </a:solidFill>
              </a:rPr>
              <a:t> que ya </a:t>
            </a:r>
            <a:r>
              <a:rPr lang="es-ES" altLang="en-US" dirty="0">
                <a:solidFill>
                  <a:srgbClr val="00B0F0"/>
                </a:solidFill>
              </a:rPr>
              <a:t>existen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rgbClr val="00B0F0"/>
                </a:solidFill>
              </a:rPr>
              <a:t>Matar mutantes</a:t>
            </a:r>
            <a:r>
              <a:rPr lang="es-ES" altLang="en-US" dirty="0" smtClean="0">
                <a:solidFill>
                  <a:schemeClr val="tx1"/>
                </a:solidFill>
              </a:rPr>
              <a:t>: Dado un mutante </a:t>
            </a:r>
            <a:r>
              <a:rPr lang="es-ES" altLang="en-US" i="1" dirty="0" smtClean="0">
                <a:solidFill>
                  <a:schemeClr val="tx1"/>
                </a:solidFill>
              </a:rPr>
              <a:t>m </a:t>
            </a:r>
            <a:r>
              <a:rPr lang="en-US" altLang="zh-CN" dirty="0" smtClean="0">
                <a:solidFill>
                  <a:schemeClr val="tx1"/>
                </a:solidFill>
                <a:sym typeface="Symbol" pitchFamily="18" charset="2"/>
              </a:rPr>
              <a:t></a:t>
            </a:r>
            <a:r>
              <a:rPr lang="en-US" altLang="zh-CN" i="1" dirty="0" smtClean="0">
                <a:solidFill>
                  <a:schemeClr val="tx1"/>
                </a:solidFill>
                <a:sym typeface="Symbol" pitchFamily="18" charset="2"/>
              </a:rPr>
              <a:t> M </a:t>
            </a:r>
            <a:r>
              <a:rPr lang="es-ES" altLang="zh-CN" dirty="0" smtClean="0">
                <a:solidFill>
                  <a:schemeClr val="tx1"/>
                </a:solidFill>
                <a:sym typeface="Symbol" pitchFamily="18" charset="2"/>
              </a:rPr>
              <a:t>para una derivación </a:t>
            </a:r>
            <a:r>
              <a:rPr lang="es-ES" altLang="zh-CN" i="1" dirty="0" smtClean="0">
                <a:solidFill>
                  <a:schemeClr val="tx1"/>
                </a:solidFill>
                <a:sym typeface="Symbol" pitchFamily="18" charset="2"/>
              </a:rPr>
              <a:t>D</a:t>
            </a:r>
            <a:r>
              <a:rPr lang="es-ES" altLang="zh-CN" dirty="0" smtClean="0">
                <a:solidFill>
                  <a:schemeClr val="tx1"/>
                </a:solidFill>
                <a:sym typeface="Symbol" pitchFamily="18" charset="2"/>
              </a:rPr>
              <a:t> y un test </a:t>
            </a:r>
            <a:r>
              <a:rPr lang="es-ES" altLang="zh-CN" i="1" dirty="0" smtClean="0">
                <a:solidFill>
                  <a:schemeClr val="tx1"/>
                </a:solidFill>
                <a:sym typeface="Symbol" pitchFamily="18" charset="2"/>
              </a:rPr>
              <a:t>t</a:t>
            </a:r>
            <a:r>
              <a:rPr lang="es-ES" altLang="zh-CN" dirty="0" smtClean="0">
                <a:solidFill>
                  <a:schemeClr val="tx1"/>
                </a:solidFill>
                <a:sym typeface="Symbol" pitchFamily="18" charset="2"/>
              </a:rPr>
              <a:t>, decimos que </a:t>
            </a:r>
            <a:r>
              <a:rPr lang="es-ES" altLang="zh-CN" i="1" dirty="0" smtClean="0">
                <a:solidFill>
                  <a:schemeClr val="tx1"/>
                </a:solidFill>
                <a:sym typeface="Symbol" pitchFamily="18" charset="2"/>
              </a:rPr>
              <a:t>t</a:t>
            </a:r>
            <a:r>
              <a:rPr lang="es-ES" altLang="zh-CN" dirty="0" smtClean="0">
                <a:solidFill>
                  <a:schemeClr val="tx1"/>
                </a:solidFill>
                <a:sym typeface="Symbol" pitchFamily="18" charset="2"/>
              </a:rPr>
              <a:t> mata a </a:t>
            </a:r>
            <a:r>
              <a:rPr lang="es-ES" altLang="zh-CN" i="1" dirty="0" smtClean="0">
                <a:solidFill>
                  <a:schemeClr val="tx1"/>
                </a:solidFill>
                <a:sym typeface="Symbol" pitchFamily="18" charset="2"/>
              </a:rPr>
              <a:t>m</a:t>
            </a:r>
            <a:r>
              <a:rPr lang="es-ES" altLang="zh-CN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s-ES" altLang="zh-CN" dirty="0" err="1" smtClean="0">
                <a:solidFill>
                  <a:schemeClr val="tx1"/>
                </a:solidFill>
                <a:sym typeface="Symbol" pitchFamily="18" charset="2"/>
              </a:rPr>
              <a:t>sii</a:t>
            </a:r>
            <a:r>
              <a:rPr lang="es-ES" altLang="zh-CN" dirty="0" smtClean="0">
                <a:solidFill>
                  <a:schemeClr val="tx1"/>
                </a:solidFill>
                <a:sym typeface="Symbol" pitchFamily="18" charset="2"/>
              </a:rPr>
              <a:t> el resultado de aplicar </a:t>
            </a:r>
            <a:r>
              <a:rPr lang="es-ES" altLang="zh-CN" i="1" dirty="0" smtClean="0">
                <a:solidFill>
                  <a:schemeClr val="tx1"/>
                </a:solidFill>
                <a:sym typeface="Symbol" pitchFamily="18" charset="2"/>
              </a:rPr>
              <a:t>t</a:t>
            </a:r>
            <a:r>
              <a:rPr lang="es-ES" altLang="zh-CN" dirty="0" smtClean="0">
                <a:solidFill>
                  <a:schemeClr val="tx1"/>
                </a:solidFill>
                <a:sym typeface="Symbol" pitchFamily="18" charset="2"/>
              </a:rPr>
              <a:t> sobre </a:t>
            </a:r>
            <a:r>
              <a:rPr lang="es-ES" altLang="zh-CN" i="1" dirty="0" smtClean="0">
                <a:solidFill>
                  <a:schemeClr val="tx1"/>
                </a:solidFill>
                <a:sym typeface="Symbol" pitchFamily="18" charset="2"/>
              </a:rPr>
              <a:t>D</a:t>
            </a:r>
            <a:r>
              <a:rPr lang="es-ES" altLang="zh-CN" dirty="0" smtClean="0">
                <a:solidFill>
                  <a:schemeClr val="tx1"/>
                </a:solidFill>
                <a:sym typeface="Symbol" pitchFamily="18" charset="2"/>
              </a:rPr>
              <a:t> es diferente del resultado de aplicar </a:t>
            </a:r>
            <a:r>
              <a:rPr lang="es-ES" altLang="zh-CN" i="1" dirty="0">
                <a:solidFill>
                  <a:schemeClr val="tx1"/>
                </a:solidFill>
                <a:sym typeface="Symbol" pitchFamily="18" charset="2"/>
              </a:rPr>
              <a:t>t</a:t>
            </a:r>
            <a:r>
              <a:rPr lang="es-ES" altLang="zh-CN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s-ES" altLang="zh-CN" dirty="0" smtClean="0">
                <a:solidFill>
                  <a:schemeClr val="tx1"/>
                </a:solidFill>
                <a:sym typeface="Symbol" pitchFamily="18" charset="2"/>
              </a:rPr>
              <a:t>sobre </a:t>
            </a:r>
            <a:r>
              <a:rPr lang="es-ES" altLang="zh-CN" i="1" dirty="0" smtClean="0">
                <a:solidFill>
                  <a:schemeClr val="tx1"/>
                </a:solidFill>
                <a:sym typeface="Symbol" pitchFamily="18" charset="2"/>
              </a:rPr>
              <a:t>m.</a:t>
            </a:r>
          </a:p>
          <a:p>
            <a:pPr marL="0" indent="0">
              <a:buNone/>
            </a:pPr>
            <a:endParaRPr lang="es-ES" altLang="zh-CN" i="1" dirty="0">
              <a:solidFill>
                <a:schemeClr val="tx1"/>
              </a:solidFill>
              <a:sym typeface="Symbol" pitchFamily="18" charset="2"/>
            </a:endParaRPr>
          </a:p>
          <a:p>
            <a:pPr marL="0" indent="0">
              <a:buNone/>
            </a:pPr>
            <a:r>
              <a:rPr lang="es-ES" altLang="zh-CN" dirty="0" smtClean="0">
                <a:solidFill>
                  <a:schemeClr val="tx1"/>
                </a:solidFill>
                <a:sym typeface="Symbol" pitchFamily="18" charset="2"/>
              </a:rPr>
              <a:t>La derivación </a:t>
            </a:r>
            <a:r>
              <a:rPr lang="es-ES" altLang="zh-CN" i="1" dirty="0" smtClean="0">
                <a:solidFill>
                  <a:schemeClr val="tx1"/>
                </a:solidFill>
                <a:sym typeface="Symbol" pitchFamily="18" charset="2"/>
              </a:rPr>
              <a:t>D</a:t>
            </a:r>
            <a:r>
              <a:rPr lang="es-ES" altLang="zh-CN" dirty="0" smtClean="0">
                <a:solidFill>
                  <a:schemeClr val="tx1"/>
                </a:solidFill>
                <a:sym typeface="Symbol" pitchFamily="18" charset="2"/>
              </a:rPr>
              <a:t> puede representarse o por una lista de producciones o por la cadena final.</a:t>
            </a:r>
            <a:endParaRPr lang="es-ES" altLang="en-US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552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Criterios de cobertura basados en </a:t>
            </a:r>
            <a:r>
              <a:rPr lang="es-ES" dirty="0" smtClean="0">
                <a:solidFill>
                  <a:schemeClr val="tx1"/>
                </a:solidFill>
              </a:rPr>
              <a:t>sintaxis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86403" cy="44635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Definimos cobertura en función de los </a:t>
            </a:r>
            <a:r>
              <a:rPr lang="es-ES" altLang="en-US" dirty="0" smtClean="0">
                <a:solidFill>
                  <a:srgbClr val="00B0F0"/>
                </a:solidFill>
              </a:rPr>
              <a:t>mutantes </a:t>
            </a:r>
            <a:r>
              <a:rPr lang="es-ES" altLang="en-US" dirty="0" smtClean="0">
                <a:solidFill>
                  <a:schemeClr val="tx1"/>
                </a:solidFill>
              </a:rPr>
              <a:t>que se </a:t>
            </a:r>
            <a:r>
              <a:rPr lang="es-ES" altLang="en-US" dirty="0" smtClean="0">
                <a:solidFill>
                  <a:srgbClr val="00B0F0"/>
                </a:solidFill>
              </a:rPr>
              <a:t>maten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Por tanto, la cobertura se equipara con el </a:t>
            </a:r>
            <a:r>
              <a:rPr lang="es-ES" altLang="en-US" dirty="0" smtClean="0">
                <a:solidFill>
                  <a:srgbClr val="00B0F0"/>
                </a:solidFill>
              </a:rPr>
              <a:t>porcentaje</a:t>
            </a:r>
            <a:r>
              <a:rPr lang="es-ES" altLang="en-US" dirty="0" smtClean="0">
                <a:solidFill>
                  <a:schemeClr val="tx1"/>
                </a:solidFill>
              </a:rPr>
              <a:t> de mutantes matados.</a:t>
            </a: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A este porcentaje se le llama </a:t>
            </a:r>
            <a:r>
              <a:rPr lang="es-ES" altLang="en-US" i="1" dirty="0" err="1" smtClean="0">
                <a:solidFill>
                  <a:srgbClr val="00B0F0"/>
                </a:solidFill>
              </a:rPr>
              <a:t>mutation</a:t>
            </a:r>
            <a:r>
              <a:rPr lang="es-ES" altLang="en-US" i="1" dirty="0" smtClean="0">
                <a:solidFill>
                  <a:srgbClr val="00B0F0"/>
                </a:solidFill>
              </a:rPr>
              <a:t> score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  <a:endParaRPr lang="es-ES" altLang="en-U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18</a:t>
            </a:fld>
            <a:endParaRPr lang="es-E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12447" y="2276872"/>
            <a:ext cx="8607425" cy="707886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Mutation Coverage (MC</a:t>
            </a:r>
            <a:r>
              <a:rPr lang="en-US" altLang="zh-CN" sz="20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)</a:t>
            </a:r>
            <a:r>
              <a:rPr lang="en-US" altLang="zh-CN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: </a:t>
            </a:r>
            <a:r>
              <a:rPr lang="es-ES" altLang="zh-CN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Para cada </a:t>
            </a:r>
            <a:r>
              <a:rPr lang="es-ES" altLang="zh-CN" sz="2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m</a:t>
            </a:r>
            <a:r>
              <a:rPr lang="es-ES" altLang="zh-CN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</a:t>
            </a:r>
            <a:r>
              <a:rPr lang="es-ES" altLang="zh-CN" sz="2000" dirty="0" smtClean="0">
                <a:solidFill>
                  <a:srgbClr val="FFFF00"/>
                </a:solidFill>
                <a:ea typeface="SimSun" pitchFamily="2" charset="-122"/>
                <a:sym typeface="Symbol" pitchFamily="18" charset="2"/>
              </a:rPr>
              <a:t></a:t>
            </a:r>
            <a:r>
              <a:rPr lang="es-ES" altLang="zh-CN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</a:t>
            </a:r>
            <a:r>
              <a:rPr lang="es-ES" altLang="zh-CN" sz="2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M</a:t>
            </a:r>
            <a:r>
              <a:rPr lang="es-ES" altLang="zh-CN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, </a:t>
            </a:r>
            <a:r>
              <a:rPr lang="es-ES" altLang="zh-CN" sz="2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RT</a:t>
            </a:r>
            <a:r>
              <a:rPr lang="es-ES" altLang="zh-CN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contiene exactamente un </a:t>
            </a:r>
            <a:r>
              <a:rPr lang="es-ES" altLang="zh-CN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requisito: </a:t>
            </a:r>
            <a:r>
              <a:rPr lang="es-ES" altLang="zh-CN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matar a </a:t>
            </a:r>
            <a:r>
              <a:rPr lang="es-ES" altLang="zh-CN" sz="2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m</a:t>
            </a:r>
            <a:r>
              <a:rPr lang="es-ES" altLang="zh-CN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.</a:t>
            </a:r>
            <a:endParaRPr lang="es-ES" altLang="zh-CN" sz="2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9740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err="1" smtClean="0">
                <a:solidFill>
                  <a:schemeClr val="tx1"/>
                </a:solidFill>
              </a:rPr>
              <a:t>Mutation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: reflexiones finales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709481" cy="44635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El </a:t>
            </a:r>
            <a:r>
              <a:rPr lang="es-ES" altLang="en-US" dirty="0" smtClean="0">
                <a:solidFill>
                  <a:srgbClr val="00B0F0"/>
                </a:solidFill>
              </a:rPr>
              <a:t>número </a:t>
            </a:r>
            <a:r>
              <a:rPr lang="es-ES" altLang="en-US" dirty="0" smtClean="0">
                <a:solidFill>
                  <a:schemeClr val="tx1"/>
                </a:solidFill>
              </a:rPr>
              <a:t>de </a:t>
            </a:r>
            <a:r>
              <a:rPr lang="es-ES" altLang="en-US" dirty="0" smtClean="0">
                <a:solidFill>
                  <a:srgbClr val="00B0F0"/>
                </a:solidFill>
              </a:rPr>
              <a:t>requisitos de </a:t>
            </a:r>
            <a:r>
              <a:rPr lang="es-ES" altLang="en-US" dirty="0" err="1" smtClean="0">
                <a:solidFill>
                  <a:srgbClr val="00B0F0"/>
                </a:solidFill>
              </a:rPr>
              <a:t>testing</a:t>
            </a:r>
            <a:r>
              <a:rPr lang="es-ES" altLang="en-US" dirty="0" smtClean="0">
                <a:solidFill>
                  <a:srgbClr val="00B0F0"/>
                </a:solidFill>
              </a:rPr>
              <a:t> </a:t>
            </a:r>
            <a:r>
              <a:rPr lang="es-ES" altLang="en-US" dirty="0" smtClean="0">
                <a:solidFill>
                  <a:schemeClr val="tx1"/>
                </a:solidFill>
              </a:rPr>
              <a:t>para aplicar mutaciones depende de dos cosas: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La sintaxis del artefacto que se muta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Los operadores de mutación.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Es muy difícil aplicar </a:t>
            </a:r>
            <a:r>
              <a:rPr lang="es-ES" altLang="en-US" dirty="0" err="1" smtClean="0">
                <a:solidFill>
                  <a:schemeClr val="tx1"/>
                </a:solidFill>
              </a:rPr>
              <a:t>mutation</a:t>
            </a:r>
            <a:r>
              <a:rPr lang="es-ES" altLang="en-US" dirty="0" smtClean="0">
                <a:solidFill>
                  <a:schemeClr val="tx1"/>
                </a:solidFill>
              </a:rPr>
              <a:t> </a:t>
            </a:r>
            <a:r>
              <a:rPr lang="es-ES" altLang="en-US" dirty="0" err="1" smtClean="0">
                <a:solidFill>
                  <a:schemeClr val="tx1"/>
                </a:solidFill>
              </a:rPr>
              <a:t>testing</a:t>
            </a:r>
            <a:r>
              <a:rPr lang="es-ES" altLang="en-US" dirty="0" smtClean="0">
                <a:solidFill>
                  <a:schemeClr val="tx1"/>
                </a:solidFill>
              </a:rPr>
              <a:t> </a:t>
            </a:r>
            <a:r>
              <a:rPr lang="es-ES" altLang="en-US" i="1" dirty="0" smtClean="0">
                <a:solidFill>
                  <a:srgbClr val="00B0F0"/>
                </a:solidFill>
              </a:rPr>
              <a:t>a</a:t>
            </a:r>
            <a:r>
              <a:rPr lang="es-ES" altLang="en-US" i="1" dirty="0" smtClean="0">
                <a:solidFill>
                  <a:schemeClr val="tx1"/>
                </a:solidFill>
              </a:rPr>
              <a:t> </a:t>
            </a:r>
            <a:r>
              <a:rPr lang="es-ES" altLang="en-US" i="1" dirty="0" smtClean="0">
                <a:solidFill>
                  <a:srgbClr val="00B0F0"/>
                </a:solidFill>
              </a:rPr>
              <a:t>mano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altLang="en-US" dirty="0" err="1" smtClean="0">
                <a:solidFill>
                  <a:schemeClr val="tx1"/>
                </a:solidFill>
              </a:rPr>
              <a:t>Mutation</a:t>
            </a:r>
            <a:r>
              <a:rPr lang="es-ES" altLang="en-US" dirty="0" smtClean="0">
                <a:solidFill>
                  <a:schemeClr val="tx1"/>
                </a:solidFill>
              </a:rPr>
              <a:t> </a:t>
            </a:r>
            <a:r>
              <a:rPr lang="es-ES" altLang="en-US" dirty="0" err="1" smtClean="0">
                <a:solidFill>
                  <a:schemeClr val="tx1"/>
                </a:solidFill>
              </a:rPr>
              <a:t>testing</a:t>
            </a:r>
            <a:r>
              <a:rPr lang="es-ES" altLang="en-US" dirty="0" smtClean="0">
                <a:solidFill>
                  <a:schemeClr val="tx1"/>
                </a:solidFill>
              </a:rPr>
              <a:t> es muy efectivo: se considera el “</a:t>
            </a:r>
            <a:r>
              <a:rPr lang="es-ES" altLang="en-US" dirty="0" smtClean="0">
                <a:solidFill>
                  <a:srgbClr val="00B0F0"/>
                </a:solidFill>
              </a:rPr>
              <a:t>patrón oro</a:t>
            </a:r>
            <a:r>
              <a:rPr lang="es-ES" altLang="en-US" dirty="0" smtClean="0">
                <a:solidFill>
                  <a:schemeClr val="tx1"/>
                </a:solidFill>
              </a:rPr>
              <a:t>” del </a:t>
            </a:r>
            <a:r>
              <a:rPr lang="es-ES" altLang="en-US" dirty="0" err="1" smtClean="0">
                <a:solidFill>
                  <a:schemeClr val="tx1"/>
                </a:solidFill>
              </a:rPr>
              <a:t>testing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altLang="en-US" dirty="0" err="1" smtClean="0">
                <a:solidFill>
                  <a:schemeClr val="tx1"/>
                </a:solidFill>
              </a:rPr>
              <a:t>Mutation</a:t>
            </a:r>
            <a:r>
              <a:rPr lang="es-ES" altLang="en-US" dirty="0" smtClean="0">
                <a:solidFill>
                  <a:schemeClr val="tx1"/>
                </a:solidFill>
              </a:rPr>
              <a:t> </a:t>
            </a:r>
            <a:r>
              <a:rPr lang="es-ES" altLang="en-US" dirty="0" err="1" smtClean="0">
                <a:solidFill>
                  <a:schemeClr val="tx1"/>
                </a:solidFill>
              </a:rPr>
              <a:t>testing</a:t>
            </a:r>
            <a:r>
              <a:rPr lang="es-ES" altLang="en-US" dirty="0" smtClean="0">
                <a:solidFill>
                  <a:schemeClr val="tx1"/>
                </a:solidFill>
              </a:rPr>
              <a:t> se suele utilizar para evaluar la </a:t>
            </a:r>
            <a:r>
              <a:rPr lang="es-ES" altLang="en-US" dirty="0" smtClean="0">
                <a:solidFill>
                  <a:srgbClr val="00B0F0"/>
                </a:solidFill>
              </a:rPr>
              <a:t>utilidad</a:t>
            </a:r>
            <a:r>
              <a:rPr lang="es-ES" altLang="en-US" dirty="0" smtClean="0">
                <a:solidFill>
                  <a:schemeClr val="tx1"/>
                </a:solidFill>
              </a:rPr>
              <a:t> de otros </a:t>
            </a:r>
            <a:r>
              <a:rPr lang="es-ES" altLang="en-US" dirty="0" smtClean="0">
                <a:solidFill>
                  <a:srgbClr val="00B0F0"/>
                </a:solidFill>
              </a:rPr>
              <a:t>criterios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>
                <a:solidFill>
                  <a:schemeClr val="tx1"/>
                </a:solidFill>
              </a:rPr>
              <a:t>Durante el </a:t>
            </a:r>
            <a:r>
              <a:rPr lang="es-ES" altLang="en-US" dirty="0">
                <a:solidFill>
                  <a:srgbClr val="00B0F0"/>
                </a:solidFill>
              </a:rPr>
              <a:t>resto</a:t>
            </a:r>
            <a:r>
              <a:rPr lang="es-ES" altLang="en-US" dirty="0">
                <a:solidFill>
                  <a:schemeClr val="tx1"/>
                </a:solidFill>
              </a:rPr>
              <a:t> de este </a:t>
            </a:r>
            <a:r>
              <a:rPr lang="es-ES" altLang="en-US" dirty="0">
                <a:solidFill>
                  <a:srgbClr val="00B0F0"/>
                </a:solidFill>
              </a:rPr>
              <a:t>tema</a:t>
            </a:r>
            <a:r>
              <a:rPr lang="es-ES" altLang="en-US" dirty="0">
                <a:solidFill>
                  <a:schemeClr val="tx1"/>
                </a:solidFill>
              </a:rPr>
              <a:t> nos centramos en </a:t>
            </a:r>
            <a:r>
              <a:rPr lang="es-ES" altLang="en-US" dirty="0">
                <a:solidFill>
                  <a:srgbClr val="00B0F0"/>
                </a:solidFill>
              </a:rPr>
              <a:t>mutación</a:t>
            </a:r>
            <a:r>
              <a:rPr lang="es-ES" altLang="en-US" dirty="0">
                <a:solidFill>
                  <a:schemeClr val="tx1"/>
                </a:solidFill>
              </a:rPr>
              <a:t> </a:t>
            </a:r>
            <a:r>
              <a:rPr lang="es-ES" altLang="en-US" dirty="0" smtClean="0">
                <a:solidFill>
                  <a:schemeClr val="tx1"/>
                </a:solidFill>
              </a:rPr>
              <a:t>en </a:t>
            </a:r>
            <a:r>
              <a:rPr lang="es-ES" altLang="en-US" dirty="0" smtClean="0">
                <a:solidFill>
                  <a:srgbClr val="00B0F0"/>
                </a:solidFill>
              </a:rPr>
              <a:t>programas</a:t>
            </a:r>
            <a:r>
              <a:rPr lang="es-ES" altLang="en-US" dirty="0" smtClean="0">
                <a:solidFill>
                  <a:schemeClr val="tx1"/>
                </a:solidFill>
              </a:rPr>
              <a:t> (uso habitual) y en </a:t>
            </a:r>
            <a:r>
              <a:rPr lang="es-ES" altLang="en-US" dirty="0" smtClean="0">
                <a:solidFill>
                  <a:srgbClr val="00B0F0"/>
                </a:solidFill>
              </a:rPr>
              <a:t>espacios</a:t>
            </a:r>
            <a:r>
              <a:rPr lang="es-ES" altLang="en-US" dirty="0" smtClean="0">
                <a:solidFill>
                  <a:schemeClr val="tx1"/>
                </a:solidFill>
              </a:rPr>
              <a:t> de </a:t>
            </a:r>
            <a:r>
              <a:rPr lang="es-ES" altLang="en-US" dirty="0" smtClean="0">
                <a:solidFill>
                  <a:srgbClr val="00B0F0"/>
                </a:solidFill>
              </a:rPr>
              <a:t>inputs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752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Especificación, Validación y Testing (M. G. Merayo y M. Núñez)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1E189-A5E4-460C-B525-E80730F3D25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700188" y="219729"/>
            <a:ext cx="4114800" cy="954107"/>
          </a:xfrm>
          <a:prstGeom prst="rect">
            <a:avLst/>
          </a:prstGeom>
          <a:gradFill rotWithShape="1">
            <a:gsLst>
              <a:gs pos="0">
                <a:srgbClr val="FAF400"/>
              </a:gs>
              <a:gs pos="100000">
                <a:srgbClr val="FAF4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Cuatro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e</a:t>
            </a:r>
            <a:r>
              <a:rPr lang="en-US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structuras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 para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m</a:t>
            </a:r>
            <a:r>
              <a:rPr lang="en-US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odelar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 software</a:t>
            </a:r>
            <a:endParaRPr lang="en-US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324363" y="1142250"/>
            <a:ext cx="8682038" cy="1533174"/>
            <a:chOff x="204788" y="1905000"/>
            <a:chExt cx="8682038" cy="1533174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3139017" y="2484067"/>
              <a:ext cx="1498600" cy="52322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Grafos</a:t>
              </a:r>
              <a:endPara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5262034" y="2484067"/>
              <a:ext cx="1500187" cy="52322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Lógica</a:t>
              </a:r>
              <a:endPara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04788" y="2484067"/>
              <a:ext cx="2309812" cy="954107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Espacio</a:t>
              </a:r>
              <a:r>
                <a:rPr lang="en-US" sz="28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 de Inputs</a:t>
              </a:r>
              <a:endPara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6910238" y="2484067"/>
              <a:ext cx="1976588" cy="52322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Sintaxis</a:t>
              </a:r>
              <a:endPara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V="1">
              <a:off x="1359694" y="2184400"/>
              <a:ext cx="6787356" cy="111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1357535" y="2184400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6007105" y="2195514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4551363" y="1905000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8137525" y="2171700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>
              <a:off x="3889110" y="2194718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749775" y="2272741"/>
            <a:ext cx="3201988" cy="3611563"/>
            <a:chOff x="5816766" y="3024701"/>
            <a:chExt cx="3201988" cy="3611563"/>
          </a:xfrm>
        </p:grpSpPr>
        <p:sp>
          <p:nvSpPr>
            <p:cNvPr id="22" name="AutoShape 42"/>
            <p:cNvSpPr>
              <a:spLocks noChangeArrowheads="1"/>
            </p:cNvSpPr>
            <p:nvPr/>
          </p:nvSpPr>
          <p:spPr bwMode="auto">
            <a:xfrm>
              <a:off x="5816766" y="5296414"/>
              <a:ext cx="3201988" cy="1339850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43"/>
            <p:cNvSpPr txBox="1">
              <a:spLocks noChangeArrowheads="1"/>
            </p:cNvSpPr>
            <p:nvPr/>
          </p:nvSpPr>
          <p:spPr bwMode="auto">
            <a:xfrm>
              <a:off x="7867816" y="6079051"/>
              <a:ext cx="1063625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24" name="Text Box 44"/>
            <p:cNvSpPr txBox="1">
              <a:spLocks noChangeArrowheads="1"/>
            </p:cNvSpPr>
            <p:nvPr/>
          </p:nvSpPr>
          <p:spPr bwMode="auto">
            <a:xfrm>
              <a:off x="7205829" y="5428176"/>
              <a:ext cx="1063625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Modelos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25" name="Text Box 45"/>
            <p:cNvSpPr txBox="1">
              <a:spLocks noChangeArrowheads="1"/>
            </p:cNvSpPr>
            <p:nvPr/>
          </p:nvSpPr>
          <p:spPr bwMode="auto">
            <a:xfrm>
              <a:off x="6545429" y="6079051"/>
              <a:ext cx="1063625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Integra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26" name="Text Box 46"/>
            <p:cNvSpPr txBox="1">
              <a:spLocks noChangeArrowheads="1"/>
            </p:cNvSpPr>
            <p:nvPr/>
          </p:nvSpPr>
          <p:spPr bwMode="auto">
            <a:xfrm>
              <a:off x="5904079" y="5426589"/>
              <a:ext cx="1063625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Código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27" name="Line 47"/>
            <p:cNvSpPr>
              <a:spLocks noChangeShapeType="1"/>
            </p:cNvSpPr>
            <p:nvPr/>
          </p:nvSpPr>
          <p:spPr bwMode="auto">
            <a:xfrm>
              <a:off x="6421604" y="5026539"/>
              <a:ext cx="19939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48"/>
            <p:cNvSpPr>
              <a:spLocks noChangeShapeType="1"/>
            </p:cNvSpPr>
            <p:nvPr/>
          </p:nvSpPr>
          <p:spPr bwMode="auto">
            <a:xfrm flipV="1">
              <a:off x="6435891" y="5026539"/>
              <a:ext cx="0" cy="392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49"/>
            <p:cNvSpPr>
              <a:spLocks noChangeShapeType="1"/>
            </p:cNvSpPr>
            <p:nvPr/>
          </p:nvSpPr>
          <p:spPr bwMode="auto">
            <a:xfrm flipV="1">
              <a:off x="7737641" y="5026539"/>
              <a:ext cx="0" cy="3984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50"/>
            <p:cNvSpPr>
              <a:spLocks noChangeShapeType="1"/>
            </p:cNvSpPr>
            <p:nvPr/>
          </p:nvSpPr>
          <p:spPr bwMode="auto">
            <a:xfrm flipV="1">
              <a:off x="7077241" y="5036064"/>
              <a:ext cx="0" cy="1046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51"/>
            <p:cNvSpPr>
              <a:spLocks noChangeShapeType="1"/>
            </p:cNvSpPr>
            <p:nvPr/>
          </p:nvSpPr>
          <p:spPr bwMode="auto">
            <a:xfrm flipV="1">
              <a:off x="8399629" y="5026539"/>
              <a:ext cx="0" cy="1039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52"/>
            <p:cNvSpPr>
              <a:spLocks noChangeShapeType="1"/>
            </p:cNvSpPr>
            <p:nvPr/>
          </p:nvSpPr>
          <p:spPr bwMode="auto">
            <a:xfrm>
              <a:off x="8150391" y="3024701"/>
              <a:ext cx="0" cy="199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 Box 53"/>
            <p:cNvSpPr txBox="1">
              <a:spLocks noChangeArrowheads="1"/>
            </p:cNvSpPr>
            <p:nvPr/>
          </p:nvSpPr>
          <p:spPr bwMode="auto">
            <a:xfrm>
              <a:off x="7415379" y="3575564"/>
              <a:ext cx="14714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 err="1" smtClean="0">
                  <a:latin typeface="Comic Sans MS" pitchFamily="66" charset="0"/>
                  <a:cs typeface="Arial" pitchFamily="34" charset="0"/>
                </a:rPr>
                <a:t>Aplicado</a:t>
              </a:r>
              <a:r>
                <a:rPr lang="en-US" dirty="0" smtClean="0">
                  <a:latin typeface="Comic Sans MS" pitchFamily="66" charset="0"/>
                  <a:cs typeface="Arial" pitchFamily="34" charset="0"/>
                </a:rPr>
                <a:t> a</a:t>
              </a:r>
              <a:endParaRPr lang="en-US" dirty="0">
                <a:latin typeface="Comic Sans MS" pitchFamily="66" charset="0"/>
                <a:cs typeface="Arial" pitchFamily="34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869172" y="2213872"/>
            <a:ext cx="3305175" cy="2000250"/>
            <a:chOff x="3605062" y="2960688"/>
            <a:chExt cx="3305175" cy="2000250"/>
          </a:xfrm>
        </p:grpSpPr>
        <p:sp>
          <p:nvSpPr>
            <p:cNvPr id="35" name="AutoShape 29"/>
            <p:cNvSpPr>
              <a:spLocks noChangeArrowheads="1"/>
            </p:cNvSpPr>
            <p:nvPr/>
          </p:nvSpPr>
          <p:spPr bwMode="auto">
            <a:xfrm>
              <a:off x="3605062" y="3621088"/>
              <a:ext cx="3305175" cy="1339850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30"/>
            <p:cNvSpPr txBox="1">
              <a:spLocks noChangeArrowheads="1"/>
            </p:cNvSpPr>
            <p:nvPr/>
          </p:nvSpPr>
          <p:spPr bwMode="auto">
            <a:xfrm>
              <a:off x="5727550" y="4383088"/>
              <a:ext cx="1087438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FND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37" name="Text Box 31"/>
            <p:cNvSpPr txBox="1">
              <a:spLocks noChangeArrowheads="1"/>
            </p:cNvSpPr>
            <p:nvPr/>
          </p:nvSpPr>
          <p:spPr bwMode="auto">
            <a:xfrm>
              <a:off x="4387700" y="4402138"/>
              <a:ext cx="1087438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Especs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38" name="Text Box 32"/>
            <p:cNvSpPr txBox="1">
              <a:spLocks noChangeArrowheads="1"/>
            </p:cNvSpPr>
            <p:nvPr/>
          </p:nvSpPr>
          <p:spPr bwMode="auto">
            <a:xfrm>
              <a:off x="5089375" y="3706813"/>
              <a:ext cx="1087438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FSMs</a:t>
              </a:r>
            </a:p>
          </p:txBody>
        </p:sp>
        <p:sp>
          <p:nvSpPr>
            <p:cNvPr id="39" name="Text Box 33"/>
            <p:cNvSpPr txBox="1">
              <a:spLocks noChangeArrowheads="1"/>
            </p:cNvSpPr>
            <p:nvPr/>
          </p:nvSpPr>
          <p:spPr bwMode="auto">
            <a:xfrm>
              <a:off x="3749525" y="3727451"/>
              <a:ext cx="1087438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Código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41" name="Line 35"/>
            <p:cNvSpPr>
              <a:spLocks noChangeShapeType="1"/>
            </p:cNvSpPr>
            <p:nvPr/>
          </p:nvSpPr>
          <p:spPr bwMode="auto">
            <a:xfrm>
              <a:off x="4292450" y="3336926"/>
              <a:ext cx="19939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36"/>
            <p:cNvSpPr>
              <a:spLocks noChangeShapeType="1"/>
            </p:cNvSpPr>
            <p:nvPr/>
          </p:nvSpPr>
          <p:spPr bwMode="auto">
            <a:xfrm flipV="1">
              <a:off x="4294037" y="3336926"/>
              <a:ext cx="0" cy="3730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37"/>
            <p:cNvSpPr>
              <a:spLocks noChangeShapeType="1"/>
            </p:cNvSpPr>
            <p:nvPr/>
          </p:nvSpPr>
          <p:spPr bwMode="auto">
            <a:xfrm flipV="1">
              <a:off x="5633887" y="3336926"/>
              <a:ext cx="0" cy="3794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38"/>
            <p:cNvSpPr>
              <a:spLocks noChangeShapeType="1"/>
            </p:cNvSpPr>
            <p:nvPr/>
          </p:nvSpPr>
          <p:spPr bwMode="auto">
            <a:xfrm flipV="1">
              <a:off x="4932212" y="3346451"/>
              <a:ext cx="0" cy="1046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39"/>
            <p:cNvSpPr>
              <a:spLocks noChangeShapeType="1"/>
            </p:cNvSpPr>
            <p:nvPr/>
          </p:nvSpPr>
          <p:spPr bwMode="auto">
            <a:xfrm flipV="1">
              <a:off x="6272062" y="3336926"/>
              <a:ext cx="0" cy="1039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40"/>
            <p:cNvSpPr txBox="1">
              <a:spLocks noChangeArrowheads="1"/>
            </p:cNvSpPr>
            <p:nvPr/>
          </p:nvSpPr>
          <p:spPr bwMode="auto">
            <a:xfrm>
              <a:off x="4730933" y="2960688"/>
              <a:ext cx="15890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 err="1" smtClean="0">
                  <a:latin typeface="Comic Sans MS" pitchFamily="66" charset="0"/>
                  <a:cs typeface="Arial" pitchFamily="34" charset="0"/>
                </a:rPr>
                <a:t>Aplicado</a:t>
              </a:r>
              <a:r>
                <a:rPr lang="en-US" dirty="0" smtClean="0">
                  <a:latin typeface="Comic Sans MS" pitchFamily="66" charset="0"/>
                  <a:cs typeface="Arial" pitchFamily="34" charset="0"/>
                </a:rPr>
                <a:t> a</a:t>
              </a:r>
              <a:endParaRPr lang="en-US" dirty="0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54" name="Line 22"/>
            <p:cNvSpPr>
              <a:spLocks noChangeShapeType="1"/>
            </p:cNvSpPr>
            <p:nvPr/>
          </p:nvSpPr>
          <p:spPr bwMode="auto">
            <a:xfrm>
              <a:off x="6008312" y="3024188"/>
              <a:ext cx="0" cy="3206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01464" y="2244537"/>
            <a:ext cx="4138612" cy="3710236"/>
            <a:chOff x="175838" y="2893765"/>
            <a:chExt cx="4138612" cy="3710236"/>
          </a:xfrm>
        </p:grpSpPr>
        <p:sp>
          <p:nvSpPr>
            <p:cNvPr id="40" name="Line 34"/>
            <p:cNvSpPr>
              <a:spLocks noChangeShapeType="1"/>
            </p:cNvSpPr>
            <p:nvPr/>
          </p:nvSpPr>
          <p:spPr bwMode="auto">
            <a:xfrm>
              <a:off x="4018248" y="2893765"/>
              <a:ext cx="12264" cy="4510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AutoShape 16"/>
            <p:cNvSpPr>
              <a:spLocks noChangeArrowheads="1"/>
            </p:cNvSpPr>
            <p:nvPr/>
          </p:nvSpPr>
          <p:spPr bwMode="auto">
            <a:xfrm>
              <a:off x="175838" y="5264151"/>
              <a:ext cx="4138612" cy="1339850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17"/>
            <p:cNvSpPr txBox="1">
              <a:spLocks noChangeArrowheads="1"/>
            </p:cNvSpPr>
            <p:nvPr/>
          </p:nvSpPr>
          <p:spPr bwMode="auto">
            <a:xfrm>
              <a:off x="2398338" y="6054726"/>
              <a:ext cx="1839229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Casos</a:t>
              </a:r>
              <a:r>
                <a:rPr lang="en-US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 de </a:t>
              </a: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uso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50" name="Text Box 18"/>
            <p:cNvSpPr txBox="1">
              <a:spLocks noChangeArrowheads="1"/>
            </p:cNvSpPr>
            <p:nvPr/>
          </p:nvSpPr>
          <p:spPr bwMode="auto">
            <a:xfrm>
              <a:off x="1968125" y="5381626"/>
              <a:ext cx="1441450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Especs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51" name="Text Box 19"/>
            <p:cNvSpPr txBox="1">
              <a:spLocks noChangeArrowheads="1"/>
            </p:cNvSpPr>
            <p:nvPr/>
          </p:nvSpPr>
          <p:spPr bwMode="auto">
            <a:xfrm>
              <a:off x="773106" y="6054726"/>
              <a:ext cx="1441450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Diseño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52" name="Text Box 20"/>
            <p:cNvSpPr txBox="1">
              <a:spLocks noChangeArrowheads="1"/>
            </p:cNvSpPr>
            <p:nvPr/>
          </p:nvSpPr>
          <p:spPr bwMode="auto">
            <a:xfrm>
              <a:off x="272675" y="5381626"/>
              <a:ext cx="1441450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Código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53" name="Line 21"/>
            <p:cNvSpPr>
              <a:spLocks noChangeShapeType="1"/>
            </p:cNvSpPr>
            <p:nvPr/>
          </p:nvSpPr>
          <p:spPr bwMode="auto">
            <a:xfrm>
              <a:off x="972763" y="3355976"/>
              <a:ext cx="30686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23"/>
            <p:cNvSpPr>
              <a:spLocks noChangeShapeType="1"/>
            </p:cNvSpPr>
            <p:nvPr/>
          </p:nvSpPr>
          <p:spPr bwMode="auto">
            <a:xfrm flipV="1">
              <a:off x="988638" y="3336926"/>
              <a:ext cx="0" cy="20399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4"/>
            <p:cNvSpPr>
              <a:spLocks noChangeShapeType="1"/>
            </p:cNvSpPr>
            <p:nvPr/>
          </p:nvSpPr>
          <p:spPr bwMode="auto">
            <a:xfrm flipV="1">
              <a:off x="2690438" y="3346451"/>
              <a:ext cx="0" cy="20367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25"/>
            <p:cNvSpPr>
              <a:spLocks noChangeShapeType="1"/>
            </p:cNvSpPr>
            <p:nvPr/>
          </p:nvSpPr>
          <p:spPr bwMode="auto">
            <a:xfrm flipV="1">
              <a:off x="1833188" y="3346451"/>
              <a:ext cx="0" cy="2690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26"/>
            <p:cNvSpPr>
              <a:spLocks noChangeShapeType="1"/>
            </p:cNvSpPr>
            <p:nvPr/>
          </p:nvSpPr>
          <p:spPr bwMode="auto">
            <a:xfrm flipV="1">
              <a:off x="3522287" y="3355976"/>
              <a:ext cx="0" cy="26876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Text Box 27"/>
            <p:cNvSpPr txBox="1">
              <a:spLocks noChangeArrowheads="1"/>
            </p:cNvSpPr>
            <p:nvPr/>
          </p:nvSpPr>
          <p:spPr bwMode="auto">
            <a:xfrm>
              <a:off x="2398338" y="3005138"/>
              <a:ext cx="1397904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 err="1" smtClean="0">
                  <a:latin typeface="Comic Sans MS" pitchFamily="66" charset="0"/>
                  <a:cs typeface="Arial" pitchFamily="34" charset="0"/>
                </a:rPr>
                <a:t>Aplicado</a:t>
              </a:r>
              <a:r>
                <a:rPr lang="en-US" dirty="0" smtClean="0">
                  <a:latin typeface="Comic Sans MS" pitchFamily="66" charset="0"/>
                  <a:cs typeface="Arial" pitchFamily="34" charset="0"/>
                </a:rPr>
                <a:t> a</a:t>
              </a:r>
              <a:endParaRPr lang="en-US" dirty="0">
                <a:latin typeface="Comic Sans MS" pitchFamily="66" charset="0"/>
                <a:cs typeface="Arial" pitchFamily="34" charset="0"/>
              </a:endParaRPr>
            </a:p>
          </p:txBody>
        </p:sp>
      </p:grpSp>
      <p:sp>
        <p:nvSpPr>
          <p:cNvPr id="62" name="Rectangle 56"/>
          <p:cNvSpPr>
            <a:spLocks noChangeArrowheads="1"/>
          </p:cNvSpPr>
          <p:nvPr/>
        </p:nvSpPr>
        <p:spPr bwMode="auto">
          <a:xfrm>
            <a:off x="74869" y="2875372"/>
            <a:ext cx="3746345" cy="1390833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" name="Rectangle 56"/>
          <p:cNvSpPr>
            <a:spLocks noChangeArrowheads="1"/>
          </p:cNvSpPr>
          <p:nvPr/>
        </p:nvSpPr>
        <p:spPr bwMode="auto">
          <a:xfrm>
            <a:off x="57455" y="1250604"/>
            <a:ext cx="2551553" cy="1627602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7" name="Rectangle 56"/>
          <p:cNvSpPr>
            <a:spLocks noChangeArrowheads="1"/>
          </p:cNvSpPr>
          <p:nvPr/>
        </p:nvSpPr>
        <p:spPr bwMode="auto">
          <a:xfrm>
            <a:off x="90617" y="4251032"/>
            <a:ext cx="5571845" cy="1773089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8" name="Rectangle 56"/>
          <p:cNvSpPr>
            <a:spLocks noChangeArrowheads="1"/>
          </p:cNvSpPr>
          <p:nvPr/>
        </p:nvSpPr>
        <p:spPr bwMode="auto">
          <a:xfrm>
            <a:off x="2622555" y="1250603"/>
            <a:ext cx="1335861" cy="1623669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9" name="Rectangle 56"/>
          <p:cNvSpPr>
            <a:spLocks noChangeArrowheads="1"/>
          </p:cNvSpPr>
          <p:nvPr/>
        </p:nvSpPr>
        <p:spPr bwMode="auto">
          <a:xfrm>
            <a:off x="3951997" y="1250602"/>
            <a:ext cx="1335861" cy="982823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0" name="Rectangle 56"/>
          <p:cNvSpPr>
            <a:spLocks noChangeArrowheads="1"/>
          </p:cNvSpPr>
          <p:nvPr/>
        </p:nvSpPr>
        <p:spPr bwMode="auto">
          <a:xfrm>
            <a:off x="5280382" y="1250602"/>
            <a:ext cx="1706973" cy="1496309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" name="Rectangle 56"/>
          <p:cNvSpPr>
            <a:spLocks noChangeArrowheads="1"/>
          </p:cNvSpPr>
          <p:nvPr/>
        </p:nvSpPr>
        <p:spPr bwMode="auto">
          <a:xfrm>
            <a:off x="3730221" y="2241362"/>
            <a:ext cx="3574644" cy="1972760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976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Uso de sintaxis para generar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853497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Muchos artefactos software siguen una </a:t>
            </a:r>
            <a:r>
              <a:rPr lang="es-ES" altLang="en-US" dirty="0" smtClean="0">
                <a:solidFill>
                  <a:srgbClr val="00B0F0"/>
                </a:solidFill>
              </a:rPr>
              <a:t>reglas sintácticas </a:t>
            </a:r>
            <a:r>
              <a:rPr lang="es-ES" altLang="en-US" dirty="0" smtClean="0">
                <a:solidFill>
                  <a:schemeClr val="tx1"/>
                </a:solidFill>
              </a:rPr>
              <a:t>estrictas.</a:t>
            </a: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La sintaxis se suele expresar como una </a:t>
            </a:r>
            <a:r>
              <a:rPr lang="es-ES" altLang="en-US" dirty="0" smtClean="0">
                <a:solidFill>
                  <a:srgbClr val="00B0F0"/>
                </a:solidFill>
              </a:rPr>
              <a:t>gramática</a:t>
            </a:r>
            <a:r>
              <a:rPr lang="es-ES" altLang="en-US" dirty="0" smtClean="0">
                <a:solidFill>
                  <a:schemeClr val="tx1"/>
                </a:solidFill>
              </a:rPr>
              <a:t> en un lenguaje como </a:t>
            </a:r>
            <a:r>
              <a:rPr lang="es-ES" altLang="en-US" dirty="0" smtClean="0">
                <a:solidFill>
                  <a:srgbClr val="00B0F0"/>
                </a:solidFill>
              </a:rPr>
              <a:t>BNF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Las </a:t>
            </a:r>
            <a:r>
              <a:rPr lang="es-ES" altLang="en-US" dirty="0" smtClean="0">
                <a:solidFill>
                  <a:srgbClr val="00B0F0"/>
                </a:solidFill>
              </a:rPr>
              <a:t>descripciones sintácticas </a:t>
            </a:r>
            <a:r>
              <a:rPr lang="es-ES" altLang="en-US" dirty="0" smtClean="0">
                <a:solidFill>
                  <a:schemeClr val="tx1"/>
                </a:solidFill>
              </a:rPr>
              <a:t>pueden provenir de muchos sitios: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chemeClr val="tx1"/>
                </a:solidFill>
              </a:rPr>
              <a:t>Programas.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chemeClr val="tx1"/>
                </a:solidFill>
              </a:rPr>
              <a:t>Elementos de integración.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chemeClr val="tx1"/>
                </a:solidFill>
              </a:rPr>
              <a:t>Documentos de diseño.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chemeClr val="tx1"/>
                </a:solidFill>
              </a:rPr>
              <a:t>Descripción de inputs.</a:t>
            </a:r>
            <a:endParaRPr lang="es-ES" sz="2000" dirty="0">
              <a:solidFill>
                <a:schemeClr val="tx1"/>
              </a:solidFill>
            </a:endParaRPr>
          </a:p>
          <a:p>
            <a:pPr marL="0">
              <a:buNone/>
            </a:pPr>
            <a:r>
              <a:rPr lang="es-ES" dirty="0" smtClean="0">
                <a:solidFill>
                  <a:schemeClr val="tx1"/>
                </a:solidFill>
              </a:rPr>
              <a:t>En este contexto, los </a:t>
            </a:r>
            <a:r>
              <a:rPr lang="es-ES" dirty="0" err="1" smtClean="0">
                <a:solidFill>
                  <a:srgbClr val="00B0F0"/>
                </a:solidFill>
              </a:rPr>
              <a:t>tests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se crean con dos </a:t>
            </a:r>
            <a:r>
              <a:rPr lang="es-ES" dirty="0" smtClean="0">
                <a:solidFill>
                  <a:srgbClr val="00B0F0"/>
                </a:solidFill>
              </a:rPr>
              <a:t>objetivos</a:t>
            </a:r>
            <a:r>
              <a:rPr lang="es-ES" dirty="0" smtClean="0">
                <a:solidFill>
                  <a:schemeClr val="tx1"/>
                </a:solidFill>
              </a:rPr>
              <a:t> en mente: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rgbClr val="00B0F0"/>
                </a:solidFill>
              </a:rPr>
              <a:t>Cubrir</a:t>
            </a:r>
            <a:r>
              <a:rPr lang="es-ES" sz="2000" dirty="0">
                <a:solidFill>
                  <a:schemeClr val="tx1"/>
                </a:solidFill>
              </a:rPr>
              <a:t> </a:t>
            </a:r>
            <a:r>
              <a:rPr lang="es-ES" sz="2000" dirty="0" smtClean="0">
                <a:solidFill>
                  <a:schemeClr val="tx1"/>
                </a:solidFill>
              </a:rPr>
              <a:t>la sintaxis de una cierta manera.</a:t>
            </a:r>
            <a:endParaRPr lang="es-ES" sz="2000" dirty="0">
              <a:solidFill>
                <a:schemeClr val="tx1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rgbClr val="00B0F0"/>
                </a:solidFill>
              </a:rPr>
              <a:t>Violar</a:t>
            </a:r>
            <a:r>
              <a:rPr lang="es-ES" sz="2000" dirty="0" smtClean="0">
                <a:solidFill>
                  <a:schemeClr val="tx1"/>
                </a:solidFill>
              </a:rPr>
              <a:t> la sintaxis (</a:t>
            </a:r>
            <a:r>
              <a:rPr lang="es-ES" sz="2000" dirty="0" err="1" smtClean="0">
                <a:solidFill>
                  <a:schemeClr val="tx1"/>
                </a:solidFill>
              </a:rPr>
              <a:t>tests</a:t>
            </a:r>
            <a:r>
              <a:rPr lang="es-ES" sz="2000" dirty="0" smtClean="0">
                <a:solidFill>
                  <a:schemeClr val="tx1"/>
                </a:solidFill>
              </a:rPr>
              <a:t> inválidos).</a:t>
            </a:r>
            <a:endParaRPr lang="es-ES" sz="2000" dirty="0">
              <a:solidFill>
                <a:schemeClr val="tx1"/>
              </a:solidFill>
            </a:endParaRPr>
          </a:p>
          <a:p>
            <a:pPr marL="0"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83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Cobertura para gramáticas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853497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La Ingeniería del Software utiliza </a:t>
            </a:r>
            <a:r>
              <a:rPr lang="es-ES" altLang="en-US" dirty="0" smtClean="0">
                <a:solidFill>
                  <a:srgbClr val="00B0F0"/>
                </a:solidFill>
              </a:rPr>
              <a:t>la teoría de autómatas </a:t>
            </a:r>
            <a:r>
              <a:rPr lang="es-ES" altLang="en-US" dirty="0" smtClean="0">
                <a:solidFill>
                  <a:schemeClr val="tx1"/>
                </a:solidFill>
              </a:rPr>
              <a:t>de varias formas: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rgbClr val="00B0F0"/>
                </a:solidFill>
              </a:rPr>
              <a:t>Lenguajes de programación </a:t>
            </a:r>
            <a:r>
              <a:rPr lang="es-ES" sz="2000" dirty="0" smtClean="0">
                <a:solidFill>
                  <a:schemeClr val="tx1"/>
                </a:solidFill>
              </a:rPr>
              <a:t>definidos como BNF.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rgbClr val="00B0F0"/>
                </a:solidFill>
              </a:rPr>
              <a:t>Comportamiento de programas </a:t>
            </a:r>
            <a:r>
              <a:rPr lang="es-ES" sz="2000" dirty="0" smtClean="0">
                <a:solidFill>
                  <a:schemeClr val="tx1"/>
                </a:solidFill>
              </a:rPr>
              <a:t>descrito mediante </a:t>
            </a:r>
            <a:r>
              <a:rPr lang="es-ES" sz="2000" dirty="0" err="1" smtClean="0">
                <a:solidFill>
                  <a:schemeClr val="tx1"/>
                </a:solidFill>
              </a:rPr>
              <a:t>FSMs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rgbClr val="00B0F0"/>
                </a:solidFill>
              </a:rPr>
              <a:t>Inputs permitidos </a:t>
            </a:r>
            <a:r>
              <a:rPr lang="es-ES" sz="2000" dirty="0" smtClean="0">
                <a:solidFill>
                  <a:schemeClr val="tx1"/>
                </a:solidFill>
              </a:rPr>
              <a:t>definidos mediante gramáticas.</a:t>
            </a:r>
            <a:endParaRPr lang="es-ES" sz="2000" dirty="0">
              <a:solidFill>
                <a:schemeClr val="tx1"/>
              </a:solidFill>
            </a:endParaRPr>
          </a:p>
          <a:p>
            <a:pPr marL="0">
              <a:buNone/>
            </a:pPr>
            <a:r>
              <a:rPr lang="es-ES" dirty="0" smtClean="0">
                <a:solidFill>
                  <a:schemeClr val="tx1"/>
                </a:solidFill>
              </a:rPr>
              <a:t>Ejemplo de </a:t>
            </a:r>
            <a:r>
              <a:rPr lang="es-ES" dirty="0" smtClean="0">
                <a:solidFill>
                  <a:srgbClr val="00B0F0"/>
                </a:solidFill>
              </a:rPr>
              <a:t>expresión regular</a:t>
            </a:r>
            <a:r>
              <a:rPr lang="es-ES" dirty="0" smtClean="0">
                <a:solidFill>
                  <a:schemeClr val="tx1"/>
                </a:solidFill>
              </a:rPr>
              <a:t>:</a:t>
            </a:r>
          </a:p>
          <a:p>
            <a:pPr marL="0">
              <a:buNone/>
            </a:pPr>
            <a:r>
              <a:rPr lang="es-ES" dirty="0" smtClean="0">
                <a:solidFill>
                  <a:schemeClr val="tx1"/>
                </a:solidFill>
              </a:rPr>
              <a:t>Genera cualquier secuencia que contenga </a:t>
            </a:r>
            <a:r>
              <a:rPr lang="en-US" altLang="zh-CN" i="1" dirty="0" smtClean="0">
                <a:solidFill>
                  <a:srgbClr val="00B0F0"/>
                </a:solidFill>
              </a:rPr>
              <a:t>G </a:t>
            </a:r>
            <a:r>
              <a:rPr lang="en-US" altLang="zh-CN" i="1" dirty="0">
                <a:solidFill>
                  <a:srgbClr val="00B0F0"/>
                </a:solidFill>
              </a:rPr>
              <a:t>s </a:t>
            </a:r>
            <a:r>
              <a:rPr lang="en-US" altLang="zh-CN" i="1" dirty="0" smtClean="0">
                <a:solidFill>
                  <a:srgbClr val="00B0F0"/>
                </a:solidFill>
              </a:rPr>
              <a:t>n</a:t>
            </a:r>
            <a:r>
              <a:rPr lang="en-US" altLang="zh-CN" dirty="0" smtClean="0">
                <a:solidFill>
                  <a:srgbClr val="00B0F0"/>
                </a:solidFill>
              </a:rPr>
              <a:t> </a:t>
            </a:r>
            <a:r>
              <a:rPr lang="es-ES" altLang="zh-CN" dirty="0" smtClean="0">
                <a:solidFill>
                  <a:schemeClr val="tx1"/>
                </a:solidFill>
              </a:rPr>
              <a:t>y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r>
              <a:rPr lang="en-US" altLang="zh-CN" i="1" dirty="0">
                <a:solidFill>
                  <a:srgbClr val="00B0F0"/>
                </a:solidFill>
              </a:rPr>
              <a:t>B t </a:t>
            </a:r>
            <a:r>
              <a:rPr lang="en-US" altLang="zh-CN" i="1" dirty="0" smtClean="0">
                <a:solidFill>
                  <a:srgbClr val="00B0F0"/>
                </a:solidFill>
              </a:rPr>
              <a:t>n</a:t>
            </a:r>
            <a:r>
              <a:rPr lang="en-US" altLang="zh-CN" i="1" dirty="0" smtClean="0">
                <a:solidFill>
                  <a:schemeClr val="tx1"/>
                </a:solidFill>
              </a:rPr>
              <a:t>.</a:t>
            </a:r>
          </a:p>
          <a:p>
            <a:pPr marL="0">
              <a:buNone/>
            </a:pPr>
            <a:r>
              <a:rPr lang="es-ES" i="1" dirty="0" smtClean="0">
                <a:solidFill>
                  <a:srgbClr val="00B0F0"/>
                </a:solidFill>
              </a:rPr>
              <a:t>G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y </a:t>
            </a:r>
            <a:r>
              <a:rPr lang="es-ES" i="1" dirty="0" smtClean="0">
                <a:solidFill>
                  <a:srgbClr val="00B0F0"/>
                </a:solidFill>
              </a:rPr>
              <a:t>B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podrían representar comandos, métodos o eventos.</a:t>
            </a:r>
          </a:p>
          <a:p>
            <a:pPr marL="0">
              <a:buNone/>
            </a:pPr>
            <a:r>
              <a:rPr lang="es-ES" i="1" dirty="0">
                <a:solidFill>
                  <a:srgbClr val="00B0F0"/>
                </a:solidFill>
              </a:rPr>
              <a:t>s</a:t>
            </a:r>
            <a:r>
              <a:rPr lang="es-ES" dirty="0" smtClean="0">
                <a:solidFill>
                  <a:schemeClr val="tx1"/>
                </a:solidFill>
              </a:rPr>
              <a:t>, </a:t>
            </a:r>
            <a:r>
              <a:rPr lang="es-ES" i="1" dirty="0" smtClean="0">
                <a:solidFill>
                  <a:srgbClr val="00B0F0"/>
                </a:solidFill>
              </a:rPr>
              <a:t>t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y </a:t>
            </a:r>
            <a:r>
              <a:rPr lang="es-ES" i="1" dirty="0" smtClean="0">
                <a:solidFill>
                  <a:srgbClr val="00B0F0"/>
                </a:solidFill>
              </a:rPr>
              <a:t>n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pueden representar argumentos, parámetros o valores.</a:t>
            </a:r>
          </a:p>
          <a:p>
            <a:pPr marL="0">
              <a:buNone/>
            </a:pPr>
            <a:r>
              <a:rPr lang="es-ES" dirty="0" smtClean="0">
                <a:solidFill>
                  <a:schemeClr val="tx1"/>
                </a:solidFill>
              </a:rPr>
              <a:t>También podrían representar literales o conjuntos de valores.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994367" y="3237378"/>
            <a:ext cx="2748009" cy="46166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 dirty="0">
                <a:latin typeface="+mn-lt"/>
                <a:ea typeface="宋体" pitchFamily="2" charset="-122"/>
              </a:rPr>
              <a:t>(</a:t>
            </a:r>
            <a:r>
              <a:rPr lang="en-US" altLang="zh-CN" sz="2400" i="1" dirty="0">
                <a:latin typeface="+mn-lt"/>
                <a:ea typeface="宋体" pitchFamily="2" charset="-122"/>
              </a:rPr>
              <a:t>G s n</a:t>
            </a:r>
            <a:r>
              <a:rPr lang="en-US" altLang="zh-CN" sz="2400" dirty="0">
                <a:latin typeface="+mn-lt"/>
                <a:ea typeface="宋体" pitchFamily="2" charset="-122"/>
              </a:rPr>
              <a:t> | </a:t>
            </a:r>
            <a:r>
              <a:rPr lang="en-US" altLang="zh-CN" sz="2400" i="1" dirty="0">
                <a:latin typeface="+mn-lt"/>
                <a:ea typeface="宋体" pitchFamily="2" charset="-122"/>
              </a:rPr>
              <a:t>B t n</a:t>
            </a:r>
            <a:r>
              <a:rPr lang="en-US" altLang="zh-CN" sz="2400" dirty="0">
                <a:latin typeface="+mn-lt"/>
                <a:ea typeface="宋体" pitchFamily="2" charset="-122"/>
              </a:rPr>
              <a:t>)</a:t>
            </a:r>
            <a:r>
              <a:rPr lang="en-US" altLang="zh-CN" sz="2400" i="1" dirty="0">
                <a:latin typeface="+mn-lt"/>
                <a:ea typeface="宋体" pitchFamily="2" charset="-122"/>
              </a:rPr>
              <a:t>*</a:t>
            </a:r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6382219" y="2528867"/>
            <a:ext cx="2493432" cy="1016000"/>
            <a:chOff x="2271" y="1686"/>
            <a:chExt cx="2201" cy="640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 flipV="1">
              <a:off x="2271" y="1983"/>
              <a:ext cx="1080" cy="228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sz="2000" dirty="0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3028" y="1686"/>
              <a:ext cx="1444" cy="640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altLang="zh-CN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‘</a:t>
              </a:r>
              <a:r>
                <a:rPr lang="es-ES" altLang="zh-CN" i="1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*</a:t>
              </a:r>
              <a:r>
                <a:rPr lang="es-ES" altLang="zh-CN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’ clausura: cero o más veces.</a:t>
              </a:r>
              <a:endParaRPr lang="es-ES" altLang="zh-CN" i="1" dirty="0">
                <a:solidFill>
                  <a:schemeClr val="bg1"/>
                </a:solidFill>
                <a:latin typeface="+mn-lt"/>
                <a:ea typeface="宋体" pitchFamily="2" charset="-122"/>
              </a:endParaRP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5363581" y="3661612"/>
            <a:ext cx="3581401" cy="708025"/>
            <a:chOff x="1794" y="2041"/>
            <a:chExt cx="2256" cy="446"/>
          </a:xfrm>
        </p:grpSpPr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1794" y="2041"/>
              <a:ext cx="1182" cy="257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sz="2000" dirty="0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2881" y="2041"/>
              <a:ext cx="1169" cy="44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altLang="zh-CN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‘|’ elección: escoger uno.</a:t>
              </a:r>
              <a:endParaRPr lang="es-ES" altLang="zh-CN" i="1" dirty="0">
                <a:solidFill>
                  <a:schemeClr val="bg1"/>
                </a:solidFill>
                <a:latin typeface="+mn-lt"/>
                <a:ea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648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 para gramáticas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853497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Una cadena que cumple las reglas de derivación se dice que </a:t>
            </a:r>
            <a:r>
              <a:rPr lang="es-ES" altLang="en-US" i="1" dirty="0" smtClean="0">
                <a:solidFill>
                  <a:srgbClr val="00B0F0"/>
                </a:solidFill>
              </a:rPr>
              <a:t>está en la gramática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Un  test es una secuencia de cadenas que cumple la expresión regular.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Supongamos que s, t y n representan números. Entonces,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85800" y="3533775"/>
            <a:ext cx="2747963" cy="2123658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G  </a:t>
            </a:r>
            <a:r>
              <a:rPr lang="en-US" altLang="zh-CN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26  080190</a:t>
            </a:r>
            <a:endParaRPr lang="en-US" altLang="zh-CN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pPr>
              <a:spcBef>
                <a:spcPct val="50000"/>
              </a:spcBef>
              <a:defRPr/>
            </a:pPr>
            <a:r>
              <a:rPr lang="en-US" altLang="zh-CN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B  </a:t>
            </a:r>
            <a:r>
              <a:rPr lang="en-US" altLang="zh-CN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22  062794</a:t>
            </a:r>
            <a:endParaRPr lang="en-US" altLang="zh-CN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pPr>
              <a:spcBef>
                <a:spcPct val="50000"/>
              </a:spcBef>
              <a:defRPr/>
            </a:pPr>
            <a:r>
              <a:rPr lang="en-US" altLang="zh-CN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G  </a:t>
            </a:r>
            <a:r>
              <a:rPr lang="en-US" altLang="zh-CN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22  112194</a:t>
            </a:r>
            <a:endParaRPr lang="en-US" altLang="zh-CN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pPr>
              <a:spcBef>
                <a:spcPct val="50000"/>
              </a:spcBef>
              <a:defRPr/>
            </a:pPr>
            <a:r>
              <a:rPr lang="en-US" altLang="zh-CN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B  </a:t>
            </a:r>
            <a:r>
              <a:rPr lang="en-US" altLang="zh-CN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13  010903</a:t>
            </a:r>
            <a:endParaRPr lang="en-US" altLang="zh-CN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</p:txBody>
      </p:sp>
      <p:grpSp>
        <p:nvGrpSpPr>
          <p:cNvPr id="16" name="Group 7"/>
          <p:cNvGrpSpPr>
            <a:grpSpLocks/>
          </p:cNvGrpSpPr>
          <p:nvPr/>
        </p:nvGrpSpPr>
        <p:grpSpPr bwMode="auto">
          <a:xfrm>
            <a:off x="3429000" y="4327525"/>
            <a:ext cx="5234245" cy="708025"/>
            <a:chOff x="2160" y="2075"/>
            <a:chExt cx="3258" cy="446"/>
          </a:xfrm>
        </p:grpSpPr>
        <p:sp>
          <p:nvSpPr>
            <p:cNvPr id="17" name="Text Box 5"/>
            <p:cNvSpPr txBox="1">
              <a:spLocks noChangeArrowheads="1"/>
            </p:cNvSpPr>
            <p:nvPr/>
          </p:nvSpPr>
          <p:spPr bwMode="auto">
            <a:xfrm>
              <a:off x="2770" y="2075"/>
              <a:ext cx="2648" cy="44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altLang="zh-CN" b="0" dirty="0" smtClean="0">
                  <a:solidFill>
                    <a:schemeClr val="bg1"/>
                  </a:solidFill>
                  <a:latin typeface="Gill Sans MT" panose="020B0502020104020203" pitchFamily="34" charset="0"/>
                  <a:ea typeface="宋体" pitchFamily="2" charset="-122"/>
                </a:rPr>
                <a:t>Podría ser un test con cuatro partes o cuatro </a:t>
              </a:r>
              <a:r>
                <a:rPr lang="es-ES" altLang="zh-CN" b="0" dirty="0" err="1" smtClean="0">
                  <a:solidFill>
                    <a:schemeClr val="bg1"/>
                  </a:solidFill>
                  <a:latin typeface="Gill Sans MT" panose="020B0502020104020203" pitchFamily="34" charset="0"/>
                  <a:ea typeface="宋体" pitchFamily="2" charset="-122"/>
                </a:rPr>
                <a:t>tests</a:t>
              </a:r>
              <a:r>
                <a:rPr lang="es-ES" altLang="zh-CN" b="0" dirty="0" smtClean="0">
                  <a:solidFill>
                    <a:schemeClr val="bg1"/>
                  </a:solidFill>
                  <a:latin typeface="Gill Sans MT" panose="020B0502020104020203" pitchFamily="34" charset="0"/>
                  <a:ea typeface="宋体" pitchFamily="2" charset="-122"/>
                </a:rPr>
                <a:t> distintos.</a:t>
              </a:r>
              <a:endParaRPr lang="es-ES" altLang="zh-CN" b="0" dirty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sp>
          <p:nvSpPr>
            <p:cNvPr id="18" name="Line 6"/>
            <p:cNvSpPr>
              <a:spLocks noChangeShapeType="1"/>
            </p:cNvSpPr>
            <p:nvPr/>
          </p:nvSpPr>
          <p:spPr bwMode="auto">
            <a:xfrm>
              <a:off x="2160" y="2348"/>
              <a:ext cx="605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725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Gramáticas BNF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58472" y="1844824"/>
            <a:ext cx="8715375" cy="3600986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>
                <a:latin typeface="+mn-lt"/>
                <a:ea typeface="宋体" pitchFamily="2" charset="-122"/>
              </a:rPr>
              <a:t>Stream  ::=  </a:t>
            </a:r>
            <a:r>
              <a:rPr lang="en-US" altLang="zh-CN" sz="2400" dirty="0" err="1" smtClean="0">
                <a:latin typeface="+mn-lt"/>
                <a:ea typeface="宋体" pitchFamily="2" charset="-122"/>
              </a:rPr>
              <a:t>acción</a:t>
            </a:r>
            <a:r>
              <a:rPr lang="en-US" altLang="zh-CN" sz="2400" dirty="0">
                <a:latin typeface="+mn-lt"/>
                <a:ea typeface="宋体" pitchFamily="2" charset="-122"/>
              </a:rPr>
              <a:t>*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 err="1" smtClean="0">
                <a:latin typeface="+mn-lt"/>
                <a:ea typeface="宋体" pitchFamily="2" charset="-122"/>
              </a:rPr>
              <a:t>acción</a:t>
            </a:r>
            <a:r>
              <a:rPr lang="en-US" altLang="zh-CN" sz="2400" dirty="0" smtClean="0">
                <a:latin typeface="+mn-lt"/>
                <a:ea typeface="宋体" pitchFamily="2" charset="-122"/>
              </a:rPr>
              <a:t>   </a:t>
            </a:r>
            <a:r>
              <a:rPr lang="en-US" altLang="zh-CN" sz="2400" dirty="0">
                <a:latin typeface="+mn-lt"/>
                <a:ea typeface="宋体" pitchFamily="2" charset="-122"/>
              </a:rPr>
              <a:t>::=  </a:t>
            </a:r>
            <a:r>
              <a:rPr lang="en-US" altLang="zh-CN" sz="2400" dirty="0" err="1" smtClean="0">
                <a:latin typeface="+mn-lt"/>
                <a:ea typeface="宋体" pitchFamily="2" charset="-122"/>
              </a:rPr>
              <a:t>accG</a:t>
            </a:r>
            <a:r>
              <a:rPr lang="en-US" altLang="zh-CN" sz="2400" dirty="0" smtClean="0">
                <a:latin typeface="+mn-lt"/>
                <a:ea typeface="宋体" pitchFamily="2" charset="-122"/>
              </a:rPr>
              <a:t>  </a:t>
            </a:r>
            <a:r>
              <a:rPr lang="en-US" altLang="zh-CN" sz="2400" dirty="0">
                <a:latin typeface="+mn-lt"/>
                <a:ea typeface="宋体" pitchFamily="2" charset="-122"/>
              </a:rPr>
              <a:t>|  </a:t>
            </a:r>
            <a:r>
              <a:rPr lang="en-US" altLang="zh-CN" sz="2400" dirty="0" err="1" smtClean="0">
                <a:latin typeface="+mn-lt"/>
                <a:ea typeface="宋体" pitchFamily="2" charset="-122"/>
              </a:rPr>
              <a:t>accB</a:t>
            </a:r>
            <a:endParaRPr lang="en-US" altLang="zh-CN" sz="2400" dirty="0">
              <a:latin typeface="+mn-lt"/>
              <a:ea typeface="宋体" pitchFamily="2" charset="-122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 err="1" smtClean="0">
                <a:latin typeface="+mn-lt"/>
                <a:ea typeface="宋体" pitchFamily="2" charset="-122"/>
              </a:rPr>
              <a:t>accG</a:t>
            </a:r>
            <a:r>
              <a:rPr lang="en-US" altLang="zh-CN" sz="2400" dirty="0" smtClean="0">
                <a:latin typeface="+mn-lt"/>
                <a:ea typeface="宋体" pitchFamily="2" charset="-122"/>
              </a:rPr>
              <a:t>      </a:t>
            </a:r>
            <a:r>
              <a:rPr lang="en-US" altLang="zh-CN" sz="2400" dirty="0">
                <a:latin typeface="+mn-lt"/>
                <a:ea typeface="宋体" pitchFamily="2" charset="-122"/>
              </a:rPr>
              <a:t>::=  “G” s  n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 err="1" smtClean="0">
                <a:latin typeface="+mn-lt"/>
                <a:ea typeface="宋体" pitchFamily="2" charset="-122"/>
              </a:rPr>
              <a:t>accB</a:t>
            </a:r>
            <a:r>
              <a:rPr lang="en-US" altLang="zh-CN" sz="2400" dirty="0" smtClean="0">
                <a:latin typeface="+mn-lt"/>
                <a:ea typeface="宋体" pitchFamily="2" charset="-122"/>
              </a:rPr>
              <a:t>      </a:t>
            </a:r>
            <a:r>
              <a:rPr lang="en-US" altLang="zh-CN" sz="2400" dirty="0">
                <a:latin typeface="+mn-lt"/>
                <a:ea typeface="宋体" pitchFamily="2" charset="-122"/>
              </a:rPr>
              <a:t>::=  “B”  t  n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>
                <a:latin typeface="+mn-lt"/>
                <a:ea typeface="宋体" pitchFamily="2" charset="-122"/>
              </a:rPr>
              <a:t>s            ::=  </a:t>
            </a:r>
            <a:r>
              <a:rPr lang="en-US" altLang="zh-CN" sz="2400" dirty="0" smtClean="0">
                <a:latin typeface="+mn-lt"/>
                <a:ea typeface="宋体" pitchFamily="2" charset="-122"/>
              </a:rPr>
              <a:t>dígito</a:t>
            </a:r>
            <a:r>
              <a:rPr lang="en-US" altLang="zh-CN" sz="2400" baseline="30000" dirty="0" smtClean="0">
                <a:latin typeface="+mn-lt"/>
                <a:ea typeface="宋体" pitchFamily="2" charset="-122"/>
              </a:rPr>
              <a:t>1-3</a:t>
            </a:r>
            <a:endParaRPr lang="en-US" altLang="zh-CN" sz="2400" baseline="30000" dirty="0">
              <a:latin typeface="+mn-lt"/>
              <a:ea typeface="宋体" pitchFamily="2" charset="-122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>
                <a:latin typeface="+mn-lt"/>
                <a:ea typeface="宋体" pitchFamily="2" charset="-122"/>
              </a:rPr>
              <a:t>t             ::=  </a:t>
            </a:r>
            <a:r>
              <a:rPr lang="en-US" altLang="zh-CN" sz="2400" dirty="0" smtClean="0">
                <a:latin typeface="+mn-lt"/>
                <a:ea typeface="宋体" pitchFamily="2" charset="-122"/>
              </a:rPr>
              <a:t>dígito</a:t>
            </a:r>
            <a:r>
              <a:rPr lang="en-US" altLang="zh-CN" sz="2400" baseline="30000" dirty="0" smtClean="0">
                <a:latin typeface="+mn-lt"/>
                <a:ea typeface="宋体" pitchFamily="2" charset="-122"/>
              </a:rPr>
              <a:t>1-3</a:t>
            </a:r>
            <a:endParaRPr lang="en-US" altLang="zh-CN" sz="2400" baseline="30000" dirty="0">
              <a:latin typeface="+mn-lt"/>
              <a:ea typeface="宋体" pitchFamily="2" charset="-122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>
                <a:latin typeface="+mn-lt"/>
                <a:ea typeface="宋体" pitchFamily="2" charset="-122"/>
              </a:rPr>
              <a:t>n            ::=  </a:t>
            </a:r>
            <a:r>
              <a:rPr lang="en-US" altLang="zh-CN" sz="2400" dirty="0" smtClean="0">
                <a:latin typeface="+mn-lt"/>
                <a:ea typeface="宋体" pitchFamily="2" charset="-122"/>
              </a:rPr>
              <a:t>dígito</a:t>
            </a:r>
            <a:r>
              <a:rPr lang="en-US" altLang="zh-CN" sz="2400" baseline="30000" dirty="0" smtClean="0">
                <a:latin typeface="+mn-lt"/>
                <a:ea typeface="宋体" pitchFamily="2" charset="-122"/>
              </a:rPr>
              <a:t>2</a:t>
            </a:r>
            <a:r>
              <a:rPr lang="en-US" altLang="zh-CN" sz="2400" dirty="0" smtClean="0">
                <a:latin typeface="+mn-lt"/>
                <a:ea typeface="宋体" pitchFamily="2" charset="-122"/>
              </a:rPr>
              <a:t>  </a:t>
            </a:r>
            <a:r>
              <a:rPr lang="en-US" altLang="zh-CN" sz="2400" dirty="0">
                <a:latin typeface="+mn-lt"/>
                <a:ea typeface="宋体" pitchFamily="2" charset="-122"/>
              </a:rPr>
              <a:t>“.”  </a:t>
            </a:r>
            <a:r>
              <a:rPr lang="en-US" altLang="zh-CN" sz="2400" dirty="0" smtClean="0">
                <a:latin typeface="+mn-lt"/>
                <a:ea typeface="宋体" pitchFamily="2" charset="-122"/>
              </a:rPr>
              <a:t>dígito</a:t>
            </a:r>
            <a:r>
              <a:rPr lang="en-US" altLang="zh-CN" sz="2400" baseline="30000" dirty="0" smtClean="0">
                <a:latin typeface="+mn-lt"/>
                <a:ea typeface="宋体" pitchFamily="2" charset="-122"/>
              </a:rPr>
              <a:t>2</a:t>
            </a:r>
            <a:r>
              <a:rPr lang="en-US" altLang="zh-CN" sz="2400" dirty="0" smtClean="0">
                <a:latin typeface="+mn-lt"/>
                <a:ea typeface="宋体" pitchFamily="2" charset="-122"/>
              </a:rPr>
              <a:t>  </a:t>
            </a:r>
            <a:r>
              <a:rPr lang="en-US" altLang="zh-CN" sz="2400" dirty="0">
                <a:latin typeface="+mn-lt"/>
                <a:ea typeface="宋体" pitchFamily="2" charset="-122"/>
              </a:rPr>
              <a:t>“.”  </a:t>
            </a:r>
            <a:r>
              <a:rPr lang="en-US" altLang="zh-CN" sz="2400" dirty="0" smtClean="0">
                <a:latin typeface="+mn-lt"/>
                <a:ea typeface="宋体" pitchFamily="2" charset="-122"/>
              </a:rPr>
              <a:t>dígito</a:t>
            </a:r>
            <a:r>
              <a:rPr lang="en-US" altLang="zh-CN" sz="2400" baseline="30000" dirty="0" smtClean="0">
                <a:latin typeface="+mn-lt"/>
                <a:ea typeface="宋体" pitchFamily="2" charset="-122"/>
              </a:rPr>
              <a:t>2</a:t>
            </a:r>
            <a:endParaRPr lang="en-US" altLang="zh-CN" sz="2400" baseline="30000" dirty="0">
              <a:latin typeface="+mn-lt"/>
              <a:ea typeface="宋体" pitchFamily="2" charset="-122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dirty="0" err="1" smtClean="0">
                <a:latin typeface="+mn-lt"/>
                <a:ea typeface="宋体" pitchFamily="2" charset="-122"/>
              </a:rPr>
              <a:t>dígito</a:t>
            </a:r>
            <a:r>
              <a:rPr lang="en-US" altLang="zh-CN" sz="2400" dirty="0" smtClean="0">
                <a:latin typeface="+mn-lt"/>
                <a:ea typeface="宋体" pitchFamily="2" charset="-122"/>
              </a:rPr>
              <a:t>    </a:t>
            </a:r>
            <a:r>
              <a:rPr lang="en-US" altLang="zh-CN" sz="2400" dirty="0">
                <a:latin typeface="+mn-lt"/>
                <a:ea typeface="宋体" pitchFamily="2" charset="-122"/>
              </a:rPr>
              <a:t>::=  “0” | “1” | “2” | “3” | “4” | “5” | “6” </a:t>
            </a:r>
            <a:r>
              <a:rPr lang="en-US" altLang="zh-CN" sz="2400" dirty="0" smtClean="0">
                <a:latin typeface="+mn-lt"/>
                <a:ea typeface="宋体" pitchFamily="2" charset="-122"/>
              </a:rPr>
              <a:t>|“</a:t>
            </a:r>
            <a:r>
              <a:rPr lang="en-US" altLang="zh-CN" sz="2400" dirty="0">
                <a:latin typeface="+mn-lt"/>
                <a:ea typeface="宋体" pitchFamily="2" charset="-122"/>
              </a:rPr>
              <a:t>7” | “8” | “9”</a:t>
            </a:r>
          </a:p>
        </p:txBody>
      </p:sp>
      <p:grpSp>
        <p:nvGrpSpPr>
          <p:cNvPr id="12" name="Group 21"/>
          <p:cNvGrpSpPr>
            <a:grpSpLocks/>
          </p:cNvGrpSpPr>
          <p:nvPr/>
        </p:nvGrpSpPr>
        <p:grpSpPr bwMode="auto">
          <a:xfrm>
            <a:off x="1119188" y="2572819"/>
            <a:ext cx="5629275" cy="433388"/>
            <a:chOff x="900" y="1498"/>
            <a:chExt cx="3546" cy="273"/>
          </a:xfrm>
        </p:grpSpPr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3211" y="1501"/>
              <a:ext cx="1235" cy="252"/>
            </a:xfrm>
            <a:prstGeom prst="rect">
              <a:avLst/>
            </a:prstGeom>
            <a:solidFill>
              <a:srgbClr val="003399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i="1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No </a:t>
              </a:r>
              <a:r>
                <a:rPr lang="en-US" altLang="zh-CN" i="1" dirty="0" err="1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terminales</a:t>
              </a:r>
              <a:endParaRPr lang="en-US" altLang="zh-CN" i="1" dirty="0">
                <a:solidFill>
                  <a:schemeClr val="bg1"/>
                </a:solidFill>
                <a:latin typeface="+mn-lt"/>
                <a:ea typeface="宋体" pitchFamily="2" charset="-122"/>
              </a:endParaRPr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1058" y="1620"/>
              <a:ext cx="2153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9" name="Line 10"/>
            <p:cNvSpPr>
              <a:spLocks noChangeShapeType="1"/>
            </p:cNvSpPr>
            <p:nvPr/>
          </p:nvSpPr>
          <p:spPr bwMode="auto">
            <a:xfrm flipH="1" flipV="1">
              <a:off x="922" y="1498"/>
              <a:ext cx="136" cy="11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 flipH="1">
              <a:off x="900" y="1620"/>
              <a:ext cx="166" cy="151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grpSp>
        <p:nvGrpSpPr>
          <p:cNvPr id="21" name="Group 22"/>
          <p:cNvGrpSpPr>
            <a:grpSpLocks/>
          </p:cNvGrpSpPr>
          <p:nvPr/>
        </p:nvGrpSpPr>
        <p:grpSpPr bwMode="auto">
          <a:xfrm>
            <a:off x="6827213" y="3861048"/>
            <a:ext cx="1778000" cy="1133475"/>
            <a:chOff x="4305" y="2533"/>
            <a:chExt cx="1120" cy="714"/>
          </a:xfrm>
        </p:grpSpPr>
        <p:sp>
          <p:nvSpPr>
            <p:cNvPr id="22" name="Text Box 12"/>
            <p:cNvSpPr txBox="1">
              <a:spLocks noChangeArrowheads="1"/>
            </p:cNvSpPr>
            <p:nvPr/>
          </p:nvSpPr>
          <p:spPr bwMode="auto">
            <a:xfrm>
              <a:off x="4446" y="2533"/>
              <a:ext cx="979" cy="252"/>
            </a:xfrm>
            <a:prstGeom prst="rect">
              <a:avLst/>
            </a:prstGeom>
            <a:solidFill>
              <a:srgbClr val="003399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i="1" dirty="0" err="1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Terminales</a:t>
              </a:r>
              <a:endParaRPr lang="en-US" altLang="zh-CN" i="1" dirty="0">
                <a:solidFill>
                  <a:schemeClr val="bg1"/>
                </a:solidFill>
                <a:latin typeface="+mn-lt"/>
                <a:ea typeface="宋体" pitchFamily="2" charset="-122"/>
              </a:endParaRPr>
            </a:p>
          </p:txBody>
        </p:sp>
        <p:sp>
          <p:nvSpPr>
            <p:cNvPr id="23" name="Line 13"/>
            <p:cNvSpPr>
              <a:spLocks noChangeShapeType="1"/>
            </p:cNvSpPr>
            <p:nvPr/>
          </p:nvSpPr>
          <p:spPr bwMode="auto">
            <a:xfrm flipV="1">
              <a:off x="4305" y="2786"/>
              <a:ext cx="583" cy="461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grpSp>
        <p:nvGrpSpPr>
          <p:cNvPr id="24" name="Group 17"/>
          <p:cNvGrpSpPr>
            <a:grpSpLocks/>
          </p:cNvGrpSpPr>
          <p:nvPr/>
        </p:nvGrpSpPr>
        <p:grpSpPr bwMode="auto">
          <a:xfrm>
            <a:off x="152400" y="3046413"/>
            <a:ext cx="7011988" cy="639762"/>
            <a:chOff x="96" y="1944"/>
            <a:chExt cx="4417" cy="403"/>
          </a:xfrm>
        </p:grpSpPr>
        <p:sp>
          <p:nvSpPr>
            <p:cNvPr id="25" name="Text Box 14"/>
            <p:cNvSpPr txBox="1">
              <a:spLocks noChangeArrowheads="1"/>
            </p:cNvSpPr>
            <p:nvPr/>
          </p:nvSpPr>
          <p:spPr bwMode="auto">
            <a:xfrm>
              <a:off x="2954" y="2016"/>
              <a:ext cx="1559" cy="252"/>
            </a:xfrm>
            <a:prstGeom prst="rect">
              <a:avLst/>
            </a:prstGeom>
            <a:solidFill>
              <a:srgbClr val="003399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i="1" dirty="0" err="1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Regla</a:t>
              </a:r>
              <a:r>
                <a:rPr lang="en-US" altLang="zh-CN" i="1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 de </a:t>
              </a:r>
              <a:r>
                <a:rPr lang="en-US" altLang="zh-CN" i="1" dirty="0" err="1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producción</a:t>
              </a:r>
              <a:endParaRPr lang="en-US" altLang="zh-CN" i="1" dirty="0">
                <a:solidFill>
                  <a:schemeClr val="bg1"/>
                </a:solidFill>
                <a:latin typeface="+mn-lt"/>
                <a:ea typeface="宋体" pitchFamily="2" charset="-122"/>
              </a:endParaRPr>
            </a:p>
          </p:txBody>
        </p:sp>
        <p:sp>
          <p:nvSpPr>
            <p:cNvPr id="26" name="Oval 15"/>
            <p:cNvSpPr>
              <a:spLocks noChangeArrowheads="1"/>
            </p:cNvSpPr>
            <p:nvPr/>
          </p:nvSpPr>
          <p:spPr bwMode="auto">
            <a:xfrm>
              <a:off x="96" y="1944"/>
              <a:ext cx="2541" cy="403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sp>
          <p:nvSpPr>
            <p:cNvPr id="27" name="Line 16"/>
            <p:cNvSpPr>
              <a:spLocks noChangeShapeType="1"/>
            </p:cNvSpPr>
            <p:nvPr/>
          </p:nvSpPr>
          <p:spPr bwMode="auto">
            <a:xfrm>
              <a:off x="2635" y="2145"/>
              <a:ext cx="317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grpSp>
        <p:nvGrpSpPr>
          <p:cNvPr id="28" name="Group 20"/>
          <p:cNvGrpSpPr>
            <a:grpSpLocks/>
          </p:cNvGrpSpPr>
          <p:nvPr/>
        </p:nvGrpSpPr>
        <p:grpSpPr bwMode="auto">
          <a:xfrm>
            <a:off x="665163" y="2071688"/>
            <a:ext cx="5430839" cy="400050"/>
            <a:chOff x="419" y="1305"/>
            <a:chExt cx="3421" cy="252"/>
          </a:xfrm>
        </p:grpSpPr>
        <p:sp>
          <p:nvSpPr>
            <p:cNvPr id="29" name="Text Box 18"/>
            <p:cNvSpPr txBox="1">
              <a:spLocks noChangeArrowheads="1"/>
            </p:cNvSpPr>
            <p:nvPr/>
          </p:nvSpPr>
          <p:spPr bwMode="auto">
            <a:xfrm>
              <a:off x="2681" y="1305"/>
              <a:ext cx="1159" cy="252"/>
            </a:xfrm>
            <a:prstGeom prst="rect">
              <a:avLst/>
            </a:prstGeom>
            <a:solidFill>
              <a:srgbClr val="003399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i="1" dirty="0" err="1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Símbolo</a:t>
              </a:r>
              <a:r>
                <a:rPr lang="en-US" altLang="zh-CN" i="1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 </a:t>
              </a:r>
              <a:r>
                <a:rPr lang="en-US" altLang="zh-CN" i="1" dirty="0" err="1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inicial</a:t>
              </a:r>
              <a:endParaRPr lang="en-US" altLang="zh-CN" i="1" dirty="0">
                <a:solidFill>
                  <a:schemeClr val="bg1"/>
                </a:solidFill>
                <a:latin typeface="+mn-lt"/>
                <a:ea typeface="宋体" pitchFamily="2" charset="-122"/>
              </a:endParaRPr>
            </a:p>
          </p:txBody>
        </p:sp>
        <p:sp>
          <p:nvSpPr>
            <p:cNvPr id="30" name="Line 19"/>
            <p:cNvSpPr>
              <a:spLocks noChangeShapeType="1"/>
            </p:cNvSpPr>
            <p:nvPr/>
          </p:nvSpPr>
          <p:spPr bwMode="auto">
            <a:xfrm>
              <a:off x="419" y="1335"/>
              <a:ext cx="2262" cy="11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75021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Usando gramáticas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658522" y="1801322"/>
            <a:ext cx="7915275" cy="2523768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dirty="0">
                <a:latin typeface="+mn-lt"/>
                <a:ea typeface="宋体" pitchFamily="2" charset="-122"/>
              </a:rPr>
              <a:t>Stream </a:t>
            </a:r>
            <a:r>
              <a:rPr lang="en-US" altLang="zh-CN" dirty="0" smtClean="0">
                <a:latin typeface="+mn-lt"/>
                <a:ea typeface="宋体" pitchFamily="2" charset="-122"/>
              </a:rPr>
              <a:t>::= </a:t>
            </a:r>
            <a:r>
              <a:rPr lang="en-US" altLang="zh-CN" dirty="0" err="1" smtClean="0">
                <a:latin typeface="+mn-lt"/>
                <a:ea typeface="宋体" pitchFamily="2" charset="-122"/>
              </a:rPr>
              <a:t>acción</a:t>
            </a:r>
            <a:r>
              <a:rPr lang="en-US" altLang="zh-CN" dirty="0" smtClean="0">
                <a:latin typeface="+mn-lt"/>
                <a:ea typeface="宋体" pitchFamily="2" charset="-122"/>
              </a:rPr>
              <a:t>  </a:t>
            </a:r>
            <a:r>
              <a:rPr lang="en-US" altLang="zh-CN" dirty="0" err="1" smtClean="0">
                <a:latin typeface="+mn-lt"/>
                <a:ea typeface="宋体" pitchFamily="2" charset="-122"/>
              </a:rPr>
              <a:t>acción</a:t>
            </a:r>
            <a:r>
              <a:rPr lang="en-US" altLang="zh-CN" dirty="0" smtClean="0">
                <a:latin typeface="+mn-lt"/>
                <a:ea typeface="宋体" pitchFamily="2" charset="-122"/>
              </a:rPr>
              <a:t> </a:t>
            </a:r>
            <a:r>
              <a:rPr lang="en-US" altLang="zh-CN" dirty="0">
                <a:latin typeface="+mn-lt"/>
                <a:ea typeface="宋体" pitchFamily="2" charset="-122"/>
              </a:rPr>
              <a:t>*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dirty="0">
                <a:latin typeface="+mn-lt"/>
                <a:ea typeface="宋体" pitchFamily="2" charset="-122"/>
              </a:rPr>
              <a:t>              ::= </a:t>
            </a:r>
            <a:r>
              <a:rPr lang="en-US" altLang="zh-CN" dirty="0" err="1" smtClean="0">
                <a:latin typeface="+mn-lt"/>
                <a:ea typeface="宋体" pitchFamily="2" charset="-122"/>
              </a:rPr>
              <a:t>accG</a:t>
            </a:r>
            <a:r>
              <a:rPr lang="en-US" altLang="zh-CN" dirty="0" smtClean="0">
                <a:latin typeface="+mn-lt"/>
                <a:ea typeface="宋体" pitchFamily="2" charset="-122"/>
              </a:rPr>
              <a:t> </a:t>
            </a:r>
            <a:r>
              <a:rPr lang="en-US" altLang="zh-CN" dirty="0" err="1" smtClean="0">
                <a:latin typeface="+mn-lt"/>
                <a:ea typeface="宋体" pitchFamily="2" charset="-122"/>
              </a:rPr>
              <a:t>acción</a:t>
            </a:r>
            <a:r>
              <a:rPr lang="en-US" altLang="zh-CN" dirty="0">
                <a:latin typeface="+mn-lt"/>
                <a:ea typeface="宋体" pitchFamily="2" charset="-122"/>
              </a:rPr>
              <a:t>*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dirty="0">
                <a:latin typeface="+mn-lt"/>
                <a:ea typeface="宋体" pitchFamily="2" charset="-122"/>
              </a:rPr>
              <a:t>              ::= G s n </a:t>
            </a:r>
            <a:r>
              <a:rPr lang="en-US" altLang="zh-CN" dirty="0" err="1" smtClean="0">
                <a:latin typeface="+mn-lt"/>
                <a:ea typeface="宋体" pitchFamily="2" charset="-122"/>
              </a:rPr>
              <a:t>acción</a:t>
            </a:r>
            <a:r>
              <a:rPr lang="en-US" altLang="zh-CN" dirty="0" smtClean="0">
                <a:latin typeface="+mn-lt"/>
                <a:ea typeface="宋体" pitchFamily="2" charset="-122"/>
              </a:rPr>
              <a:t>*</a:t>
            </a:r>
            <a:endParaRPr lang="en-US" altLang="zh-CN" dirty="0">
              <a:latin typeface="+mn-lt"/>
              <a:ea typeface="宋体" pitchFamily="2" charset="-122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dirty="0">
                <a:latin typeface="+mn-lt"/>
                <a:ea typeface="宋体" pitchFamily="2" charset="-122"/>
              </a:rPr>
              <a:t>              ::= G </a:t>
            </a:r>
            <a:r>
              <a:rPr lang="en-US" altLang="zh-CN" dirty="0" smtClean="0">
                <a:latin typeface="+mn-lt"/>
                <a:ea typeface="宋体" pitchFamily="2" charset="-122"/>
              </a:rPr>
              <a:t>dígito</a:t>
            </a:r>
            <a:r>
              <a:rPr lang="en-US" altLang="zh-CN" baseline="30000" dirty="0" smtClean="0">
                <a:latin typeface="+mn-lt"/>
                <a:ea typeface="宋体" pitchFamily="2" charset="-122"/>
              </a:rPr>
              <a:t>1-3</a:t>
            </a:r>
            <a:r>
              <a:rPr lang="en-US" altLang="zh-CN" dirty="0" smtClean="0">
                <a:latin typeface="+mn-lt"/>
                <a:ea typeface="宋体" pitchFamily="2" charset="-122"/>
              </a:rPr>
              <a:t> dígito</a:t>
            </a:r>
            <a:r>
              <a:rPr lang="en-US" altLang="zh-CN" baseline="30000" dirty="0" smtClean="0">
                <a:latin typeface="+mn-lt"/>
                <a:ea typeface="宋体" pitchFamily="2" charset="-122"/>
              </a:rPr>
              <a:t>2</a:t>
            </a:r>
            <a:r>
              <a:rPr lang="en-US" altLang="zh-CN" dirty="0" smtClean="0">
                <a:latin typeface="+mn-lt"/>
                <a:ea typeface="宋体" pitchFamily="2" charset="-122"/>
              </a:rPr>
              <a:t> </a:t>
            </a:r>
            <a:r>
              <a:rPr lang="en-US" altLang="zh-CN" dirty="0">
                <a:latin typeface="+mn-lt"/>
                <a:ea typeface="宋体" pitchFamily="2" charset="-122"/>
              </a:rPr>
              <a:t>. </a:t>
            </a:r>
            <a:r>
              <a:rPr lang="en-US" altLang="zh-CN" dirty="0" smtClean="0">
                <a:latin typeface="+mn-lt"/>
                <a:ea typeface="宋体" pitchFamily="2" charset="-122"/>
              </a:rPr>
              <a:t>dígito</a:t>
            </a:r>
            <a:r>
              <a:rPr lang="en-US" altLang="zh-CN" baseline="30000" dirty="0" smtClean="0">
                <a:latin typeface="+mn-lt"/>
                <a:ea typeface="宋体" pitchFamily="2" charset="-122"/>
              </a:rPr>
              <a:t>2</a:t>
            </a:r>
            <a:r>
              <a:rPr lang="en-US" altLang="zh-CN" dirty="0" smtClean="0">
                <a:latin typeface="+mn-lt"/>
                <a:ea typeface="宋体" pitchFamily="2" charset="-122"/>
              </a:rPr>
              <a:t> </a:t>
            </a:r>
            <a:r>
              <a:rPr lang="en-US" altLang="zh-CN" dirty="0">
                <a:latin typeface="+mn-lt"/>
                <a:ea typeface="宋体" pitchFamily="2" charset="-122"/>
              </a:rPr>
              <a:t>. </a:t>
            </a:r>
            <a:r>
              <a:rPr lang="en-US" altLang="zh-CN" dirty="0" smtClean="0">
                <a:latin typeface="+mn-lt"/>
                <a:ea typeface="宋体" pitchFamily="2" charset="-122"/>
              </a:rPr>
              <a:t>dígito</a:t>
            </a:r>
            <a:r>
              <a:rPr lang="en-US" altLang="zh-CN" baseline="30000" dirty="0" smtClean="0">
                <a:latin typeface="+mn-lt"/>
                <a:ea typeface="宋体" pitchFamily="2" charset="-122"/>
              </a:rPr>
              <a:t>2</a:t>
            </a:r>
            <a:r>
              <a:rPr lang="en-US" altLang="zh-CN" dirty="0" smtClean="0">
                <a:latin typeface="+mn-lt"/>
                <a:ea typeface="宋体" pitchFamily="2" charset="-122"/>
              </a:rPr>
              <a:t> </a:t>
            </a:r>
            <a:r>
              <a:rPr lang="en-US" altLang="zh-CN" dirty="0" err="1" smtClean="0">
                <a:latin typeface="+mn-lt"/>
                <a:ea typeface="宋体" pitchFamily="2" charset="-122"/>
              </a:rPr>
              <a:t>acción</a:t>
            </a:r>
            <a:r>
              <a:rPr lang="en-US" altLang="zh-CN" dirty="0">
                <a:latin typeface="+mn-lt"/>
                <a:ea typeface="宋体" pitchFamily="2" charset="-122"/>
              </a:rPr>
              <a:t>*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dirty="0">
                <a:latin typeface="+mn-lt"/>
                <a:ea typeface="宋体" pitchFamily="2" charset="-122"/>
              </a:rPr>
              <a:t>              ::= G </a:t>
            </a:r>
            <a:r>
              <a:rPr lang="en-US" altLang="zh-CN" dirty="0" err="1" smtClean="0">
                <a:latin typeface="+mn-lt"/>
                <a:ea typeface="宋体" pitchFamily="2" charset="-122"/>
              </a:rPr>
              <a:t>dígitodígito</a:t>
            </a:r>
            <a:r>
              <a:rPr lang="en-US" altLang="zh-CN" dirty="0" smtClean="0">
                <a:latin typeface="+mn-lt"/>
                <a:ea typeface="宋体" pitchFamily="2" charset="-122"/>
              </a:rPr>
              <a:t> </a:t>
            </a:r>
            <a:r>
              <a:rPr lang="en-US" altLang="zh-CN" dirty="0" err="1">
                <a:latin typeface="+mn-lt"/>
              </a:rPr>
              <a:t>dígitodígito</a:t>
            </a:r>
            <a:r>
              <a:rPr lang="en-US" altLang="zh-CN" dirty="0" smtClean="0">
                <a:latin typeface="+mn-lt"/>
                <a:ea typeface="宋体" pitchFamily="2" charset="-122"/>
              </a:rPr>
              <a:t>.</a:t>
            </a:r>
            <a:r>
              <a:rPr lang="en-US" altLang="zh-CN" dirty="0">
                <a:latin typeface="+mn-lt"/>
              </a:rPr>
              <a:t> </a:t>
            </a:r>
            <a:r>
              <a:rPr lang="en-US" altLang="zh-CN" dirty="0" err="1">
                <a:latin typeface="+mn-lt"/>
              </a:rPr>
              <a:t>dígitodígito</a:t>
            </a:r>
            <a:r>
              <a:rPr lang="en-US" altLang="zh-CN" dirty="0" smtClean="0">
                <a:latin typeface="+mn-lt"/>
                <a:ea typeface="宋体" pitchFamily="2" charset="-122"/>
              </a:rPr>
              <a:t>.</a:t>
            </a:r>
            <a:r>
              <a:rPr lang="en-US" altLang="zh-CN" dirty="0">
                <a:latin typeface="+mn-lt"/>
              </a:rPr>
              <a:t> </a:t>
            </a:r>
            <a:r>
              <a:rPr lang="en-US" altLang="zh-CN" dirty="0" err="1">
                <a:latin typeface="+mn-lt"/>
              </a:rPr>
              <a:t>dígitodígito</a:t>
            </a:r>
            <a:r>
              <a:rPr lang="en-US" altLang="zh-CN" dirty="0" smtClean="0">
                <a:latin typeface="+mn-lt"/>
                <a:ea typeface="宋体" pitchFamily="2" charset="-122"/>
              </a:rPr>
              <a:t> </a:t>
            </a:r>
            <a:r>
              <a:rPr lang="en-US" altLang="zh-CN" dirty="0" err="1">
                <a:latin typeface="+mn-lt"/>
              </a:rPr>
              <a:t>acción</a:t>
            </a:r>
            <a:r>
              <a:rPr lang="en-US" altLang="zh-CN" dirty="0">
                <a:latin typeface="+mn-lt"/>
              </a:rPr>
              <a:t> </a:t>
            </a:r>
            <a:r>
              <a:rPr lang="en-US" altLang="zh-CN" dirty="0" smtClean="0">
                <a:latin typeface="+mn-lt"/>
                <a:ea typeface="宋体" pitchFamily="2" charset="-122"/>
              </a:rPr>
              <a:t>*</a:t>
            </a:r>
            <a:endParaRPr lang="en-US" altLang="zh-CN" dirty="0">
              <a:latin typeface="+mn-lt"/>
              <a:ea typeface="宋体" pitchFamily="2" charset="-122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dirty="0">
                <a:latin typeface="+mn-lt"/>
                <a:ea typeface="宋体" pitchFamily="2" charset="-122"/>
              </a:rPr>
              <a:t>              ::= G </a:t>
            </a:r>
            <a:r>
              <a:rPr lang="en-US" altLang="zh-CN" dirty="0" smtClean="0">
                <a:latin typeface="+mn-lt"/>
                <a:ea typeface="宋体" pitchFamily="2" charset="-122"/>
              </a:rPr>
              <a:t>25 </a:t>
            </a:r>
            <a:r>
              <a:rPr lang="en-US" altLang="zh-CN" dirty="0">
                <a:latin typeface="+mn-lt"/>
                <a:ea typeface="宋体" pitchFamily="2" charset="-122"/>
              </a:rPr>
              <a:t>08.01.90 </a:t>
            </a:r>
            <a:r>
              <a:rPr lang="en-US" altLang="zh-CN" dirty="0" err="1">
                <a:latin typeface="+mn-lt"/>
              </a:rPr>
              <a:t>acción</a:t>
            </a:r>
            <a:r>
              <a:rPr lang="en-US" altLang="zh-CN" dirty="0">
                <a:latin typeface="+mn-lt"/>
              </a:rPr>
              <a:t> </a:t>
            </a:r>
            <a:r>
              <a:rPr lang="en-US" altLang="zh-CN" dirty="0" smtClean="0">
                <a:latin typeface="+mn-lt"/>
                <a:ea typeface="宋体" pitchFamily="2" charset="-122"/>
              </a:rPr>
              <a:t>*</a:t>
            </a:r>
            <a:endParaRPr lang="en-US" altLang="zh-CN" dirty="0">
              <a:latin typeface="+mn-lt"/>
              <a:ea typeface="宋体" pitchFamily="2" charset="-122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dirty="0">
                <a:latin typeface="+mn-lt"/>
                <a:ea typeface="宋体" pitchFamily="2" charset="-122"/>
              </a:rPr>
              <a:t>        …</a:t>
            </a:r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822959" y="4468307"/>
            <a:ext cx="8017934" cy="1848261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altLang="en-US" b="1" dirty="0" smtClean="0">
                <a:solidFill>
                  <a:srgbClr val="00B0F0"/>
                </a:solidFill>
              </a:rPr>
              <a:t>Reconocedor</a:t>
            </a:r>
            <a:r>
              <a:rPr lang="es-ES" altLang="en-US" dirty="0" smtClean="0">
                <a:solidFill>
                  <a:schemeClr val="tx1"/>
                </a:solidFill>
              </a:rPr>
              <a:t>: ¿Está una cadena (o un test) en la gramática?</a:t>
            </a:r>
          </a:p>
          <a:p>
            <a:pPr lvl="1"/>
            <a:r>
              <a:rPr lang="es-ES" altLang="en-US" sz="2000" dirty="0" smtClean="0">
                <a:solidFill>
                  <a:schemeClr val="tx1"/>
                </a:solidFill>
              </a:rPr>
              <a:t>Esto se llama </a:t>
            </a:r>
            <a:r>
              <a:rPr lang="es-ES" altLang="en-US" sz="2000" i="1" dirty="0" err="1" smtClean="0">
                <a:solidFill>
                  <a:srgbClr val="00B0F0"/>
                </a:solidFill>
              </a:rPr>
              <a:t>parsear</a:t>
            </a:r>
            <a:r>
              <a:rPr lang="es-ES" altLang="en-US" sz="20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s-ES" altLang="en-US" sz="2000" dirty="0" smtClean="0">
                <a:solidFill>
                  <a:schemeClr val="tx1"/>
                </a:solidFill>
              </a:rPr>
              <a:t>Existen </a:t>
            </a:r>
            <a:r>
              <a:rPr lang="es-ES" altLang="en-US" sz="2000" dirty="0" smtClean="0">
                <a:solidFill>
                  <a:srgbClr val="00B0F0"/>
                </a:solidFill>
              </a:rPr>
              <a:t>herramientas</a:t>
            </a:r>
            <a:r>
              <a:rPr lang="es-ES" altLang="en-US" sz="2000" dirty="0" smtClean="0">
                <a:solidFill>
                  <a:schemeClr val="tx1"/>
                </a:solidFill>
              </a:rPr>
              <a:t> que facilitan la tarea de </a:t>
            </a:r>
            <a:r>
              <a:rPr lang="es-ES" altLang="en-US" sz="2000" i="1" dirty="0" err="1" smtClean="0">
                <a:solidFill>
                  <a:schemeClr val="tx1"/>
                </a:solidFill>
              </a:rPr>
              <a:t>parsear</a:t>
            </a:r>
            <a:r>
              <a:rPr lang="es-ES" altLang="en-US" sz="20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s-ES" altLang="en-US" sz="2000" dirty="0" smtClean="0">
                <a:solidFill>
                  <a:schemeClr val="tx1"/>
                </a:solidFill>
              </a:rPr>
              <a:t>Los programas las pueden usar para </a:t>
            </a:r>
            <a:r>
              <a:rPr lang="es-ES" altLang="en-US" sz="2000" dirty="0" smtClean="0">
                <a:solidFill>
                  <a:srgbClr val="00B0F0"/>
                </a:solidFill>
              </a:rPr>
              <a:t>validar inputs</a:t>
            </a:r>
            <a:r>
              <a:rPr lang="es-ES" altLang="en-US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s-ES" altLang="en-US" b="1" dirty="0" smtClean="0">
                <a:solidFill>
                  <a:srgbClr val="00B0F0"/>
                </a:solidFill>
              </a:rPr>
              <a:t>Generador</a:t>
            </a:r>
            <a:r>
              <a:rPr lang="es-ES" altLang="en-US" dirty="0" smtClean="0">
                <a:solidFill>
                  <a:schemeClr val="tx1"/>
                </a:solidFill>
              </a:rPr>
              <a:t>: Dada una gramática, deriva cadenas que están en la gramática.</a:t>
            </a:r>
          </a:p>
        </p:txBody>
      </p:sp>
    </p:spTree>
    <p:extLst>
      <p:ext uri="{BB962C8B-B14F-4D97-AF65-F5344CB8AC3E}">
        <p14:creationId xmlns:p14="http://schemas.microsoft.com/office/powerpoint/2010/main" val="32173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Mutación como </a:t>
            </a:r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 basado en gramáticas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806261" y="2019275"/>
            <a:ext cx="3390106" cy="400110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" altLang="zh-CN" dirty="0" err="1" smtClean="0">
                <a:solidFill>
                  <a:schemeClr val="bg2"/>
                </a:solidFill>
                <a:latin typeface="+mn-lt"/>
                <a:ea typeface="宋体" pitchFamily="2" charset="-122"/>
              </a:rPr>
              <a:t>Testing</a:t>
            </a:r>
            <a:r>
              <a:rPr lang="es-ES" altLang="zh-CN" dirty="0" smtClean="0">
                <a:solidFill>
                  <a:schemeClr val="bg2"/>
                </a:solidFill>
                <a:latin typeface="+mn-lt"/>
                <a:ea typeface="宋体" pitchFamily="2" charset="-122"/>
              </a:rPr>
              <a:t> basado en gramáticas</a:t>
            </a:r>
            <a:endParaRPr lang="es-ES" altLang="en-US" dirty="0">
              <a:solidFill>
                <a:schemeClr val="bg2"/>
              </a:solidFill>
              <a:latin typeface="+mn-lt"/>
              <a:ea typeface="宋体" pitchFamily="2" charset="-122"/>
            </a:endParaRPr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157517" y="2502899"/>
            <a:ext cx="8534400" cy="1409700"/>
            <a:chOff x="192" y="1339"/>
            <a:chExt cx="5376" cy="888"/>
          </a:xfrm>
        </p:grpSpPr>
        <p:sp>
          <p:nvSpPr>
            <p:cNvPr id="11" name="AutoShape 5"/>
            <p:cNvSpPr>
              <a:spLocks/>
            </p:cNvSpPr>
            <p:nvPr/>
          </p:nvSpPr>
          <p:spPr bwMode="auto">
            <a:xfrm rot="16200000">
              <a:off x="2686" y="238"/>
              <a:ext cx="389" cy="2592"/>
            </a:xfrm>
            <a:prstGeom prst="rightBrace">
              <a:avLst>
                <a:gd name="adj1" fmla="val 56250"/>
                <a:gd name="adj2" fmla="val 50288"/>
              </a:avLst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s-ES" altLang="en-US" dirty="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192" y="1752"/>
              <a:ext cx="2448" cy="475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15000"/>
                </a:spcBef>
              </a:pPr>
              <a:r>
                <a:rPr lang="es-ES" altLang="zh-CN" dirty="0" smtClean="0">
                  <a:solidFill>
                    <a:schemeClr val="bg2"/>
                  </a:solidFill>
                  <a:latin typeface="+mn-lt"/>
                  <a:ea typeface="宋体" pitchFamily="2" charset="-122"/>
                </a:rPr>
                <a:t>Derivaciones sin mutar</a:t>
              </a:r>
            </a:p>
            <a:p>
              <a:pPr algn="ctr">
                <a:spcBef>
                  <a:spcPct val="15000"/>
                </a:spcBef>
              </a:pPr>
              <a:r>
                <a:rPr lang="es-ES" altLang="zh-CN" dirty="0" smtClean="0">
                  <a:solidFill>
                    <a:schemeClr val="bg2"/>
                  </a:solidFill>
                  <a:latin typeface="+mn-lt"/>
                  <a:ea typeface="宋体" pitchFamily="2" charset="-122"/>
                </a:rPr>
                <a:t>(</a:t>
              </a:r>
              <a:r>
                <a:rPr lang="es-ES" altLang="zh-CN" i="1" dirty="0" smtClean="0">
                  <a:solidFill>
                    <a:schemeClr val="bg2"/>
                  </a:solidFill>
                  <a:latin typeface="+mn-lt"/>
                  <a:ea typeface="宋体" pitchFamily="2" charset="-122"/>
                </a:rPr>
                <a:t>cadenas válidas</a:t>
              </a:r>
              <a:r>
                <a:rPr lang="es-ES" altLang="zh-CN" dirty="0" smtClean="0">
                  <a:solidFill>
                    <a:schemeClr val="bg2"/>
                  </a:solidFill>
                  <a:latin typeface="+mn-lt"/>
                  <a:ea typeface="宋体" pitchFamily="2" charset="-122"/>
                </a:rPr>
                <a:t>)</a:t>
              </a:r>
              <a:endParaRPr lang="es-ES" altLang="en-US" dirty="0">
                <a:solidFill>
                  <a:schemeClr val="bg2"/>
                </a:solidFill>
                <a:latin typeface="+mn-lt"/>
                <a:ea typeface="宋体" pitchFamily="2" charset="-122"/>
              </a:endParaRPr>
            </a:p>
          </p:txBody>
        </p: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3120" y="1752"/>
              <a:ext cx="2448" cy="475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15000"/>
                </a:spcBef>
              </a:pPr>
              <a:r>
                <a:rPr lang="es-ES" altLang="zh-CN" dirty="0">
                  <a:solidFill>
                    <a:schemeClr val="bg2"/>
                  </a:solidFill>
                  <a:latin typeface="+mn-lt"/>
                </a:rPr>
                <a:t>Derivaciones </a:t>
              </a:r>
              <a:r>
                <a:rPr lang="es-ES" altLang="zh-CN" dirty="0" smtClean="0">
                  <a:solidFill>
                    <a:schemeClr val="bg2"/>
                  </a:solidFill>
                  <a:latin typeface="+mn-lt"/>
                </a:rPr>
                <a:t>mutadas</a:t>
              </a:r>
              <a:endParaRPr lang="es-ES" altLang="zh-CN" dirty="0">
                <a:solidFill>
                  <a:schemeClr val="bg2"/>
                </a:solidFill>
                <a:latin typeface="+mn-lt"/>
              </a:endParaRPr>
            </a:p>
            <a:p>
              <a:pPr algn="ctr">
                <a:spcBef>
                  <a:spcPct val="15000"/>
                </a:spcBef>
              </a:pPr>
              <a:r>
                <a:rPr lang="es-ES" altLang="zh-CN" dirty="0" smtClean="0">
                  <a:solidFill>
                    <a:schemeClr val="bg2"/>
                  </a:solidFill>
                  <a:latin typeface="+mn-lt"/>
                  <a:ea typeface="宋体" pitchFamily="2" charset="-122"/>
                </a:rPr>
                <a:t>(</a:t>
              </a:r>
              <a:r>
                <a:rPr lang="es-ES" altLang="zh-CN" i="1" dirty="0">
                  <a:solidFill>
                    <a:schemeClr val="bg2"/>
                  </a:solidFill>
                  <a:latin typeface="+mn-lt"/>
                  <a:ea typeface="宋体" pitchFamily="2" charset="-122"/>
                </a:rPr>
                <a:t>cadenas inválidas</a:t>
              </a:r>
              <a:r>
                <a:rPr lang="es-ES" altLang="zh-CN" dirty="0">
                  <a:solidFill>
                    <a:schemeClr val="bg2"/>
                  </a:solidFill>
                  <a:latin typeface="+mn-lt"/>
                  <a:ea typeface="宋体" pitchFamily="2" charset="-122"/>
                </a:rPr>
                <a:t>)</a:t>
              </a:r>
              <a:endParaRPr lang="es-ES" altLang="en-US" dirty="0">
                <a:solidFill>
                  <a:schemeClr val="bg2"/>
                </a:solidFill>
                <a:latin typeface="+mn-lt"/>
                <a:ea typeface="宋体" pitchFamily="2" charset="-122"/>
              </a:endParaRPr>
            </a:p>
          </p:txBody>
        </p:sp>
      </p:grpSp>
      <p:grpSp>
        <p:nvGrpSpPr>
          <p:cNvPr id="14" name="Group 8"/>
          <p:cNvGrpSpPr>
            <a:grpSpLocks/>
          </p:cNvGrpSpPr>
          <p:nvPr/>
        </p:nvGrpSpPr>
        <p:grpSpPr bwMode="auto">
          <a:xfrm>
            <a:off x="2764639" y="3961410"/>
            <a:ext cx="6248400" cy="1376363"/>
            <a:chOff x="1728" y="2428"/>
            <a:chExt cx="3936" cy="867"/>
          </a:xfrm>
        </p:grpSpPr>
        <p:sp>
          <p:nvSpPr>
            <p:cNvPr id="15" name="AutoShape 9"/>
            <p:cNvSpPr>
              <a:spLocks/>
            </p:cNvSpPr>
            <p:nvPr/>
          </p:nvSpPr>
          <p:spPr bwMode="auto">
            <a:xfrm rot="16200000">
              <a:off x="3990" y="1942"/>
              <a:ext cx="371" cy="1344"/>
            </a:xfrm>
            <a:prstGeom prst="rightBrace">
              <a:avLst>
                <a:gd name="adj1" fmla="val 29167"/>
                <a:gd name="adj2" fmla="val 49721"/>
              </a:avLst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s-ES" altLang="en-US" dirty="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1728" y="2810"/>
              <a:ext cx="2208" cy="485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s-ES" altLang="zh-CN" dirty="0" smtClean="0">
                  <a:solidFill>
                    <a:schemeClr val="bg2"/>
                  </a:solidFill>
                  <a:latin typeface="+mn-lt"/>
                  <a:ea typeface="宋体" pitchFamily="2" charset="-122"/>
                </a:rPr>
                <a:t>Mutación de gramáticas</a:t>
              </a:r>
            </a:p>
            <a:p>
              <a:pPr algn="ctr">
                <a:spcBef>
                  <a:spcPct val="20000"/>
                </a:spcBef>
              </a:pPr>
              <a:r>
                <a:rPr lang="es-ES" altLang="zh-CN" dirty="0" smtClean="0">
                  <a:solidFill>
                    <a:schemeClr val="bg2"/>
                  </a:solidFill>
                  <a:latin typeface="+mn-lt"/>
                  <a:ea typeface="宋体" pitchFamily="2" charset="-122"/>
                </a:rPr>
                <a:t>(</a:t>
              </a:r>
              <a:r>
                <a:rPr lang="es-ES" altLang="zh-CN" i="1" dirty="0">
                  <a:solidFill>
                    <a:schemeClr val="bg2"/>
                  </a:solidFill>
                  <a:latin typeface="+mn-lt"/>
                </a:rPr>
                <a:t>cadenas inválidas</a:t>
              </a:r>
              <a:r>
                <a:rPr lang="es-ES" altLang="zh-CN" dirty="0" smtClean="0">
                  <a:solidFill>
                    <a:schemeClr val="bg2"/>
                  </a:solidFill>
                  <a:latin typeface="+mn-lt"/>
                  <a:ea typeface="宋体" pitchFamily="2" charset="-122"/>
                </a:rPr>
                <a:t>)</a:t>
              </a:r>
              <a:endParaRPr lang="es-ES" altLang="en-US" dirty="0">
                <a:solidFill>
                  <a:schemeClr val="bg2"/>
                </a:solidFill>
                <a:latin typeface="+mn-lt"/>
                <a:ea typeface="宋体" pitchFamily="2" charset="-122"/>
              </a:endParaRPr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4080" y="2810"/>
              <a:ext cx="1584" cy="446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" altLang="zh-CN" dirty="0" smtClean="0">
                  <a:solidFill>
                    <a:schemeClr val="bg2"/>
                  </a:solidFill>
                  <a:latin typeface="+mn-lt"/>
                  <a:ea typeface="宋体" pitchFamily="2" charset="-122"/>
                </a:rPr>
                <a:t>Mutación de cadenas básicas</a:t>
              </a:r>
              <a:endParaRPr lang="es-ES" altLang="en-US" dirty="0">
                <a:solidFill>
                  <a:schemeClr val="bg2"/>
                </a:solidFill>
                <a:latin typeface="+mn-lt"/>
                <a:ea typeface="宋体" pitchFamily="2" charset="-122"/>
              </a:endParaRPr>
            </a:p>
          </p:txBody>
        </p:sp>
      </p:grp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3752842" y="5292528"/>
            <a:ext cx="5257800" cy="976320"/>
            <a:chOff x="2448" y="3462"/>
            <a:chExt cx="3312" cy="615"/>
          </a:xfrm>
        </p:grpSpPr>
        <p:sp>
          <p:nvSpPr>
            <p:cNvPr id="19" name="AutoShape 13"/>
            <p:cNvSpPr>
              <a:spLocks/>
            </p:cNvSpPr>
            <p:nvPr/>
          </p:nvSpPr>
          <p:spPr bwMode="auto">
            <a:xfrm rot="16200000">
              <a:off x="4211" y="2563"/>
              <a:ext cx="362" cy="2160"/>
            </a:xfrm>
            <a:prstGeom prst="rightBrace">
              <a:avLst>
                <a:gd name="adj1" fmla="val 46875"/>
                <a:gd name="adj2" fmla="val 58329"/>
              </a:avLst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s-ES" altLang="en-US" dirty="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20" name="Text Box 14"/>
            <p:cNvSpPr txBox="1">
              <a:spLocks noChangeArrowheads="1"/>
            </p:cNvSpPr>
            <p:nvPr/>
          </p:nvSpPr>
          <p:spPr bwMode="auto">
            <a:xfrm>
              <a:off x="2448" y="3825"/>
              <a:ext cx="1584" cy="252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" altLang="zh-CN" i="1" dirty="0" smtClean="0">
                  <a:solidFill>
                    <a:schemeClr val="bg2"/>
                  </a:solidFill>
                  <a:latin typeface="+mn-lt"/>
                </a:rPr>
                <a:t>Cadenas inválidas</a:t>
              </a:r>
              <a:endParaRPr lang="es-ES" altLang="en-US" dirty="0">
                <a:solidFill>
                  <a:schemeClr val="bg2"/>
                </a:solidFill>
                <a:latin typeface="+mn-lt"/>
                <a:ea typeface="宋体" pitchFamily="2" charset="-122"/>
              </a:endParaRPr>
            </a:p>
          </p:txBody>
        </p:sp>
        <p:sp>
          <p:nvSpPr>
            <p:cNvPr id="21" name="Text Box 15"/>
            <p:cNvSpPr txBox="1">
              <a:spLocks noChangeArrowheads="1"/>
            </p:cNvSpPr>
            <p:nvPr/>
          </p:nvSpPr>
          <p:spPr bwMode="auto">
            <a:xfrm>
              <a:off x="4128" y="3824"/>
              <a:ext cx="1632" cy="252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" altLang="zh-CN" i="1" dirty="0">
                  <a:solidFill>
                    <a:schemeClr val="bg2"/>
                  </a:solidFill>
                  <a:latin typeface="+mn-lt"/>
                </a:rPr>
                <a:t>cadenas válidas</a:t>
              </a:r>
              <a:endParaRPr lang="es-ES" altLang="en-US" dirty="0">
                <a:solidFill>
                  <a:schemeClr val="bg2"/>
                </a:solidFill>
                <a:latin typeface="+mn-lt"/>
                <a:ea typeface="宋体" pitchFamily="2" charset="-122"/>
              </a:endParaRPr>
            </a:p>
          </p:txBody>
        </p:sp>
      </p:grp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-15521" y="4703698"/>
            <a:ext cx="2538413" cy="1323439"/>
          </a:xfrm>
          <a:prstGeom prst="rect">
            <a:avLst/>
          </a:prstGeom>
          <a:gradFill rotWithShape="1">
            <a:gsLst>
              <a:gs pos="0">
                <a:srgbClr val="003366">
                  <a:gamma/>
                  <a:shade val="46275"/>
                  <a:invGamma/>
                </a:srgbClr>
              </a:gs>
              <a:gs pos="50000">
                <a:srgbClr val="003366"/>
              </a:gs>
              <a:gs pos="100000">
                <a:srgbClr val="003366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altLang="zh-CN" sz="2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Ahora podemos definir criterios genéricos de cobertura</a:t>
            </a:r>
            <a:endParaRPr lang="es-ES" sz="20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915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Criterios de cobertura basados en gramáticas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822959" y="1737361"/>
            <a:ext cx="8017934" cy="432048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El más común y sencillo: usar cada </a:t>
            </a:r>
            <a:r>
              <a:rPr lang="es-ES" altLang="en-US" dirty="0" smtClean="0">
                <a:solidFill>
                  <a:schemeClr val="tx1"/>
                </a:solidFill>
              </a:rPr>
              <a:t>símbolo </a:t>
            </a:r>
            <a:r>
              <a:rPr lang="es-ES" altLang="en-US" dirty="0" smtClean="0">
                <a:solidFill>
                  <a:schemeClr val="tx1"/>
                </a:solidFill>
              </a:rPr>
              <a:t>terminal y cada producción al menos una vez.</a:t>
            </a:r>
          </a:p>
          <a:p>
            <a:endParaRPr lang="es-ES" altLang="en-US" dirty="0">
              <a:solidFill>
                <a:schemeClr val="tx1"/>
              </a:solidFill>
            </a:endParaRPr>
          </a:p>
          <a:p>
            <a:endParaRPr lang="es-ES" altLang="en-US" dirty="0" smtClean="0">
              <a:solidFill>
                <a:schemeClr val="tx1"/>
              </a:solidFill>
            </a:endParaRPr>
          </a:p>
          <a:p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PDC subsume TSC.</a:t>
            </a: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Gramáticas y grafos son intercambiables: </a:t>
            </a:r>
            <a:r>
              <a:rPr lang="es-ES" altLang="en-US" dirty="0" smtClean="0">
                <a:solidFill>
                  <a:srgbClr val="00B0F0"/>
                </a:solidFill>
              </a:rPr>
              <a:t>PDS ≈ EC</a:t>
            </a:r>
            <a:r>
              <a:rPr lang="es-ES" altLang="en-US" dirty="0" smtClean="0">
                <a:solidFill>
                  <a:schemeClr val="tx1"/>
                </a:solidFill>
              </a:rPr>
              <a:t> y </a:t>
            </a:r>
            <a:r>
              <a:rPr lang="es-ES" altLang="en-US" dirty="0" smtClean="0">
                <a:solidFill>
                  <a:srgbClr val="00B0F0"/>
                </a:solidFill>
              </a:rPr>
              <a:t>TSC </a:t>
            </a:r>
            <a:r>
              <a:rPr lang="es-ES" altLang="en-US" dirty="0">
                <a:solidFill>
                  <a:srgbClr val="00B0F0"/>
                </a:solidFill>
              </a:rPr>
              <a:t>≈ </a:t>
            </a:r>
            <a:r>
              <a:rPr lang="es-ES" altLang="en-US" dirty="0" smtClean="0">
                <a:solidFill>
                  <a:srgbClr val="00B0F0"/>
                </a:solidFill>
              </a:rPr>
              <a:t>NC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Se podrían definir otros criterios.....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46088" y="2468325"/>
            <a:ext cx="8262938" cy="707886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" altLang="zh-CN" sz="2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Terminal Symbol </a:t>
            </a:r>
            <a:r>
              <a:rPr lang="es-ES" altLang="zh-CN" sz="2000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Coverage</a:t>
            </a:r>
            <a:r>
              <a:rPr lang="es-ES" altLang="zh-CN" sz="2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(TSC)</a:t>
            </a:r>
            <a:r>
              <a:rPr lang="es-ES" altLang="zh-CN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: RT contiene cada símbolo terminal </a:t>
            </a:r>
            <a:r>
              <a:rPr lang="es-ES" altLang="zh-CN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t</a:t>
            </a:r>
            <a:r>
              <a:rPr lang="es-ES" altLang="zh-CN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de la gramática </a:t>
            </a:r>
            <a:r>
              <a:rPr lang="es-ES" altLang="zh-CN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G</a:t>
            </a:r>
            <a:r>
              <a:rPr lang="es-ES" altLang="zh-CN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.</a:t>
            </a:r>
            <a:endParaRPr lang="es-ES" altLang="zh-CN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46088" y="3378101"/>
            <a:ext cx="8262937" cy="400110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" altLang="zh-CN" sz="2000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Production</a:t>
            </a:r>
            <a:r>
              <a:rPr lang="es-ES" altLang="zh-CN" sz="2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</a:t>
            </a:r>
            <a:r>
              <a:rPr lang="es-ES" altLang="zh-CN" sz="2000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Coverage</a:t>
            </a:r>
            <a:r>
              <a:rPr lang="es-ES" altLang="zh-CN" sz="2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(PDC)</a:t>
            </a:r>
            <a:r>
              <a:rPr lang="es-ES" altLang="zh-CN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: RT contiene cada producción </a:t>
            </a:r>
            <a:r>
              <a:rPr lang="es-ES" altLang="zh-CN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p</a:t>
            </a:r>
            <a:r>
              <a:rPr lang="es-ES" altLang="zh-CN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de la gramática </a:t>
            </a:r>
            <a:r>
              <a:rPr lang="es-ES" altLang="zh-CN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G</a:t>
            </a:r>
            <a:r>
              <a:rPr lang="es-ES" altLang="zh-CN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.</a:t>
            </a:r>
            <a:endParaRPr lang="es-ES" altLang="zh-CN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942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uiExpand="1" build="p"/>
      <p:bldP spid="9" grpId="0" animBg="1" autoUpdateAnimBg="0"/>
      <p:bldP spid="10" grpId="0" animBg="1" autoUpdateAnimBg="0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2337</TotalTime>
  <Words>1720</Words>
  <Application>Microsoft Office PowerPoint</Application>
  <PresentationFormat>Presentación en pantalla (4:3)</PresentationFormat>
  <Paragraphs>235</Paragraphs>
  <Slides>19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19</vt:i4>
      </vt:variant>
    </vt:vector>
  </HeadingPairs>
  <TitlesOfParts>
    <vt:vector size="35" baseType="lpstr">
      <vt:lpstr>宋体</vt:lpstr>
      <vt:lpstr>宋体</vt:lpstr>
      <vt:lpstr>Arial</vt:lpstr>
      <vt:lpstr>Calibri</vt:lpstr>
      <vt:lpstr>Calibri Light</vt:lpstr>
      <vt:lpstr>Cambria Math</vt:lpstr>
      <vt:lpstr>Comic Sans MS</vt:lpstr>
      <vt:lpstr>Courier New</vt:lpstr>
      <vt:lpstr>Gill Sans MT</vt:lpstr>
      <vt:lpstr>Symbol</vt:lpstr>
      <vt:lpstr>Times New Roman</vt:lpstr>
      <vt:lpstr>Wingdings 2</vt:lpstr>
      <vt:lpstr>HDOfficeLightV0</vt:lpstr>
      <vt:lpstr>1_HDOfficeLightV0</vt:lpstr>
      <vt:lpstr>2_HDOfficeLightV0</vt:lpstr>
      <vt:lpstr>Retrospección</vt:lpstr>
      <vt:lpstr>Testing basado en sintaxis: Introducción</vt:lpstr>
      <vt:lpstr>Presentación de PowerPoint</vt:lpstr>
      <vt:lpstr>Uso de sintaxis para generar tests</vt:lpstr>
      <vt:lpstr>Cobertura para gramáticas</vt:lpstr>
      <vt:lpstr>Tests para gramáticas</vt:lpstr>
      <vt:lpstr>Gramáticas BNF</vt:lpstr>
      <vt:lpstr>Usando gramáticas</vt:lpstr>
      <vt:lpstr>Mutación como testing basado en gramáticas</vt:lpstr>
      <vt:lpstr>Criterios de cobertura basados en gramáticas</vt:lpstr>
      <vt:lpstr>Criterios de cobertura basados en gramáticas</vt:lpstr>
      <vt:lpstr>Mutation testing</vt:lpstr>
      <vt:lpstr>¿En que consiste la mutación?</vt:lpstr>
      <vt:lpstr>Mutation testing</vt:lpstr>
      <vt:lpstr>Mutantes y cadenas de la gramática</vt:lpstr>
      <vt:lpstr>Preguntas sobre Mutation</vt:lpstr>
      <vt:lpstr>Preguntas sobre Mutation</vt:lpstr>
      <vt:lpstr>Matando mutantes</vt:lpstr>
      <vt:lpstr>Criterios de cobertura basados en sintaxis</vt:lpstr>
      <vt:lpstr>Mutation testing: reflexiones finales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Software Testing</dc:title>
  <dc:creator>mercedes</dc:creator>
  <cp:lastModifiedBy>Manuel</cp:lastModifiedBy>
  <cp:revision>334</cp:revision>
  <dcterms:created xsi:type="dcterms:W3CDTF">2010-11-18T11:03:00Z</dcterms:created>
  <dcterms:modified xsi:type="dcterms:W3CDTF">2017-11-22T12:56:50Z</dcterms:modified>
</cp:coreProperties>
</file>