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696" r:id="rId2"/>
    <p:sldMasterId id="2147483750" r:id="rId3"/>
    <p:sldMasterId id="2147483815" r:id="rId4"/>
  </p:sldMasterIdLst>
  <p:notesMasterIdLst>
    <p:notesMasterId r:id="rId40"/>
  </p:notesMasterIdLst>
  <p:sldIdLst>
    <p:sldId id="257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8" r:id="rId24"/>
    <p:sldId id="329" r:id="rId25"/>
    <p:sldId id="330" r:id="rId26"/>
    <p:sldId id="331" r:id="rId27"/>
    <p:sldId id="333" r:id="rId28"/>
    <p:sldId id="332" r:id="rId29"/>
    <p:sldId id="334" r:id="rId30"/>
    <p:sldId id="335" r:id="rId31"/>
    <p:sldId id="336" r:id="rId32"/>
    <p:sldId id="338" r:id="rId33"/>
    <p:sldId id="337" r:id="rId34"/>
    <p:sldId id="339" r:id="rId35"/>
    <p:sldId id="340" r:id="rId36"/>
    <p:sldId id="341" r:id="rId37"/>
    <p:sldId id="342" r:id="rId38"/>
    <p:sldId id="343" r:id="rId3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46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27" autoAdjust="0"/>
  </p:normalViewPr>
  <p:slideViewPr>
    <p:cSldViewPr>
      <p:cViewPr varScale="1">
        <p:scale>
          <a:sx n="68" d="100"/>
          <a:sy n="68" d="100"/>
        </p:scale>
        <p:origin x="6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3506A-397E-4710-8110-E549353B1221}" type="datetimeFigureOut">
              <a:rPr lang="es-ES" smtClean="0"/>
              <a:pPr/>
              <a:t>29/11/2017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9BE56-51D1-4C85-B4EF-20EB8A0414D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92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3420E6-5265-4B93-BBAA-39245D3DF6C2}" type="slidenum">
              <a:rPr lang="en-US"/>
              <a:pPr/>
              <a:t>1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25662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5732516-CD81-4C80-8DD6-E9AD575791F9}" type="slidenum">
              <a:rPr lang="zh-CN" altLang="en-US" sz="1100" b="0" smtClean="0">
                <a:solidFill>
                  <a:schemeClr val="tx1"/>
                </a:solidFill>
              </a:rPr>
              <a:pPr/>
              <a:t>20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757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5732516-CD81-4C80-8DD6-E9AD575791F9}" type="slidenum">
              <a:rPr lang="zh-CN" altLang="en-US" sz="1100" b="0" smtClean="0">
                <a:solidFill>
                  <a:schemeClr val="tx1"/>
                </a:solidFill>
              </a:rPr>
              <a:pPr/>
              <a:t>24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017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9BE56-51D1-4C85-B4EF-20EB8A0414DC}" type="slidenum">
              <a:rPr lang="es-ES" smtClean="0"/>
              <a:pPr/>
              <a:t>34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6996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A4C37-7C75-40CA-ACFB-C4F2E108F6A2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915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0C58-5635-448C-9336-17B72961D5DC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320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C6565-81AA-4729-A6AF-5A3D663B90A4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0067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F4BF-5D30-4E62-9EDF-97F0E92FEF16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1276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A4F20-32ED-4EC8-895E-74C34154B5A2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511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2B79-0183-4BD9-8ACD-A5F6B3F6FB82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4202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F935-73D1-4494-8B28-2D626893674D}" type="datetime1">
              <a:rPr lang="es-ES" smtClean="0"/>
              <a:t>29/11/2017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8202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478E-6A9A-45F7-B856-F2D5265D5FA9}" type="datetime1">
              <a:rPr lang="es-ES" smtClean="0"/>
              <a:t>29/11/2017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072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BB67-3977-4FE8-87B8-2119CE660BED}" type="datetime1">
              <a:rPr lang="es-ES" smtClean="0"/>
              <a:t>29/11/2017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12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798E-0CC4-485A-BAA6-0BA42F5E3D72}" type="datetime1">
              <a:rPr lang="es-ES" smtClean="0"/>
              <a:t>29/11/2017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988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91F5-6173-41B6-B21B-7C075DFA32BC}" type="datetime1">
              <a:rPr lang="es-ES" smtClean="0"/>
              <a:t>29/11/2017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41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F090-E2BA-4583-BFAF-020D32274A7E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891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A5EF-076D-4C07-B190-DBCDF8EA7A36}" type="datetime1">
              <a:rPr lang="es-ES" smtClean="0"/>
              <a:t>29/11/2017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06098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F23A-E6EE-458D-84FD-94FFD5D44193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61347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6F97-0AF7-4803-B324-6C1D9F9D0623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873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6152-5F52-4881-B358-792B4A29FD97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581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ED3F-1FCE-422F-A4EE-BA5730FF1A83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1918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6D5A-A4D9-45D6-B5E9-BF9785C64532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191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3B81-65AF-4C98-8335-2184D04AB879}" type="datetime1">
              <a:rPr lang="es-ES" smtClean="0"/>
              <a:t>29/11/2017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0887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1682-7C85-4A21-A411-797B5CE37260}" type="datetime1">
              <a:rPr lang="es-ES" smtClean="0"/>
              <a:t>29/11/2017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27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4072-0B34-4643-BC73-A866A79A1BD3}" type="datetime1">
              <a:rPr lang="es-ES" smtClean="0"/>
              <a:t>29/11/2017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155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178F-8BC0-4B6B-AEE0-F2F9DF837403}" type="datetime1">
              <a:rPr lang="es-ES" smtClean="0"/>
              <a:t>29/11/2017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648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4EBD4-06AF-4060-BFE3-D21D6EFD8D47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6376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EB9D-346A-4801-AD23-2906B64663A4}" type="datetime1">
              <a:rPr lang="es-ES" smtClean="0"/>
              <a:t>29/11/2017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2946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66DF-F50F-475E-9C85-524DEBCDC413}" type="datetime1">
              <a:rPr lang="es-ES" smtClean="0"/>
              <a:t>29/11/2017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703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DCCD-9341-4AF8-8324-24DC3CB1847A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49018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5EAF4-4A2D-4219-A8B0-95D48B169D4E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53445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C16E-40AA-4783-B5FE-07193A42D13F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7576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AA97-7E24-4C9C-9F84-A8791E778023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6921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B438C-D03A-4992-8BD2-A46F4CDD75AC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8590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8B56-768F-48E4-9680-4143CA3F24E0}" type="datetime1">
              <a:rPr lang="es-ES" smtClean="0"/>
              <a:t>29/11/2017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63990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9D4E-9562-40B9-8A70-E67D1B07AAAD}" type="datetime1">
              <a:rPr lang="es-ES" smtClean="0"/>
              <a:t>29/11/2017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80642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E5E0-3E20-4351-AE68-2FDE6B6645A0}" type="datetime1">
              <a:rPr lang="es-ES" smtClean="0"/>
              <a:t>29/11/2017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188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82267-E344-46E3-88CF-D818508EC01B}" type="datetime1">
              <a:rPr lang="es-ES" smtClean="0"/>
              <a:t>29/11/2017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392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17FC3-37D2-4EC2-8BF8-DC05008E1C65}" type="datetime1">
              <a:rPr lang="es-ES" smtClean="0"/>
              <a:t>29/11/2017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3890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EE705EC-A10C-40A6-8F6A-69B76E16280C}" type="datetime1">
              <a:rPr lang="es-ES" smtClean="0"/>
              <a:t>29/11/2017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97752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E5F6-3733-4750-9D39-CE1ED4B2FBEF}" type="datetime1">
              <a:rPr lang="es-ES" smtClean="0"/>
              <a:t>29/11/2017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9321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B0AF-65C0-4E50-A411-56E8DAE9EFB8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45842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3BF9-A219-40D5-ACC7-626C7C831BE4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5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AA84-54EF-441A-9DCA-F9D69BB4408E}" type="datetime1">
              <a:rPr lang="es-ES" smtClean="0"/>
              <a:t>29/11/2017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84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4056-9A17-4DF3-BE0B-1B49E909C3E0}" type="datetime1">
              <a:rPr lang="es-ES" smtClean="0"/>
              <a:t>29/11/2017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5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BE1C-34FC-4163-9221-03C47581E9D9}" type="datetime1">
              <a:rPr lang="es-ES" smtClean="0"/>
              <a:t>29/11/2017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45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FB79-8C59-42ED-908B-4792AF4A873F}" type="datetime1">
              <a:rPr lang="es-ES" smtClean="0"/>
              <a:t>29/11/2017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369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7AD6-FF97-4FB2-BBE4-6D25383377A3}" type="datetime1">
              <a:rPr lang="es-ES" smtClean="0"/>
              <a:t>29/11/2017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865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549A11-3CBC-4602-905A-78D704778A10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19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D09FA71-8A94-481E-9E2F-FC63795D5055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20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2566030-C1C4-4435-AF7C-DF095D525A3A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155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5C407AC-7418-48DA-8F1D-424FA2865D17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84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s-ES" sz="6600" dirty="0" err="1" smtClean="0"/>
              <a:t>Testing</a:t>
            </a:r>
            <a:r>
              <a:rPr kumimoji="1" lang="es-ES" sz="6600" dirty="0" smtClean="0"/>
              <a:t> basado en sintaxis: Gramáticas en espacios de inputs</a:t>
            </a:r>
            <a:endParaRPr lang="en-US" sz="4000" dirty="0"/>
          </a:p>
        </p:txBody>
      </p:sp>
      <p:sp>
        <p:nvSpPr>
          <p:cNvPr id="461831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kumimoji="1" lang="es-ES" sz="3600" dirty="0"/>
              <a:t>Manuel Núñez</a:t>
            </a:r>
            <a:br>
              <a:rPr kumimoji="1" lang="es-ES" sz="3600" dirty="0"/>
            </a:br>
            <a:r>
              <a:rPr kumimoji="1" lang="es-ES" sz="3600" dirty="0"/>
              <a:t>Especificación, Validación y </a:t>
            </a:r>
            <a:r>
              <a:rPr kumimoji="1" lang="es-ES" sz="3600" dirty="0" err="1"/>
              <a:t>Testing</a:t>
            </a:r>
            <a:endParaRPr kumimoji="1" lang="es-ES" sz="3600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683568" y="5733256"/>
            <a:ext cx="7848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Estas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transparencias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están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basadas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las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desarrolladas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por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Ammann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&amp; Offutt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como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acompañamiento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su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libro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Introduction to Software Testing (2</a:t>
            </a:r>
            <a:r>
              <a:rPr lang="en-US" sz="1400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Edition)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Gramática BNF para el banco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061409" cy="4463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Las gramáticas son más expresivas que las expresiones regulares: pueden capturar más detalles.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591238" y="2761782"/>
            <a:ext cx="7524850" cy="2631490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b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anco      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::=  </a:t>
            </a: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acción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*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acción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    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::=  dep  |  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ret</a:t>
            </a:r>
            <a:endParaRPr lang="en-US" altLang="zh-CN" dirty="0">
              <a:solidFill>
                <a:schemeClr val="bg1"/>
              </a:solidFill>
              <a:latin typeface="+mn-lt"/>
              <a:ea typeface="宋体" pitchFamily="2" charset="-122"/>
            </a:endParaRP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dep       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  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::=  “</a:t>
            </a: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depósito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” </a:t>
            </a: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cuenta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cantidad</a:t>
            </a:r>
            <a:endParaRPr lang="en-US" altLang="zh-CN" dirty="0">
              <a:solidFill>
                <a:schemeClr val="bg1"/>
              </a:solidFill>
              <a:latin typeface="+mn-lt"/>
              <a:ea typeface="宋体" pitchFamily="2" charset="-122"/>
            </a:endParaRP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deb        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 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::=  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“</a:t>
            </a: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retiro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”  </a:t>
            </a: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cuenta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cantidad</a:t>
            </a:r>
            <a:endParaRPr lang="en-US" altLang="zh-CN" dirty="0">
              <a:solidFill>
                <a:schemeClr val="bg1"/>
              </a:solidFill>
              <a:latin typeface="+mn-lt"/>
              <a:ea typeface="宋体" pitchFamily="2" charset="-122"/>
            </a:endParaRP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 err="1">
                <a:solidFill>
                  <a:schemeClr val="bg1"/>
                </a:solidFill>
                <a:latin typeface="+mn-lt"/>
                <a:ea typeface="宋体" pitchFamily="2" charset="-122"/>
              </a:rPr>
              <a:t>c</a:t>
            </a: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uenta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   ::=  dígito</a:t>
            </a:r>
            <a:r>
              <a:rPr lang="en-US" altLang="zh-CN" baseline="30000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4</a:t>
            </a:r>
            <a:endParaRPr lang="en-US" altLang="zh-CN" baseline="30000" dirty="0">
              <a:solidFill>
                <a:schemeClr val="bg1"/>
              </a:solidFill>
              <a:latin typeface="+mn-lt"/>
              <a:ea typeface="宋体" pitchFamily="2" charset="-122"/>
            </a:endParaRP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 err="1">
                <a:solidFill>
                  <a:schemeClr val="bg1"/>
                </a:solidFill>
                <a:latin typeface="+mn-lt"/>
                <a:ea typeface="宋体" pitchFamily="2" charset="-122"/>
              </a:rPr>
              <a:t>c</a:t>
            </a: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antidad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::=  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“$” </a:t>
            </a: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dígito</a:t>
            </a:r>
            <a:r>
              <a:rPr lang="en-US" altLang="zh-CN" baseline="30000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+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“.” 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dígito</a:t>
            </a:r>
            <a:r>
              <a:rPr lang="en-US" altLang="zh-CN" baseline="30000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2</a:t>
            </a:r>
            <a:endParaRPr lang="en-US" altLang="zh-CN" baseline="30000" dirty="0">
              <a:solidFill>
                <a:schemeClr val="bg1"/>
              </a:solidFill>
              <a:latin typeface="+mn-lt"/>
              <a:ea typeface="宋体" pitchFamily="2" charset="-122"/>
            </a:endParaRP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dígito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      ::=  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“0” | “1” | “2” | “3” | “4” | “5” | “6” 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| 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“7” | “8” | “9”</a:t>
            </a:r>
          </a:p>
        </p:txBody>
      </p:sp>
    </p:spTree>
    <p:extLst>
      <p:ext uri="{BB962C8B-B14F-4D97-AF65-F5344CB8AC3E}">
        <p14:creationId xmlns:p14="http://schemas.microsoft.com/office/powerpoint/2010/main" val="42027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99751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FSM para la gramática del banco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11</a:t>
            </a:fld>
            <a:endParaRPr lang="es-ES"/>
          </a:p>
        </p:txBody>
      </p:sp>
      <p:grpSp>
        <p:nvGrpSpPr>
          <p:cNvPr id="9" name="Group 51"/>
          <p:cNvGrpSpPr>
            <a:grpSpLocks/>
          </p:cNvGrpSpPr>
          <p:nvPr/>
        </p:nvGrpSpPr>
        <p:grpSpPr bwMode="auto">
          <a:xfrm>
            <a:off x="1547664" y="1737361"/>
            <a:ext cx="5338763" cy="2892425"/>
            <a:chOff x="1204" y="554"/>
            <a:chExt cx="3363" cy="1822"/>
          </a:xfrm>
        </p:grpSpPr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633" y="554"/>
              <a:ext cx="6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dirty="0" err="1" smtClean="0">
                  <a:solidFill>
                    <a:schemeClr val="tx1"/>
                  </a:solidFill>
                  <a:latin typeface="+mn-lt"/>
                </a:rPr>
                <a:t>depósito</a:t>
              </a:r>
              <a:endParaRPr lang="en-US" altLang="en-US" sz="1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2825" y="2001"/>
              <a:ext cx="354" cy="37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cxnSp>
          <p:nvCxnSpPr>
            <p:cNvPr id="12" name="AutoShape 7"/>
            <p:cNvCxnSpPr>
              <a:cxnSpLocks noChangeShapeType="1"/>
              <a:stCxn id="11" idx="1"/>
              <a:endCxn id="11" idx="7"/>
            </p:cNvCxnSpPr>
            <p:nvPr/>
          </p:nvCxnSpPr>
          <p:spPr bwMode="auto">
            <a:xfrm rot="5400000" flipV="1">
              <a:off x="3001" y="1932"/>
              <a:ext cx="1" cy="250"/>
            </a:xfrm>
            <a:prstGeom prst="curvedConnector3">
              <a:avLst>
                <a:gd name="adj1" fmla="val -28600009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1698" y="1217"/>
              <a:ext cx="58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dirty="0" err="1" smtClean="0">
                  <a:solidFill>
                    <a:schemeClr val="tx1"/>
                  </a:solidFill>
                  <a:latin typeface="+mn-lt"/>
                </a:rPr>
                <a:t>retiro</a:t>
              </a:r>
              <a:endParaRPr lang="en-US" altLang="en-US" sz="1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1449" y="821"/>
              <a:ext cx="354" cy="37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448" y="2001"/>
              <a:ext cx="354" cy="37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2137" y="821"/>
              <a:ext cx="354" cy="37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2826" y="821"/>
              <a:ext cx="354" cy="37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2136" y="2001"/>
              <a:ext cx="354" cy="37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" name="Oval 17"/>
            <p:cNvSpPr>
              <a:spLocks noChangeArrowheads="1"/>
            </p:cNvSpPr>
            <p:nvPr/>
          </p:nvSpPr>
          <p:spPr bwMode="auto">
            <a:xfrm>
              <a:off x="3515" y="2001"/>
              <a:ext cx="354" cy="37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" name="Oval 18"/>
            <p:cNvSpPr>
              <a:spLocks noChangeArrowheads="1"/>
            </p:cNvSpPr>
            <p:nvPr/>
          </p:nvSpPr>
          <p:spPr bwMode="auto">
            <a:xfrm>
              <a:off x="4212" y="1516"/>
              <a:ext cx="354" cy="37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" name="Oval 19"/>
            <p:cNvSpPr>
              <a:spLocks noChangeArrowheads="1"/>
            </p:cNvSpPr>
            <p:nvPr/>
          </p:nvSpPr>
          <p:spPr bwMode="auto">
            <a:xfrm>
              <a:off x="3514" y="821"/>
              <a:ext cx="354" cy="37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cxnSp>
          <p:nvCxnSpPr>
            <p:cNvPr id="23" name="AutoShape 22"/>
            <p:cNvCxnSpPr>
              <a:cxnSpLocks noChangeShapeType="1"/>
              <a:stCxn id="14" idx="7"/>
              <a:endCxn id="16" idx="1"/>
            </p:cNvCxnSpPr>
            <p:nvPr/>
          </p:nvCxnSpPr>
          <p:spPr bwMode="auto">
            <a:xfrm rot="5400000" flipV="1">
              <a:off x="1969" y="658"/>
              <a:ext cx="1" cy="438"/>
            </a:xfrm>
            <a:prstGeom prst="curvedConnector3">
              <a:avLst>
                <a:gd name="adj1" fmla="val -770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23"/>
            <p:cNvCxnSpPr>
              <a:cxnSpLocks noChangeShapeType="1"/>
              <a:stCxn id="14" idx="5"/>
              <a:endCxn id="16" idx="3"/>
            </p:cNvCxnSpPr>
            <p:nvPr/>
          </p:nvCxnSpPr>
          <p:spPr bwMode="auto">
            <a:xfrm rot="16200000" flipH="1">
              <a:off x="1969" y="923"/>
              <a:ext cx="1" cy="438"/>
            </a:xfrm>
            <a:prstGeom prst="curvedConnector3">
              <a:avLst>
                <a:gd name="adj1" fmla="val 10400005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AutoShape 24"/>
            <p:cNvCxnSpPr>
              <a:cxnSpLocks noChangeShapeType="1"/>
              <a:stCxn id="16" idx="6"/>
              <a:endCxn id="17" idx="2"/>
            </p:cNvCxnSpPr>
            <p:nvPr/>
          </p:nvCxnSpPr>
          <p:spPr bwMode="auto">
            <a:xfrm>
              <a:off x="2491" y="1009"/>
              <a:ext cx="33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AutoShape 25"/>
            <p:cNvCxnSpPr>
              <a:cxnSpLocks noChangeShapeType="1"/>
              <a:stCxn id="17" idx="6"/>
              <a:endCxn id="22" idx="2"/>
            </p:cNvCxnSpPr>
            <p:nvPr/>
          </p:nvCxnSpPr>
          <p:spPr bwMode="auto">
            <a:xfrm>
              <a:off x="3180" y="1009"/>
              <a:ext cx="33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AutoShape 26"/>
            <p:cNvCxnSpPr>
              <a:cxnSpLocks noChangeShapeType="1"/>
              <a:stCxn id="21" idx="3"/>
              <a:endCxn id="20" idx="7"/>
            </p:cNvCxnSpPr>
            <p:nvPr/>
          </p:nvCxnSpPr>
          <p:spPr bwMode="auto">
            <a:xfrm rot="5400000">
              <a:off x="3931" y="1722"/>
              <a:ext cx="220" cy="447"/>
            </a:xfrm>
            <a:prstGeom prst="curvedConnector3">
              <a:avLst>
                <a:gd name="adj1" fmla="val 49546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AutoShape 27"/>
            <p:cNvCxnSpPr>
              <a:cxnSpLocks noChangeShapeType="1"/>
              <a:stCxn id="42" idx="4"/>
              <a:endCxn id="21" idx="0"/>
            </p:cNvCxnSpPr>
            <p:nvPr/>
          </p:nvCxnSpPr>
          <p:spPr bwMode="auto">
            <a:xfrm rot="5400000">
              <a:off x="4230" y="1355"/>
              <a:ext cx="320" cy="1"/>
            </a:xfrm>
            <a:prstGeom prst="curvedConnector3">
              <a:avLst>
                <a:gd name="adj1" fmla="val 4969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AutoShape 28"/>
            <p:cNvCxnSpPr>
              <a:cxnSpLocks noChangeShapeType="1"/>
              <a:stCxn id="20" idx="2"/>
              <a:endCxn id="11" idx="6"/>
            </p:cNvCxnSpPr>
            <p:nvPr/>
          </p:nvCxnSpPr>
          <p:spPr bwMode="auto">
            <a:xfrm rot="10800000">
              <a:off x="3179" y="2189"/>
              <a:ext cx="336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AutoShape 29"/>
            <p:cNvCxnSpPr>
              <a:cxnSpLocks noChangeShapeType="1"/>
              <a:stCxn id="11" idx="2"/>
              <a:endCxn id="19" idx="6"/>
            </p:cNvCxnSpPr>
            <p:nvPr/>
          </p:nvCxnSpPr>
          <p:spPr bwMode="auto">
            <a:xfrm rot="10800000">
              <a:off x="2490" y="2189"/>
              <a:ext cx="33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AutoShape 30"/>
            <p:cNvCxnSpPr>
              <a:cxnSpLocks noChangeShapeType="1"/>
              <a:stCxn id="19" idx="2"/>
              <a:endCxn id="15" idx="6"/>
            </p:cNvCxnSpPr>
            <p:nvPr/>
          </p:nvCxnSpPr>
          <p:spPr bwMode="auto">
            <a:xfrm rot="10800000">
              <a:off x="1802" y="2189"/>
              <a:ext cx="33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AutoShape 31"/>
            <p:cNvCxnSpPr>
              <a:cxnSpLocks noChangeShapeType="1"/>
              <a:stCxn id="15" idx="0"/>
              <a:endCxn id="14" idx="4"/>
            </p:cNvCxnSpPr>
            <p:nvPr/>
          </p:nvCxnSpPr>
          <p:spPr bwMode="auto">
            <a:xfrm rot="-5400000">
              <a:off x="1223" y="1598"/>
              <a:ext cx="805" cy="1"/>
            </a:xfrm>
            <a:prstGeom prst="curvedConnector3">
              <a:avLst>
                <a:gd name="adj1" fmla="val 5006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Text Box 33"/>
            <p:cNvSpPr txBox="1">
              <a:spLocks noChangeArrowheads="1"/>
            </p:cNvSpPr>
            <p:nvPr/>
          </p:nvSpPr>
          <p:spPr bwMode="auto">
            <a:xfrm>
              <a:off x="2414" y="767"/>
              <a:ext cx="4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dirty="0" err="1" smtClean="0">
                  <a:solidFill>
                    <a:schemeClr val="tx1"/>
                  </a:solidFill>
                  <a:latin typeface="+mn-lt"/>
                </a:rPr>
                <a:t>dígito</a:t>
              </a:r>
              <a:endParaRPr lang="en-US" altLang="en-US" sz="1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3976" y="1210"/>
              <a:ext cx="4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dirty="0" err="1" smtClean="0">
                  <a:solidFill>
                    <a:schemeClr val="tx1"/>
                  </a:solidFill>
                  <a:latin typeface="+mn-lt"/>
                </a:rPr>
                <a:t>dígito</a:t>
              </a:r>
              <a:endParaRPr lang="en-US" altLang="en-US" sz="1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5" name="Text Box 35"/>
            <p:cNvSpPr txBox="1">
              <a:spLocks noChangeArrowheads="1"/>
            </p:cNvSpPr>
            <p:nvPr/>
          </p:nvSpPr>
          <p:spPr bwMode="auto">
            <a:xfrm>
              <a:off x="3100" y="767"/>
              <a:ext cx="4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dirty="0" err="1" smtClean="0">
                  <a:solidFill>
                    <a:schemeClr val="tx1"/>
                  </a:solidFill>
                  <a:latin typeface="+mn-lt"/>
                </a:rPr>
                <a:t>dígito</a:t>
              </a:r>
              <a:endParaRPr lang="en-US" altLang="en-US" sz="1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6" name="Text Box 36"/>
            <p:cNvSpPr txBox="1">
              <a:spLocks noChangeArrowheads="1"/>
            </p:cNvSpPr>
            <p:nvPr/>
          </p:nvSpPr>
          <p:spPr bwMode="auto">
            <a:xfrm>
              <a:off x="3100" y="1950"/>
              <a:ext cx="4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dirty="0" err="1" smtClean="0">
                  <a:solidFill>
                    <a:schemeClr val="tx1"/>
                  </a:solidFill>
                  <a:latin typeface="+mn-lt"/>
                </a:rPr>
                <a:t>dígito</a:t>
              </a:r>
              <a:endParaRPr lang="en-US" altLang="en-US" sz="1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7" name="Text Box 37"/>
            <p:cNvSpPr txBox="1">
              <a:spLocks noChangeArrowheads="1"/>
            </p:cNvSpPr>
            <p:nvPr/>
          </p:nvSpPr>
          <p:spPr bwMode="auto">
            <a:xfrm>
              <a:off x="2414" y="1950"/>
              <a:ext cx="4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>
                  <a:solidFill>
                    <a:schemeClr val="tx1"/>
                  </a:solidFill>
                  <a:latin typeface="+mn-lt"/>
                </a:rPr>
                <a:t>“.”</a:t>
              </a:r>
            </a:p>
          </p:txBody>
        </p:sp>
        <p:sp>
          <p:nvSpPr>
            <p:cNvPr id="38" name="Text Box 38"/>
            <p:cNvSpPr txBox="1">
              <a:spLocks noChangeArrowheads="1"/>
            </p:cNvSpPr>
            <p:nvPr/>
          </p:nvSpPr>
          <p:spPr bwMode="auto">
            <a:xfrm>
              <a:off x="1733" y="1951"/>
              <a:ext cx="4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dirty="0" err="1" smtClean="0">
                  <a:solidFill>
                    <a:schemeClr val="tx1"/>
                  </a:solidFill>
                  <a:latin typeface="+mn-lt"/>
                </a:rPr>
                <a:t>dígito</a:t>
              </a:r>
              <a:endParaRPr lang="en-US" altLang="en-US" sz="1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9" name="Text Box 39"/>
            <p:cNvSpPr txBox="1">
              <a:spLocks noChangeArrowheads="1"/>
            </p:cNvSpPr>
            <p:nvPr/>
          </p:nvSpPr>
          <p:spPr bwMode="auto">
            <a:xfrm>
              <a:off x="1204" y="1643"/>
              <a:ext cx="4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dirty="0" err="1" smtClean="0">
                  <a:solidFill>
                    <a:schemeClr val="tx1"/>
                  </a:solidFill>
                  <a:latin typeface="+mn-lt"/>
                </a:rPr>
                <a:t>dígito</a:t>
              </a:r>
              <a:endParaRPr lang="en-US" altLang="en-US" sz="1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0" name="Text Box 40"/>
            <p:cNvSpPr txBox="1">
              <a:spLocks noChangeArrowheads="1"/>
            </p:cNvSpPr>
            <p:nvPr/>
          </p:nvSpPr>
          <p:spPr bwMode="auto">
            <a:xfrm>
              <a:off x="2772" y="1543"/>
              <a:ext cx="4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dirty="0" err="1" smtClean="0">
                  <a:solidFill>
                    <a:schemeClr val="tx1"/>
                  </a:solidFill>
                  <a:latin typeface="+mn-lt"/>
                </a:rPr>
                <a:t>dígito</a:t>
              </a:r>
              <a:endParaRPr lang="en-US" altLang="en-US" sz="1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1" name="Text Box 41"/>
            <p:cNvSpPr txBox="1">
              <a:spLocks noChangeArrowheads="1"/>
            </p:cNvSpPr>
            <p:nvPr/>
          </p:nvSpPr>
          <p:spPr bwMode="auto">
            <a:xfrm>
              <a:off x="3887" y="1891"/>
              <a:ext cx="4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>
                  <a:solidFill>
                    <a:schemeClr val="tx1"/>
                  </a:solidFill>
                  <a:latin typeface="+mn-lt"/>
                </a:rPr>
                <a:t>$</a:t>
              </a:r>
            </a:p>
          </p:txBody>
        </p:sp>
        <p:sp>
          <p:nvSpPr>
            <p:cNvPr id="42" name="Oval 44"/>
            <p:cNvSpPr>
              <a:spLocks noChangeArrowheads="1"/>
            </p:cNvSpPr>
            <p:nvPr/>
          </p:nvSpPr>
          <p:spPr bwMode="auto">
            <a:xfrm>
              <a:off x="4213" y="821"/>
              <a:ext cx="354" cy="37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cxnSp>
          <p:nvCxnSpPr>
            <p:cNvPr id="43" name="AutoShape 45"/>
            <p:cNvCxnSpPr>
              <a:cxnSpLocks noChangeShapeType="1"/>
              <a:stCxn id="22" idx="6"/>
              <a:endCxn id="42" idx="2"/>
            </p:cNvCxnSpPr>
            <p:nvPr/>
          </p:nvCxnSpPr>
          <p:spPr bwMode="auto">
            <a:xfrm>
              <a:off x="3868" y="1009"/>
              <a:ext cx="34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" name="Text Box 46"/>
            <p:cNvSpPr txBox="1">
              <a:spLocks noChangeArrowheads="1"/>
            </p:cNvSpPr>
            <p:nvPr/>
          </p:nvSpPr>
          <p:spPr bwMode="auto">
            <a:xfrm>
              <a:off x="3802" y="767"/>
              <a:ext cx="4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dirty="0" err="1" smtClean="0">
                  <a:solidFill>
                    <a:schemeClr val="tx1"/>
                  </a:solidFill>
                  <a:latin typeface="+mn-lt"/>
                </a:rPr>
                <a:t>dígito</a:t>
              </a:r>
              <a:endParaRPr lang="en-US" altLang="en-US" sz="1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5" name="Line 50"/>
            <p:cNvSpPr>
              <a:spLocks noChangeShapeType="1"/>
            </p:cNvSpPr>
            <p:nvPr/>
          </p:nvSpPr>
          <p:spPr bwMode="auto">
            <a:xfrm>
              <a:off x="1217" y="1008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399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997513" cy="1450757"/>
          </a:xfrm>
        </p:spPr>
        <p:txBody>
          <a:bodyPr>
            <a:normAutofit/>
          </a:bodyPr>
          <a:lstStyle/>
          <a:p>
            <a:r>
              <a:rPr lang="es-ES" dirty="0" err="1" smtClean="0">
                <a:solidFill>
                  <a:schemeClr val="tx1"/>
                </a:solidFill>
              </a:rPr>
              <a:t>FSMs</a:t>
            </a:r>
            <a:r>
              <a:rPr lang="es-ES" dirty="0" smtClean="0">
                <a:solidFill>
                  <a:schemeClr val="tx1"/>
                </a:solidFill>
              </a:rPr>
              <a:t> y generación de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7362"/>
            <a:ext cx="7061409" cy="45719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Se pueden </a:t>
            </a:r>
            <a:r>
              <a:rPr lang="es-ES" altLang="en-US" dirty="0" smtClean="0">
                <a:solidFill>
                  <a:srgbClr val="00B0F0"/>
                </a:solidFill>
              </a:rPr>
              <a:t>derivar</a:t>
            </a:r>
            <a:r>
              <a:rPr lang="es-ES" altLang="en-US" dirty="0" smtClean="0">
                <a:solidFill>
                  <a:schemeClr val="tx1"/>
                </a:solidFill>
              </a:rPr>
              <a:t> </a:t>
            </a:r>
            <a:r>
              <a:rPr lang="es-ES" altLang="en-US" dirty="0" err="1" smtClean="0">
                <a:solidFill>
                  <a:srgbClr val="00B0F0"/>
                </a:solidFill>
              </a:rPr>
              <a:t>tests</a:t>
            </a:r>
            <a:r>
              <a:rPr lang="es-ES" altLang="en-US" dirty="0" smtClean="0">
                <a:solidFill>
                  <a:srgbClr val="00B0F0"/>
                </a:solidFill>
              </a:rPr>
              <a:t> sustituyendo</a:t>
            </a:r>
            <a:r>
              <a:rPr lang="es-ES" altLang="en-US" dirty="0" smtClean="0">
                <a:solidFill>
                  <a:schemeClr val="tx1"/>
                </a:solidFill>
              </a:rPr>
              <a:t> </a:t>
            </a:r>
            <a:r>
              <a:rPr lang="es-ES" altLang="en-US" dirty="0" smtClean="0">
                <a:solidFill>
                  <a:srgbClr val="00B0F0"/>
                </a:solidFill>
              </a:rPr>
              <a:t>sistemáticamente</a:t>
            </a:r>
            <a:r>
              <a:rPr lang="es-ES" altLang="en-US" dirty="0" smtClean="0">
                <a:solidFill>
                  <a:schemeClr val="tx1"/>
                </a:solidFill>
              </a:rPr>
              <a:t> cada símbolo no terminal con una producción.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Si el </a:t>
            </a:r>
            <a:r>
              <a:rPr lang="es-ES" altLang="en-US" dirty="0" err="1" smtClean="0">
                <a:solidFill>
                  <a:schemeClr val="tx1"/>
                </a:solidFill>
              </a:rPr>
              <a:t>testeador</a:t>
            </a:r>
            <a:r>
              <a:rPr lang="es-ES" altLang="en-US" dirty="0" smtClean="0">
                <a:solidFill>
                  <a:schemeClr val="tx1"/>
                </a:solidFill>
              </a:rPr>
              <a:t> diseña una gramática a partir de una descripción informal del espacio de inputs, entonces debería hacerlo </a:t>
            </a:r>
            <a:r>
              <a:rPr lang="es-ES" altLang="en-US" dirty="0" smtClean="0">
                <a:solidFill>
                  <a:srgbClr val="00B0F0"/>
                </a:solidFill>
              </a:rPr>
              <a:t>pronto</a:t>
            </a:r>
            <a:r>
              <a:rPr lang="es-ES" altLang="en-US" dirty="0" smtClean="0">
                <a:solidFill>
                  <a:schemeClr val="tx1"/>
                </a:solidFill>
              </a:rPr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Lo antes posible para </a:t>
            </a:r>
            <a:r>
              <a:rPr lang="es-ES" altLang="en-US" sz="2000" dirty="0" smtClean="0">
                <a:solidFill>
                  <a:srgbClr val="00B0F0"/>
                </a:solidFill>
              </a:rPr>
              <a:t>mejorar</a:t>
            </a:r>
            <a:r>
              <a:rPr lang="es-ES" altLang="en-US" sz="2000" dirty="0" smtClean="0">
                <a:solidFill>
                  <a:schemeClr val="tx1"/>
                </a:solidFill>
              </a:rPr>
              <a:t> el diseño.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Casi todas las veces se encontrarán </a:t>
            </a:r>
            <a:r>
              <a:rPr lang="es-ES" altLang="en-US" sz="2000" dirty="0" smtClean="0">
                <a:solidFill>
                  <a:srgbClr val="00B0F0"/>
                </a:solidFill>
              </a:rPr>
              <a:t>errores</a:t>
            </a:r>
            <a:r>
              <a:rPr lang="es-ES" altLang="en-US" sz="2000" dirty="0" smtClean="0">
                <a:solidFill>
                  <a:schemeClr val="tx1"/>
                </a:solidFill>
              </a:rPr>
              <a:t> y </a:t>
            </a:r>
            <a:r>
              <a:rPr lang="es-ES" altLang="en-US" sz="2000" dirty="0" smtClean="0">
                <a:solidFill>
                  <a:srgbClr val="00B0F0"/>
                </a:solidFill>
              </a:rPr>
              <a:t>omisiones</a:t>
            </a:r>
            <a:r>
              <a:rPr lang="es-ES" altLang="en-US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749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99751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XML para describir espacios de inputs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7362"/>
            <a:ext cx="7061409" cy="45719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Las componentes software que se pasan datos entre si deben ponerse de acuerdo en </a:t>
            </a:r>
            <a:r>
              <a:rPr lang="es-ES" altLang="en-US" dirty="0" smtClean="0">
                <a:solidFill>
                  <a:srgbClr val="00B0F0"/>
                </a:solidFill>
              </a:rPr>
              <a:t>formatos</a:t>
            </a:r>
            <a:r>
              <a:rPr lang="es-ES" altLang="en-US" dirty="0" smtClean="0">
                <a:solidFill>
                  <a:schemeClr val="tx1"/>
                </a:solidFill>
              </a:rPr>
              <a:t>, </a:t>
            </a:r>
            <a:r>
              <a:rPr lang="es-ES" altLang="en-US" dirty="0" smtClean="0">
                <a:solidFill>
                  <a:srgbClr val="00B0F0"/>
                </a:solidFill>
              </a:rPr>
              <a:t>tipos</a:t>
            </a:r>
            <a:r>
              <a:rPr lang="es-ES" altLang="en-US" dirty="0" smtClean="0">
                <a:solidFill>
                  <a:schemeClr val="tx1"/>
                </a:solidFill>
              </a:rPr>
              <a:t> y </a:t>
            </a:r>
            <a:r>
              <a:rPr lang="es-ES" altLang="en-US" dirty="0" smtClean="0">
                <a:solidFill>
                  <a:srgbClr val="00B0F0"/>
                </a:solidFill>
              </a:rPr>
              <a:t>organización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Las aplicaciones </a:t>
            </a:r>
            <a:r>
              <a:rPr lang="es-ES" altLang="en-US" dirty="0" smtClean="0">
                <a:solidFill>
                  <a:srgbClr val="00B0F0"/>
                </a:solidFill>
              </a:rPr>
              <a:t>web</a:t>
            </a:r>
            <a:r>
              <a:rPr lang="es-ES" altLang="en-US" dirty="0" smtClean="0">
                <a:solidFill>
                  <a:schemeClr val="tx1"/>
                </a:solidFill>
              </a:rPr>
              <a:t> tiene </a:t>
            </a:r>
            <a:r>
              <a:rPr lang="es-ES" altLang="en-US" dirty="0" smtClean="0">
                <a:solidFill>
                  <a:srgbClr val="00B0F0"/>
                </a:solidFill>
              </a:rPr>
              <a:t>requisitos especiales</a:t>
            </a:r>
            <a:r>
              <a:rPr lang="es-ES" altLang="en-US" dirty="0" smtClean="0">
                <a:solidFill>
                  <a:schemeClr val="tx1"/>
                </a:solidFill>
              </a:rPr>
              <a:t>: </a:t>
            </a:r>
            <a:r>
              <a:rPr lang="es-ES" altLang="en-US" i="1" dirty="0" err="1" smtClean="0">
                <a:solidFill>
                  <a:srgbClr val="00B0F0"/>
                </a:solidFill>
              </a:rPr>
              <a:t>Loose</a:t>
            </a:r>
            <a:r>
              <a:rPr lang="es-ES" altLang="en-US" i="1" dirty="0" smtClean="0">
                <a:solidFill>
                  <a:srgbClr val="00B0F0"/>
                </a:solidFill>
              </a:rPr>
              <a:t> </a:t>
            </a:r>
            <a:r>
              <a:rPr lang="es-ES" altLang="en-US" i="1" dirty="0" err="1" smtClean="0">
                <a:solidFill>
                  <a:srgbClr val="00B0F0"/>
                </a:solidFill>
              </a:rPr>
              <a:t>coupling</a:t>
            </a:r>
            <a:r>
              <a:rPr lang="es-ES" altLang="en-US" dirty="0" smtClean="0">
                <a:solidFill>
                  <a:schemeClr val="tx1"/>
                </a:solidFill>
              </a:rPr>
              <a:t> (poco conocimiento de las otras componentes) e </a:t>
            </a:r>
            <a:r>
              <a:rPr lang="es-ES" altLang="en-US" dirty="0" smtClean="0">
                <a:solidFill>
                  <a:srgbClr val="00B0F0"/>
                </a:solidFill>
              </a:rPr>
              <a:t>integración dinámica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En el caso de sistemas con </a:t>
            </a:r>
            <a:r>
              <a:rPr lang="es-ES" altLang="en-US" i="1" dirty="0" err="1" smtClean="0">
                <a:solidFill>
                  <a:schemeClr val="tx1"/>
                </a:solidFill>
              </a:rPr>
              <a:t>loose</a:t>
            </a:r>
            <a:r>
              <a:rPr lang="es-ES" altLang="en-US" i="1" dirty="0" smtClean="0">
                <a:solidFill>
                  <a:schemeClr val="tx1"/>
                </a:solidFill>
              </a:rPr>
              <a:t> </a:t>
            </a:r>
            <a:r>
              <a:rPr lang="es-ES" altLang="en-US" i="1" dirty="0" err="1" smtClean="0">
                <a:solidFill>
                  <a:schemeClr val="tx1"/>
                </a:solidFill>
              </a:rPr>
              <a:t>coupling</a:t>
            </a:r>
            <a:r>
              <a:rPr lang="es-ES" altLang="en-US" dirty="0" smtClean="0">
                <a:solidFill>
                  <a:schemeClr val="tx1"/>
                </a:solidFill>
              </a:rPr>
              <a:t>, los datos se pasan directamente entre las componentes.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XML permite que los datos acarreen documentación sobre su formato.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957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99751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XML para describir espacios de inputs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7362"/>
            <a:ext cx="7061409" cy="45719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Los </a:t>
            </a:r>
            <a:r>
              <a:rPr lang="es-ES" altLang="en-US" dirty="0" smtClean="0">
                <a:solidFill>
                  <a:srgbClr val="00B0F0"/>
                </a:solidFill>
              </a:rPr>
              <a:t>mensajes</a:t>
            </a:r>
            <a:r>
              <a:rPr lang="es-ES" altLang="en-US" dirty="0" smtClean="0">
                <a:solidFill>
                  <a:schemeClr val="tx1"/>
                </a:solidFill>
              </a:rPr>
              <a:t> XML se definen mediante </a:t>
            </a:r>
            <a:r>
              <a:rPr lang="es-ES" altLang="en-US" dirty="0" smtClean="0">
                <a:solidFill>
                  <a:srgbClr val="00B0F0"/>
                </a:solidFill>
              </a:rPr>
              <a:t>gramáticas</a:t>
            </a:r>
            <a:r>
              <a:rPr lang="es-ES" altLang="en-US" dirty="0" smtClean="0">
                <a:solidFill>
                  <a:schemeClr val="tx1"/>
                </a:solidFill>
              </a:rPr>
              <a:t>: esquemas y </a:t>
            </a:r>
            <a:r>
              <a:rPr lang="es-ES" altLang="en-US" dirty="0" err="1" smtClean="0">
                <a:solidFill>
                  <a:schemeClr val="tx1"/>
                </a:solidFill>
              </a:rPr>
              <a:t>DTDs</a:t>
            </a:r>
            <a:r>
              <a:rPr lang="es-ES" altLang="en-US" dirty="0" smtClean="0">
                <a:solidFill>
                  <a:schemeClr val="tx1"/>
                </a:solidFill>
              </a:rPr>
              <a:t> (Definición de Tipo de Documento).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Los esquemas pueden definir muchos tipos de </a:t>
            </a:r>
            <a:r>
              <a:rPr lang="es-ES" altLang="en-US" dirty="0" smtClean="0">
                <a:solidFill>
                  <a:srgbClr val="00B0F0"/>
                </a:solidFill>
              </a:rPr>
              <a:t>tipos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Los </a:t>
            </a:r>
            <a:r>
              <a:rPr lang="es-ES" altLang="en-US" dirty="0">
                <a:solidFill>
                  <a:schemeClr val="tx1"/>
                </a:solidFill>
              </a:rPr>
              <a:t>esquemas </a:t>
            </a:r>
            <a:r>
              <a:rPr lang="es-ES" altLang="en-US" dirty="0" smtClean="0">
                <a:solidFill>
                  <a:schemeClr val="tx1"/>
                </a:solidFill>
              </a:rPr>
              <a:t>incluyen </a:t>
            </a:r>
            <a:r>
              <a:rPr lang="es-ES" altLang="en-US" i="1" dirty="0" err="1" smtClean="0">
                <a:solidFill>
                  <a:srgbClr val="00B0F0"/>
                </a:solidFill>
              </a:rPr>
              <a:t>facets</a:t>
            </a:r>
            <a:r>
              <a:rPr lang="es-ES" altLang="en-US" dirty="0" smtClean="0">
                <a:solidFill>
                  <a:schemeClr val="tx1"/>
                </a:solidFill>
              </a:rPr>
              <a:t> (restricciones sobre los valores para definir los aceptables) que refinan la gramática.</a:t>
            </a: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En resumen, los esquemas se pueden usar para definir espacios de inputs para componentes software.</a:t>
            </a:r>
            <a:endParaRPr lang="es-ES" altLang="en-U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686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99751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XML: Ejemplo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15</a:t>
            </a:fld>
            <a:endParaRPr lang="es-E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187624" y="2132856"/>
            <a:ext cx="6545263" cy="35131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30000"/>
              </a:spcBef>
              <a:buSzPct val="85000"/>
            </a:pP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books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  <a:buSzPct val="85000"/>
            </a:pP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    &lt;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book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  <a:buSzPct val="85000"/>
            </a:pPr>
            <a:r>
              <a:rPr lang="en-US" altLang="en-US" dirty="0">
                <a:solidFill>
                  <a:schemeClr val="tx1"/>
                </a:solidFill>
                <a:latin typeface="Comic Sans MS" pitchFamily="66" charset="0"/>
              </a:rPr>
              <a:t>        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ISBN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  <a:r>
              <a:rPr lang="en-US" altLang="en-US" dirty="0">
                <a:solidFill>
                  <a:schemeClr val="bg1"/>
                </a:solidFill>
                <a:latin typeface="Comic Sans MS" pitchFamily="66" charset="0"/>
              </a:rPr>
              <a:t>0471043281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&lt;/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ISBN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  <a:buSzPct val="85000"/>
            </a:pP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        &lt;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title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  <a:r>
              <a:rPr lang="en-US" altLang="en-US" dirty="0">
                <a:solidFill>
                  <a:schemeClr val="bg1"/>
                </a:solidFill>
                <a:latin typeface="Comic Sans MS" pitchFamily="66" charset="0"/>
              </a:rPr>
              <a:t>The Art of Software Testing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&lt;/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title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  <a:buSzPct val="85000"/>
            </a:pP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        &lt;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author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  <a:r>
              <a:rPr lang="en-US" altLang="en-US" dirty="0">
                <a:solidFill>
                  <a:schemeClr val="bg1"/>
                </a:solidFill>
                <a:latin typeface="Comic Sans MS" pitchFamily="66" charset="0"/>
              </a:rPr>
              <a:t>Glen Myers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&lt;/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author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  <a:buSzPct val="85000"/>
            </a:pP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        &lt;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publisher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  <a:r>
              <a:rPr lang="en-US" altLang="en-US" dirty="0">
                <a:solidFill>
                  <a:schemeClr val="bg1"/>
                </a:solidFill>
                <a:latin typeface="Comic Sans MS" pitchFamily="66" charset="0"/>
              </a:rPr>
              <a:t>Wiley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&lt;/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publisher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  <a:buSzPct val="85000"/>
            </a:pPr>
            <a:r>
              <a:rPr lang="en-US" altLang="en-US" dirty="0">
                <a:solidFill>
                  <a:schemeClr val="tx1"/>
                </a:solidFill>
                <a:latin typeface="Comic Sans MS" pitchFamily="66" charset="0"/>
              </a:rPr>
              <a:t>        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price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  <a:r>
              <a:rPr lang="en-US" altLang="en-US" dirty="0">
                <a:solidFill>
                  <a:schemeClr val="bg1"/>
                </a:solidFill>
                <a:latin typeface="Comic Sans MS" pitchFamily="66" charset="0"/>
              </a:rPr>
              <a:t>50.00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&lt;/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price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  <a:buSzPct val="85000"/>
            </a:pPr>
            <a:r>
              <a:rPr lang="en-US" altLang="en-US" dirty="0">
                <a:solidFill>
                  <a:schemeClr val="tx1"/>
                </a:solidFill>
                <a:latin typeface="Comic Sans MS" pitchFamily="66" charset="0"/>
              </a:rPr>
              <a:t>        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year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  <a:r>
              <a:rPr lang="en-US" altLang="en-US" dirty="0">
                <a:solidFill>
                  <a:schemeClr val="bg1"/>
                </a:solidFill>
                <a:latin typeface="Comic Sans MS" pitchFamily="66" charset="0"/>
              </a:rPr>
              <a:t>1979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&lt;/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year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  <a:buSzPct val="85000"/>
            </a:pP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    &lt;/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book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  <a:buSzPct val="85000"/>
            </a:pP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&lt;/</a:t>
            </a:r>
            <a:r>
              <a:rPr lang="en-US" altLang="en-US" dirty="0">
                <a:solidFill>
                  <a:srgbClr val="CC0099"/>
                </a:solidFill>
                <a:latin typeface="Comic Sans MS" pitchFamily="66" charset="0"/>
              </a:rPr>
              <a:t>books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50272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99751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Dominios de inputs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16</a:t>
            </a:fld>
            <a:endParaRPr lang="es-ES"/>
          </a:p>
        </p:txBody>
      </p:sp>
      <p:sp>
        <p:nvSpPr>
          <p:cNvPr id="10" name="TextBox 8"/>
          <p:cNvSpPr txBox="1"/>
          <p:nvPr/>
        </p:nvSpPr>
        <p:spPr>
          <a:xfrm>
            <a:off x="6969301" y="1737361"/>
            <a:ext cx="2057400" cy="923330"/>
          </a:xfrm>
          <a:prstGeom prst="rect">
            <a:avLst/>
          </a:prstGeom>
          <a:solidFill>
            <a:srgbClr val="0070C0"/>
          </a:solidFill>
          <a:ln w="57150">
            <a:solidFill>
              <a:schemeClr val="accent5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nputs </a:t>
            </a:r>
            <a:r>
              <a:rPr lang="en-US" dirty="0" err="1" smtClean="0">
                <a:solidFill>
                  <a:schemeClr val="bg1"/>
                </a:solidFill>
                <a:latin typeface="Gill Sans MT" panose="020B0502020104020203" pitchFamily="34" charset="0"/>
              </a:rPr>
              <a:t>deseados</a:t>
            </a:r>
            <a:r>
              <a:rPr lang="en-US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Gill Sans MT" panose="020B0502020104020203" pitchFamily="34" charset="0"/>
              </a:rPr>
              <a:t>dominio</a:t>
            </a:r>
            <a:r>
              <a:rPr lang="en-US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Gill Sans MT" panose="020B0502020104020203" pitchFamily="34" charset="0"/>
              </a:rPr>
              <a:t>objetivo</a:t>
            </a:r>
            <a:r>
              <a:rPr lang="en-US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)</a:t>
            </a:r>
            <a:endParaRPr lang="en-US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12" name="TextBox 10"/>
          <p:cNvSpPr txBox="1"/>
          <p:nvPr/>
        </p:nvSpPr>
        <p:spPr>
          <a:xfrm>
            <a:off x="251519" y="4437112"/>
            <a:ext cx="2766773" cy="923330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Inputs </a:t>
            </a:r>
            <a:r>
              <a:rPr lang="en-US" dirty="0" err="1" smtClean="0">
                <a:solidFill>
                  <a:schemeClr val="bg1"/>
                </a:solidFill>
                <a:latin typeface="Gill Sans MT" panose="020B0502020104020203" pitchFamily="34" charset="0"/>
              </a:rPr>
              <a:t>aceptados</a:t>
            </a:r>
            <a:r>
              <a:rPr lang="en-US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Gill Sans MT" panose="020B0502020104020203" pitchFamily="34" charset="0"/>
              </a:rPr>
              <a:t>dominio</a:t>
            </a:r>
            <a:r>
              <a:rPr lang="en-US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Gill Sans MT" panose="020B0502020104020203" pitchFamily="34" charset="0"/>
              </a:rPr>
              <a:t>implementado</a:t>
            </a:r>
            <a:r>
              <a:rPr lang="en-US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)</a:t>
            </a:r>
            <a:endParaRPr lang="en-US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15" name="Freeform 6"/>
          <p:cNvSpPr/>
          <p:nvPr/>
        </p:nvSpPr>
        <p:spPr>
          <a:xfrm>
            <a:off x="3167757" y="1754156"/>
            <a:ext cx="4209640" cy="4755545"/>
          </a:xfrm>
          <a:custGeom>
            <a:avLst/>
            <a:gdLst>
              <a:gd name="connsiteX0" fmla="*/ 1813810 w 5478905"/>
              <a:gd name="connsiteY0" fmla="*/ 82446 h 5688820"/>
              <a:gd name="connsiteX1" fmla="*/ 1776335 w 5478905"/>
              <a:gd name="connsiteY1" fmla="*/ 89941 h 5688820"/>
              <a:gd name="connsiteX2" fmla="*/ 1746354 w 5478905"/>
              <a:gd name="connsiteY2" fmla="*/ 104931 h 5688820"/>
              <a:gd name="connsiteX3" fmla="*/ 824459 w 5478905"/>
              <a:gd name="connsiteY3" fmla="*/ 434714 h 5688820"/>
              <a:gd name="connsiteX4" fmla="*/ 0 w 5478905"/>
              <a:gd name="connsiteY4" fmla="*/ 1828800 h 5688820"/>
              <a:gd name="connsiteX5" fmla="*/ 7495 w 5478905"/>
              <a:gd name="connsiteY5" fmla="*/ 3125449 h 5688820"/>
              <a:gd name="connsiteX6" fmla="*/ 157397 w 5478905"/>
              <a:gd name="connsiteY6" fmla="*/ 4084819 h 5688820"/>
              <a:gd name="connsiteX7" fmla="*/ 1678899 w 5478905"/>
              <a:gd name="connsiteY7" fmla="*/ 5141626 h 5688820"/>
              <a:gd name="connsiteX8" fmla="*/ 3904938 w 5478905"/>
              <a:gd name="connsiteY8" fmla="*/ 5164111 h 5688820"/>
              <a:gd name="connsiteX9" fmla="*/ 4954249 w 5478905"/>
              <a:gd name="connsiteY9" fmla="*/ 4122295 h 5688820"/>
              <a:gd name="connsiteX10" fmla="*/ 5478905 w 5478905"/>
              <a:gd name="connsiteY10" fmla="*/ 2525842 h 5688820"/>
              <a:gd name="connsiteX11" fmla="*/ 5029200 w 5478905"/>
              <a:gd name="connsiteY11" fmla="*/ 1484026 h 5688820"/>
              <a:gd name="connsiteX12" fmla="*/ 4826833 w 5478905"/>
              <a:gd name="connsiteY12" fmla="*/ 457200 h 5688820"/>
              <a:gd name="connsiteX13" fmla="*/ 3904938 w 5478905"/>
              <a:gd name="connsiteY13" fmla="*/ 0 h 5688820"/>
              <a:gd name="connsiteX14" fmla="*/ 2480872 w 5478905"/>
              <a:gd name="connsiteY14" fmla="*/ 104931 h 5688820"/>
              <a:gd name="connsiteX15" fmla="*/ 1813810 w 5478905"/>
              <a:gd name="connsiteY15" fmla="*/ 82446 h 5688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78905" h="5688820">
                <a:moveTo>
                  <a:pt x="1813810" y="82446"/>
                </a:moveTo>
                <a:cubicBezTo>
                  <a:pt x="1801318" y="84944"/>
                  <a:pt x="1788420" y="85913"/>
                  <a:pt x="1776335" y="89941"/>
                </a:cubicBezTo>
                <a:cubicBezTo>
                  <a:pt x="1765735" y="93474"/>
                  <a:pt x="1746354" y="104931"/>
                  <a:pt x="1746354" y="104931"/>
                </a:cubicBezTo>
                <a:lnTo>
                  <a:pt x="824459" y="434714"/>
                </a:lnTo>
                <a:lnTo>
                  <a:pt x="0" y="1828800"/>
                </a:lnTo>
                <a:cubicBezTo>
                  <a:pt x="2498" y="2261016"/>
                  <a:pt x="4997" y="2693233"/>
                  <a:pt x="7495" y="3125449"/>
                </a:cubicBezTo>
                <a:cubicBezTo>
                  <a:pt x="60298" y="3444783"/>
                  <a:pt x="386266" y="3855950"/>
                  <a:pt x="157397" y="4084819"/>
                </a:cubicBezTo>
                <a:lnTo>
                  <a:pt x="1678899" y="5141626"/>
                </a:lnTo>
                <a:cubicBezTo>
                  <a:pt x="2420882" y="5151653"/>
                  <a:pt x="3380229" y="5688820"/>
                  <a:pt x="3904938" y="5164111"/>
                </a:cubicBezTo>
                <a:lnTo>
                  <a:pt x="4954249" y="4122295"/>
                </a:lnTo>
                <a:lnTo>
                  <a:pt x="5478905" y="2525842"/>
                </a:lnTo>
                <a:lnTo>
                  <a:pt x="5029200" y="1484026"/>
                </a:lnTo>
                <a:lnTo>
                  <a:pt x="4826833" y="457200"/>
                </a:lnTo>
                <a:lnTo>
                  <a:pt x="3904938" y="0"/>
                </a:lnTo>
                <a:lnTo>
                  <a:pt x="2480872" y="104931"/>
                </a:lnTo>
                <a:lnTo>
                  <a:pt x="1813810" y="82446"/>
                </a:lnTo>
                <a:close/>
              </a:path>
            </a:pathLst>
          </a:custGeom>
          <a:noFill/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Freeform 7"/>
          <p:cNvSpPr/>
          <p:nvPr/>
        </p:nvSpPr>
        <p:spPr>
          <a:xfrm>
            <a:off x="3137184" y="1883163"/>
            <a:ext cx="4287838" cy="4466202"/>
          </a:xfrm>
          <a:custGeom>
            <a:avLst/>
            <a:gdLst>
              <a:gd name="connsiteX0" fmla="*/ 1311639 w 5580561"/>
              <a:gd name="connsiteY0" fmla="*/ 284813 h 5343993"/>
              <a:gd name="connsiteX1" fmla="*/ 352268 w 5580561"/>
              <a:gd name="connsiteY1" fmla="*/ 727022 h 5343993"/>
              <a:gd name="connsiteX2" fmla="*/ 0 w 5580561"/>
              <a:gd name="connsiteY2" fmla="*/ 1641422 h 5343993"/>
              <a:gd name="connsiteX3" fmla="*/ 284813 w 5580561"/>
              <a:gd name="connsiteY3" fmla="*/ 4362137 h 5343993"/>
              <a:gd name="connsiteX4" fmla="*/ 1371600 w 5580561"/>
              <a:gd name="connsiteY4" fmla="*/ 5111645 h 5343993"/>
              <a:gd name="connsiteX5" fmla="*/ 3117954 w 5580561"/>
              <a:gd name="connsiteY5" fmla="*/ 5343993 h 5343993"/>
              <a:gd name="connsiteX6" fmla="*/ 4961744 w 5580561"/>
              <a:gd name="connsiteY6" fmla="*/ 4512039 h 5343993"/>
              <a:gd name="connsiteX7" fmla="*/ 5321508 w 5580561"/>
              <a:gd name="connsiteY7" fmla="*/ 2623278 h 5343993"/>
              <a:gd name="connsiteX8" fmla="*/ 4909278 w 5580561"/>
              <a:gd name="connsiteY8" fmla="*/ 652072 h 5343993"/>
              <a:gd name="connsiteX9" fmla="*/ 3402767 w 5580561"/>
              <a:gd name="connsiteY9" fmla="*/ 0 h 5343993"/>
              <a:gd name="connsiteX10" fmla="*/ 1311639 w 5580561"/>
              <a:gd name="connsiteY10" fmla="*/ 284813 h 534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80561" h="5343993">
                <a:moveTo>
                  <a:pt x="1311639" y="284813"/>
                </a:moveTo>
                <a:cubicBezTo>
                  <a:pt x="990385" y="428998"/>
                  <a:pt x="509761" y="412078"/>
                  <a:pt x="352268" y="727022"/>
                </a:cubicBezTo>
                <a:cubicBezTo>
                  <a:pt x="233147" y="1031162"/>
                  <a:pt x="0" y="1314786"/>
                  <a:pt x="0" y="1641422"/>
                </a:cubicBezTo>
                <a:lnTo>
                  <a:pt x="284813" y="4362137"/>
                </a:lnTo>
                <a:cubicBezTo>
                  <a:pt x="1349771" y="5117426"/>
                  <a:pt x="909750" y="5111645"/>
                  <a:pt x="1371600" y="5111645"/>
                </a:cubicBezTo>
                <a:lnTo>
                  <a:pt x="3117954" y="5343993"/>
                </a:lnTo>
                <a:lnTo>
                  <a:pt x="4961744" y="4512039"/>
                </a:lnTo>
                <a:lnTo>
                  <a:pt x="5321508" y="2623278"/>
                </a:lnTo>
                <a:cubicBezTo>
                  <a:pt x="5191304" y="1964744"/>
                  <a:pt x="5580561" y="652072"/>
                  <a:pt x="4909278" y="652072"/>
                </a:cubicBezTo>
                <a:lnTo>
                  <a:pt x="3402767" y="0"/>
                </a:lnTo>
                <a:lnTo>
                  <a:pt x="1311639" y="284813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5"/>
          <p:cNvSpPr/>
          <p:nvPr/>
        </p:nvSpPr>
        <p:spPr>
          <a:xfrm>
            <a:off x="3028140" y="1943194"/>
            <a:ext cx="4566743" cy="4331557"/>
          </a:xfrm>
          <a:prstGeom prst="ellipse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9"/>
          <p:cNvSpPr txBox="1"/>
          <p:nvPr/>
        </p:nvSpPr>
        <p:spPr>
          <a:xfrm>
            <a:off x="518340" y="2467373"/>
            <a:ext cx="2631032" cy="923330"/>
          </a:xfrm>
          <a:prstGeom prst="rect">
            <a:avLst/>
          </a:prstGeom>
          <a:solidFill>
            <a:srgbClr val="0070C0"/>
          </a:solidFill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Inputs </a:t>
            </a:r>
            <a:r>
              <a:rPr lang="en-US" dirty="0" err="1" smtClean="0">
                <a:solidFill>
                  <a:schemeClr val="bg1"/>
                </a:solidFill>
                <a:latin typeface="Gill Sans MT" panose="020B0502020104020203" pitchFamily="34" charset="0"/>
              </a:rPr>
              <a:t>descritos</a:t>
            </a:r>
            <a:r>
              <a:rPr lang="en-US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Gill Sans MT" panose="020B0502020104020203" pitchFamily="34" charset="0"/>
              </a:rPr>
              <a:t>dominio</a:t>
            </a:r>
            <a:r>
              <a:rPr lang="en-US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Gill Sans MT" panose="020B0502020104020203" pitchFamily="34" charset="0"/>
              </a:rPr>
              <a:t>especificado</a:t>
            </a:r>
            <a:r>
              <a:rPr lang="en-US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)</a:t>
            </a:r>
            <a:endParaRPr lang="en-US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46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99751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Ejemplo de dominio de inputs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7362"/>
            <a:ext cx="7061409" cy="4571958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Los </a:t>
            </a:r>
            <a:r>
              <a:rPr lang="es-ES" altLang="en-US" dirty="0" smtClean="0">
                <a:solidFill>
                  <a:srgbClr val="00B0F0"/>
                </a:solidFill>
              </a:rPr>
              <a:t>dominios objetivo </a:t>
            </a:r>
            <a:r>
              <a:rPr lang="es-ES" altLang="en-US" dirty="0" smtClean="0">
                <a:solidFill>
                  <a:schemeClr val="tx1"/>
                </a:solidFill>
              </a:rPr>
              <a:t>de inputs suelen ser </a:t>
            </a:r>
            <a:r>
              <a:rPr lang="es-ES" altLang="en-US" dirty="0" smtClean="0">
                <a:solidFill>
                  <a:srgbClr val="00B0F0"/>
                </a:solidFill>
              </a:rPr>
              <a:t>irregulares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s-ES" altLang="en-US" dirty="0" smtClean="0">
                <a:solidFill>
                  <a:srgbClr val="00B0F0"/>
                </a:solidFill>
              </a:rPr>
              <a:t>Dominio objetivo</a:t>
            </a:r>
            <a:r>
              <a:rPr lang="es-ES" altLang="en-US" dirty="0" smtClean="0">
                <a:solidFill>
                  <a:schemeClr val="tx1"/>
                </a:solidFill>
              </a:rPr>
              <a:t> para </a:t>
            </a:r>
            <a:r>
              <a:rPr lang="es-ES" altLang="en-US" dirty="0" smtClean="0">
                <a:solidFill>
                  <a:srgbClr val="00B0F0"/>
                </a:solidFill>
              </a:rPr>
              <a:t>tarjetas de crédito</a:t>
            </a:r>
          </a:p>
          <a:p>
            <a:pPr lvl="1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Primer dígito es un identificador del proveedor (4 para visa, 34 o 37 para American Express, 5 para </a:t>
            </a:r>
            <a:r>
              <a:rPr lang="es-ES" altLang="en-US" sz="2000" dirty="0" err="1" smtClean="0">
                <a:solidFill>
                  <a:schemeClr val="tx1"/>
                </a:solidFill>
              </a:rPr>
              <a:t>Mastercard</a:t>
            </a:r>
            <a:r>
              <a:rPr lang="es-ES" altLang="en-US" sz="2000" dirty="0" smtClean="0">
                <a:solidFill>
                  <a:schemeClr val="tx1"/>
                </a:solidFill>
              </a:rPr>
              <a:t>….).</a:t>
            </a:r>
          </a:p>
          <a:p>
            <a:pPr lvl="1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Los primeros seis dígitos y la longitud indican el emisor.</a:t>
            </a:r>
          </a:p>
          <a:p>
            <a:pPr lvl="1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El último dígito es de control.</a:t>
            </a:r>
          </a:p>
          <a:p>
            <a:pPr lvl="1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Otros dígitos identifican una cuenta específica.</a:t>
            </a:r>
          </a:p>
          <a:p>
            <a:pPr marL="0">
              <a:spcBef>
                <a:spcPts val="400"/>
              </a:spcBef>
              <a:spcAft>
                <a:spcPts val="400"/>
              </a:spcAft>
              <a:buNone/>
            </a:pPr>
            <a:r>
              <a:rPr lang="es-ES" altLang="en-US" dirty="0" smtClean="0">
                <a:solidFill>
                  <a:srgbClr val="00B0F0"/>
                </a:solidFill>
              </a:rPr>
              <a:t>Dominio especificado</a:t>
            </a:r>
            <a:r>
              <a:rPr lang="es-ES" altLang="en-US" dirty="0" smtClean="0">
                <a:solidFill>
                  <a:schemeClr val="tx1"/>
                </a:solidFill>
              </a:rPr>
              <a:t> habitualmente </a:t>
            </a:r>
            <a:r>
              <a:rPr lang="es-ES" altLang="en-US" dirty="0">
                <a:solidFill>
                  <a:schemeClr val="tx1"/>
                </a:solidFill>
              </a:rPr>
              <a:t>para </a:t>
            </a:r>
            <a:r>
              <a:rPr lang="es-ES" altLang="en-US" dirty="0">
                <a:solidFill>
                  <a:srgbClr val="00B0F0"/>
                </a:solidFill>
              </a:rPr>
              <a:t>tarjetas de crédito</a:t>
            </a:r>
            <a:endParaRPr lang="es-ES" altLang="en-US" dirty="0" smtClean="0">
              <a:solidFill>
                <a:schemeClr val="tx1"/>
              </a:solidFill>
            </a:endParaRPr>
          </a:p>
          <a:p>
            <a:pPr marL="0">
              <a:spcBef>
                <a:spcPts val="400"/>
              </a:spcBef>
              <a:spcAft>
                <a:spcPts val="400"/>
              </a:spcAft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Primer dígito es 3, 4, 5 o 6.</a:t>
            </a:r>
          </a:p>
          <a:p>
            <a:pPr marL="0">
              <a:spcBef>
                <a:spcPts val="400"/>
              </a:spcBef>
              <a:spcAft>
                <a:spcPts val="400"/>
              </a:spcAft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La longitud está entre 13 y 16.</a:t>
            </a:r>
          </a:p>
          <a:p>
            <a:pPr marL="0">
              <a:spcBef>
                <a:spcPts val="400"/>
              </a:spcBef>
              <a:spcAft>
                <a:spcPts val="400"/>
              </a:spcAft>
              <a:buNone/>
            </a:pPr>
            <a:r>
              <a:rPr lang="es-ES" altLang="en-US" dirty="0">
                <a:solidFill>
                  <a:srgbClr val="00B0F0"/>
                </a:solidFill>
              </a:rPr>
              <a:t>Dominio </a:t>
            </a:r>
            <a:r>
              <a:rPr lang="es-ES" altLang="en-US" dirty="0" smtClean="0">
                <a:solidFill>
                  <a:srgbClr val="00B0F0"/>
                </a:solidFill>
              </a:rPr>
              <a:t>implementado </a:t>
            </a:r>
            <a:r>
              <a:rPr lang="es-ES" altLang="en-US" dirty="0" smtClean="0">
                <a:solidFill>
                  <a:schemeClr val="tx1"/>
                </a:solidFill>
              </a:rPr>
              <a:t>habitualmente </a:t>
            </a:r>
            <a:r>
              <a:rPr lang="es-ES" altLang="en-US" dirty="0">
                <a:solidFill>
                  <a:schemeClr val="tx1"/>
                </a:solidFill>
              </a:rPr>
              <a:t>para </a:t>
            </a:r>
            <a:r>
              <a:rPr lang="es-ES" altLang="en-US" dirty="0">
                <a:solidFill>
                  <a:srgbClr val="00B0F0"/>
                </a:solidFill>
              </a:rPr>
              <a:t>tarjetas de </a:t>
            </a:r>
            <a:r>
              <a:rPr lang="es-ES" altLang="en-US" dirty="0" smtClean="0">
                <a:solidFill>
                  <a:srgbClr val="00B0F0"/>
                </a:solidFill>
              </a:rPr>
              <a:t>crédito</a:t>
            </a:r>
          </a:p>
          <a:p>
            <a:pPr marL="0">
              <a:spcBef>
                <a:spcPts val="400"/>
              </a:spcBef>
              <a:spcAft>
                <a:spcPts val="400"/>
              </a:spcAft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Todos los elementos son numéricos.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171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nut 11"/>
          <p:cNvSpPr/>
          <p:nvPr/>
        </p:nvSpPr>
        <p:spPr>
          <a:xfrm>
            <a:off x="2627784" y="1438947"/>
            <a:ext cx="5328592" cy="5070754"/>
          </a:xfrm>
          <a:prstGeom prst="donut">
            <a:avLst>
              <a:gd name="adj" fmla="val 13806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99751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Dominios de inputs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18</a:t>
            </a:fld>
            <a:endParaRPr lang="es-ES"/>
          </a:p>
        </p:txBody>
      </p:sp>
      <p:sp>
        <p:nvSpPr>
          <p:cNvPr id="10" name="TextBox 8"/>
          <p:cNvSpPr txBox="1"/>
          <p:nvPr/>
        </p:nvSpPr>
        <p:spPr>
          <a:xfrm>
            <a:off x="6969301" y="1737361"/>
            <a:ext cx="2057400" cy="923330"/>
          </a:xfrm>
          <a:prstGeom prst="rect">
            <a:avLst/>
          </a:prstGeom>
          <a:solidFill>
            <a:srgbClr val="0070C0"/>
          </a:solidFill>
          <a:ln w="57150">
            <a:solidFill>
              <a:schemeClr val="accent5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nputs </a:t>
            </a:r>
            <a:r>
              <a:rPr lang="en-US" dirty="0" err="1" smtClean="0">
                <a:solidFill>
                  <a:schemeClr val="bg1"/>
                </a:solidFill>
                <a:latin typeface="Gill Sans MT" panose="020B0502020104020203" pitchFamily="34" charset="0"/>
              </a:rPr>
              <a:t>deseados</a:t>
            </a:r>
            <a:r>
              <a:rPr lang="en-US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Gill Sans MT" panose="020B0502020104020203" pitchFamily="34" charset="0"/>
              </a:rPr>
              <a:t>dominio</a:t>
            </a:r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Gill Sans MT" panose="020B0502020104020203" pitchFamily="34" charset="0"/>
              </a:rPr>
              <a:t>objetivo</a:t>
            </a:r>
            <a:r>
              <a:rPr lang="en-US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)</a:t>
            </a:r>
            <a:endParaRPr lang="en-US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12" name="TextBox 10"/>
          <p:cNvSpPr txBox="1"/>
          <p:nvPr/>
        </p:nvSpPr>
        <p:spPr>
          <a:xfrm>
            <a:off x="251519" y="4437112"/>
            <a:ext cx="2766773" cy="923330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Inputs </a:t>
            </a:r>
            <a:r>
              <a:rPr lang="en-US" dirty="0" err="1" smtClean="0">
                <a:solidFill>
                  <a:schemeClr val="bg1"/>
                </a:solidFill>
                <a:latin typeface="Gill Sans MT" panose="020B0502020104020203" pitchFamily="34" charset="0"/>
              </a:rPr>
              <a:t>aceptados</a:t>
            </a:r>
            <a:r>
              <a:rPr lang="en-US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Gill Sans MT" panose="020B0502020104020203" pitchFamily="34" charset="0"/>
              </a:rPr>
              <a:t>dominio</a:t>
            </a:r>
            <a:endParaRPr lang="en-US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Gill Sans MT" panose="020B0502020104020203" pitchFamily="34" charset="0"/>
              </a:rPr>
              <a:t>implementado</a:t>
            </a:r>
            <a:r>
              <a:rPr lang="en-US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)</a:t>
            </a:r>
            <a:endParaRPr lang="en-US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15" name="Freeform 6"/>
          <p:cNvSpPr/>
          <p:nvPr/>
        </p:nvSpPr>
        <p:spPr>
          <a:xfrm>
            <a:off x="3167757" y="1754156"/>
            <a:ext cx="4209640" cy="4755545"/>
          </a:xfrm>
          <a:custGeom>
            <a:avLst/>
            <a:gdLst>
              <a:gd name="connsiteX0" fmla="*/ 1813810 w 5478905"/>
              <a:gd name="connsiteY0" fmla="*/ 82446 h 5688820"/>
              <a:gd name="connsiteX1" fmla="*/ 1776335 w 5478905"/>
              <a:gd name="connsiteY1" fmla="*/ 89941 h 5688820"/>
              <a:gd name="connsiteX2" fmla="*/ 1746354 w 5478905"/>
              <a:gd name="connsiteY2" fmla="*/ 104931 h 5688820"/>
              <a:gd name="connsiteX3" fmla="*/ 824459 w 5478905"/>
              <a:gd name="connsiteY3" fmla="*/ 434714 h 5688820"/>
              <a:gd name="connsiteX4" fmla="*/ 0 w 5478905"/>
              <a:gd name="connsiteY4" fmla="*/ 1828800 h 5688820"/>
              <a:gd name="connsiteX5" fmla="*/ 7495 w 5478905"/>
              <a:gd name="connsiteY5" fmla="*/ 3125449 h 5688820"/>
              <a:gd name="connsiteX6" fmla="*/ 157397 w 5478905"/>
              <a:gd name="connsiteY6" fmla="*/ 4084819 h 5688820"/>
              <a:gd name="connsiteX7" fmla="*/ 1678899 w 5478905"/>
              <a:gd name="connsiteY7" fmla="*/ 5141626 h 5688820"/>
              <a:gd name="connsiteX8" fmla="*/ 3904938 w 5478905"/>
              <a:gd name="connsiteY8" fmla="*/ 5164111 h 5688820"/>
              <a:gd name="connsiteX9" fmla="*/ 4954249 w 5478905"/>
              <a:gd name="connsiteY9" fmla="*/ 4122295 h 5688820"/>
              <a:gd name="connsiteX10" fmla="*/ 5478905 w 5478905"/>
              <a:gd name="connsiteY10" fmla="*/ 2525842 h 5688820"/>
              <a:gd name="connsiteX11" fmla="*/ 5029200 w 5478905"/>
              <a:gd name="connsiteY11" fmla="*/ 1484026 h 5688820"/>
              <a:gd name="connsiteX12" fmla="*/ 4826833 w 5478905"/>
              <a:gd name="connsiteY12" fmla="*/ 457200 h 5688820"/>
              <a:gd name="connsiteX13" fmla="*/ 3904938 w 5478905"/>
              <a:gd name="connsiteY13" fmla="*/ 0 h 5688820"/>
              <a:gd name="connsiteX14" fmla="*/ 2480872 w 5478905"/>
              <a:gd name="connsiteY14" fmla="*/ 104931 h 5688820"/>
              <a:gd name="connsiteX15" fmla="*/ 1813810 w 5478905"/>
              <a:gd name="connsiteY15" fmla="*/ 82446 h 5688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78905" h="5688820">
                <a:moveTo>
                  <a:pt x="1813810" y="82446"/>
                </a:moveTo>
                <a:cubicBezTo>
                  <a:pt x="1801318" y="84944"/>
                  <a:pt x="1788420" y="85913"/>
                  <a:pt x="1776335" y="89941"/>
                </a:cubicBezTo>
                <a:cubicBezTo>
                  <a:pt x="1765735" y="93474"/>
                  <a:pt x="1746354" y="104931"/>
                  <a:pt x="1746354" y="104931"/>
                </a:cubicBezTo>
                <a:lnTo>
                  <a:pt x="824459" y="434714"/>
                </a:lnTo>
                <a:lnTo>
                  <a:pt x="0" y="1828800"/>
                </a:lnTo>
                <a:cubicBezTo>
                  <a:pt x="2498" y="2261016"/>
                  <a:pt x="4997" y="2693233"/>
                  <a:pt x="7495" y="3125449"/>
                </a:cubicBezTo>
                <a:cubicBezTo>
                  <a:pt x="60298" y="3444783"/>
                  <a:pt x="386266" y="3855950"/>
                  <a:pt x="157397" y="4084819"/>
                </a:cubicBezTo>
                <a:lnTo>
                  <a:pt x="1678899" y="5141626"/>
                </a:lnTo>
                <a:cubicBezTo>
                  <a:pt x="2420882" y="5151653"/>
                  <a:pt x="3380229" y="5688820"/>
                  <a:pt x="3904938" y="5164111"/>
                </a:cubicBezTo>
                <a:lnTo>
                  <a:pt x="4954249" y="4122295"/>
                </a:lnTo>
                <a:lnTo>
                  <a:pt x="5478905" y="2525842"/>
                </a:lnTo>
                <a:lnTo>
                  <a:pt x="5029200" y="1484026"/>
                </a:lnTo>
                <a:lnTo>
                  <a:pt x="4826833" y="457200"/>
                </a:lnTo>
                <a:lnTo>
                  <a:pt x="3904938" y="0"/>
                </a:lnTo>
                <a:lnTo>
                  <a:pt x="2480872" y="104931"/>
                </a:lnTo>
                <a:lnTo>
                  <a:pt x="1813810" y="82446"/>
                </a:lnTo>
                <a:close/>
              </a:path>
            </a:pathLst>
          </a:custGeom>
          <a:noFill/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Freeform 7"/>
          <p:cNvSpPr/>
          <p:nvPr/>
        </p:nvSpPr>
        <p:spPr>
          <a:xfrm>
            <a:off x="3137184" y="1883163"/>
            <a:ext cx="4287838" cy="4466202"/>
          </a:xfrm>
          <a:custGeom>
            <a:avLst/>
            <a:gdLst>
              <a:gd name="connsiteX0" fmla="*/ 1311639 w 5580561"/>
              <a:gd name="connsiteY0" fmla="*/ 284813 h 5343993"/>
              <a:gd name="connsiteX1" fmla="*/ 352268 w 5580561"/>
              <a:gd name="connsiteY1" fmla="*/ 727022 h 5343993"/>
              <a:gd name="connsiteX2" fmla="*/ 0 w 5580561"/>
              <a:gd name="connsiteY2" fmla="*/ 1641422 h 5343993"/>
              <a:gd name="connsiteX3" fmla="*/ 284813 w 5580561"/>
              <a:gd name="connsiteY3" fmla="*/ 4362137 h 5343993"/>
              <a:gd name="connsiteX4" fmla="*/ 1371600 w 5580561"/>
              <a:gd name="connsiteY4" fmla="*/ 5111645 h 5343993"/>
              <a:gd name="connsiteX5" fmla="*/ 3117954 w 5580561"/>
              <a:gd name="connsiteY5" fmla="*/ 5343993 h 5343993"/>
              <a:gd name="connsiteX6" fmla="*/ 4961744 w 5580561"/>
              <a:gd name="connsiteY6" fmla="*/ 4512039 h 5343993"/>
              <a:gd name="connsiteX7" fmla="*/ 5321508 w 5580561"/>
              <a:gd name="connsiteY7" fmla="*/ 2623278 h 5343993"/>
              <a:gd name="connsiteX8" fmla="*/ 4909278 w 5580561"/>
              <a:gd name="connsiteY8" fmla="*/ 652072 h 5343993"/>
              <a:gd name="connsiteX9" fmla="*/ 3402767 w 5580561"/>
              <a:gd name="connsiteY9" fmla="*/ 0 h 5343993"/>
              <a:gd name="connsiteX10" fmla="*/ 1311639 w 5580561"/>
              <a:gd name="connsiteY10" fmla="*/ 284813 h 534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80561" h="5343993">
                <a:moveTo>
                  <a:pt x="1311639" y="284813"/>
                </a:moveTo>
                <a:cubicBezTo>
                  <a:pt x="990385" y="428998"/>
                  <a:pt x="509761" y="412078"/>
                  <a:pt x="352268" y="727022"/>
                </a:cubicBezTo>
                <a:cubicBezTo>
                  <a:pt x="233147" y="1031162"/>
                  <a:pt x="0" y="1314786"/>
                  <a:pt x="0" y="1641422"/>
                </a:cubicBezTo>
                <a:lnTo>
                  <a:pt x="284813" y="4362137"/>
                </a:lnTo>
                <a:cubicBezTo>
                  <a:pt x="1349771" y="5117426"/>
                  <a:pt x="909750" y="5111645"/>
                  <a:pt x="1371600" y="5111645"/>
                </a:cubicBezTo>
                <a:lnTo>
                  <a:pt x="3117954" y="5343993"/>
                </a:lnTo>
                <a:lnTo>
                  <a:pt x="4961744" y="4512039"/>
                </a:lnTo>
                <a:lnTo>
                  <a:pt x="5321508" y="2623278"/>
                </a:lnTo>
                <a:cubicBezTo>
                  <a:pt x="5191304" y="1964744"/>
                  <a:pt x="5580561" y="652072"/>
                  <a:pt x="4909278" y="652072"/>
                </a:cubicBezTo>
                <a:lnTo>
                  <a:pt x="3402767" y="0"/>
                </a:lnTo>
                <a:lnTo>
                  <a:pt x="1311639" y="284813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5"/>
          <p:cNvSpPr/>
          <p:nvPr/>
        </p:nvSpPr>
        <p:spPr>
          <a:xfrm>
            <a:off x="3028140" y="1943194"/>
            <a:ext cx="4566743" cy="4331557"/>
          </a:xfrm>
          <a:prstGeom prst="ellipse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9"/>
          <p:cNvSpPr txBox="1"/>
          <p:nvPr/>
        </p:nvSpPr>
        <p:spPr>
          <a:xfrm>
            <a:off x="518340" y="2467373"/>
            <a:ext cx="2631032" cy="923330"/>
          </a:xfrm>
          <a:prstGeom prst="rect">
            <a:avLst/>
          </a:prstGeom>
          <a:solidFill>
            <a:srgbClr val="0070C0"/>
          </a:solidFill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Inputs </a:t>
            </a:r>
            <a:r>
              <a:rPr lang="en-US" dirty="0" err="1" smtClean="0">
                <a:solidFill>
                  <a:schemeClr val="bg1"/>
                </a:solidFill>
                <a:latin typeface="Gill Sans MT" panose="020B0502020104020203" pitchFamily="34" charset="0"/>
              </a:rPr>
              <a:t>descritos</a:t>
            </a:r>
            <a:r>
              <a:rPr lang="en-US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Gill Sans MT" panose="020B0502020104020203" pitchFamily="34" charset="0"/>
              </a:rPr>
              <a:t>dominio</a:t>
            </a:r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Gill Sans MT" panose="020B0502020104020203" pitchFamily="34" charset="0"/>
              </a:rPr>
              <a:t>especificado</a:t>
            </a:r>
            <a:r>
              <a:rPr lang="en-US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)</a:t>
            </a:r>
            <a:endParaRPr lang="en-US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510967" y="3375114"/>
            <a:ext cx="3601087" cy="954107"/>
          </a:xfrm>
          <a:prstGeom prst="rect">
            <a:avLst/>
          </a:prstGeom>
          <a:solidFill>
            <a:schemeClr val="bg2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altLang="zh-CN" sz="2800" i="1" dirty="0" smtClean="0">
                <a:solidFill>
                  <a:schemeClr val="tx2"/>
                </a:solidFill>
                <a:ea typeface="宋体" charset="-122"/>
              </a:rPr>
              <a:t>Esta región da lugar a muchos errores….</a:t>
            </a:r>
            <a:endParaRPr lang="es-ES" altLang="zh-CN" sz="2800" i="1" dirty="0">
              <a:solidFill>
                <a:schemeClr val="tx2"/>
              </a:solidFill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7685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99751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Uso de gramáticas para diseñar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7362"/>
            <a:ext cx="7061409" cy="4571958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Esta forma de </a:t>
            </a:r>
            <a:r>
              <a:rPr lang="es-ES" altLang="en-US" dirty="0" err="1" smtClean="0">
                <a:solidFill>
                  <a:schemeClr val="tx1"/>
                </a:solidFill>
              </a:rPr>
              <a:t>testing</a:t>
            </a:r>
            <a:r>
              <a:rPr lang="es-ES" altLang="en-US" dirty="0" smtClean="0">
                <a:solidFill>
                  <a:schemeClr val="tx1"/>
                </a:solidFill>
              </a:rPr>
              <a:t> nos permite centrarnos en las interacciones entre componentes (se aplicó originalmente a servicios web que dependían de XML).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Se usa un </a:t>
            </a:r>
            <a:r>
              <a:rPr lang="es-ES" altLang="en-US" dirty="0" smtClean="0">
                <a:solidFill>
                  <a:srgbClr val="00B0F0"/>
                </a:solidFill>
              </a:rPr>
              <a:t>modelo formal </a:t>
            </a:r>
            <a:r>
              <a:rPr lang="es-ES" altLang="en-US" dirty="0" smtClean="0">
                <a:solidFill>
                  <a:schemeClr val="tx1"/>
                </a:solidFill>
              </a:rPr>
              <a:t>de la gramática XML.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La </a:t>
            </a:r>
            <a:r>
              <a:rPr lang="es-ES" altLang="en-US" dirty="0" smtClean="0">
                <a:solidFill>
                  <a:srgbClr val="00B0F0"/>
                </a:solidFill>
              </a:rPr>
              <a:t>gramática</a:t>
            </a:r>
            <a:r>
              <a:rPr lang="es-ES" altLang="en-US" dirty="0" smtClean="0">
                <a:solidFill>
                  <a:schemeClr val="tx1"/>
                </a:solidFill>
              </a:rPr>
              <a:t> se usa tanto para crear test </a:t>
            </a:r>
            <a:r>
              <a:rPr lang="es-ES" altLang="en-US" dirty="0" smtClean="0">
                <a:solidFill>
                  <a:srgbClr val="00B0F0"/>
                </a:solidFill>
              </a:rPr>
              <a:t>válidos</a:t>
            </a:r>
            <a:r>
              <a:rPr lang="es-ES" altLang="en-US" dirty="0" smtClean="0">
                <a:solidFill>
                  <a:schemeClr val="tx1"/>
                </a:solidFill>
              </a:rPr>
              <a:t> como </a:t>
            </a:r>
            <a:r>
              <a:rPr lang="es-ES" altLang="en-US" dirty="0" smtClean="0">
                <a:solidFill>
                  <a:srgbClr val="00B0F0"/>
                </a:solidFill>
              </a:rPr>
              <a:t>inválidos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Se </a:t>
            </a:r>
            <a:r>
              <a:rPr lang="es-ES" altLang="en-US" dirty="0" smtClean="0">
                <a:solidFill>
                  <a:srgbClr val="00B0F0"/>
                </a:solidFill>
              </a:rPr>
              <a:t>muta </a:t>
            </a:r>
            <a:r>
              <a:rPr lang="es-ES" altLang="en-US" dirty="0" smtClean="0">
                <a:solidFill>
                  <a:schemeClr val="tx1"/>
                </a:solidFill>
              </a:rPr>
              <a:t>la gramática.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La gramática mutada se usa para generar </a:t>
            </a:r>
            <a:r>
              <a:rPr lang="es-ES" altLang="en-US" dirty="0" smtClean="0">
                <a:solidFill>
                  <a:srgbClr val="00B0F0"/>
                </a:solidFill>
              </a:rPr>
              <a:t>mensajes XML</a:t>
            </a:r>
            <a:r>
              <a:rPr lang="es-ES" altLang="en-US" dirty="0" smtClean="0">
                <a:solidFill>
                  <a:schemeClr val="tx1"/>
                </a:solidFill>
              </a:rPr>
              <a:t> nuevos.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Los mensajes XML se usan como </a:t>
            </a:r>
            <a:r>
              <a:rPr lang="es-ES" altLang="en-US" dirty="0" err="1" smtClean="0">
                <a:solidFill>
                  <a:srgbClr val="00B0F0"/>
                </a:solidFill>
              </a:rPr>
              <a:t>tests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s-ES" altLang="en-US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060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Gramáticas para espacios de inputs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061409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Recordemos que un </a:t>
            </a:r>
            <a:r>
              <a:rPr lang="es-ES" altLang="en-US" dirty="0" smtClean="0">
                <a:solidFill>
                  <a:srgbClr val="00B0F0"/>
                </a:solidFill>
              </a:rPr>
              <a:t>espacio de inputs</a:t>
            </a:r>
            <a:r>
              <a:rPr lang="es-ES" altLang="en-US" dirty="0" smtClean="0">
                <a:solidFill>
                  <a:schemeClr val="tx1"/>
                </a:solidFill>
              </a:rPr>
              <a:t> es el conjunto de </a:t>
            </a:r>
            <a:r>
              <a:rPr lang="es-ES" altLang="en-US" dirty="0" smtClean="0">
                <a:solidFill>
                  <a:srgbClr val="00B0F0"/>
                </a:solidFill>
              </a:rPr>
              <a:t>inputs permitidos </a:t>
            </a:r>
            <a:r>
              <a:rPr lang="es-ES" altLang="en-US" dirty="0" smtClean="0">
                <a:solidFill>
                  <a:schemeClr val="tx1"/>
                </a:solidFill>
              </a:rPr>
              <a:t>para un cierto software.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El espacio de inputs se puede </a:t>
            </a:r>
            <a:r>
              <a:rPr lang="es-ES" altLang="en-US" dirty="0" smtClean="0">
                <a:solidFill>
                  <a:srgbClr val="00B0F0"/>
                </a:solidFill>
              </a:rPr>
              <a:t>describir</a:t>
            </a:r>
            <a:r>
              <a:rPr lang="es-ES" altLang="en-US" dirty="0" smtClean="0">
                <a:solidFill>
                  <a:schemeClr val="tx1"/>
                </a:solidFill>
              </a:rPr>
              <a:t> de múltiples formas: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Manuales de usuario.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Páginas </a:t>
            </a:r>
            <a:r>
              <a:rPr lang="es-ES" altLang="en-US" sz="2000" i="1" dirty="0" err="1" smtClean="0">
                <a:solidFill>
                  <a:schemeClr val="tx1"/>
                </a:solidFill>
              </a:rPr>
              <a:t>man</a:t>
            </a:r>
            <a:r>
              <a:rPr lang="es-ES" altLang="en-US" sz="2000" dirty="0">
                <a:solidFill>
                  <a:schemeClr val="tx1"/>
                </a:solidFill>
              </a:rPr>
              <a:t> </a:t>
            </a:r>
            <a:r>
              <a:rPr lang="es-ES" altLang="en-US" sz="2000" dirty="0" smtClean="0">
                <a:solidFill>
                  <a:schemeClr val="tx1"/>
                </a:solidFill>
              </a:rPr>
              <a:t>(</a:t>
            </a:r>
            <a:r>
              <a:rPr lang="es-ES" altLang="en-US" sz="2000" dirty="0">
                <a:solidFill>
                  <a:schemeClr val="tx1"/>
                </a:solidFill>
              </a:rPr>
              <a:t>U</a:t>
            </a:r>
            <a:r>
              <a:rPr lang="es-ES" altLang="en-US" sz="2000" dirty="0" smtClean="0">
                <a:solidFill>
                  <a:schemeClr val="tx1"/>
                </a:solidFill>
              </a:rPr>
              <a:t>nix).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Precondiciones de los métodos.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Un cierto lenguaje.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83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Book Grammar – Schema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113" y="817563"/>
            <a:ext cx="8615362" cy="5583237"/>
          </a:xfrm>
          <a:solidFill>
            <a:srgbClr val="EAEAEA"/>
          </a:solidFill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“books”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xs:complexType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xs:sequence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“book”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maxOccurs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“unbounded”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xs:complexType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xs:sequence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“ISBN”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type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</a:t>
            </a:r>
            <a:r>
              <a:rPr lang="en-US" altLang="en-US" sz="2000" dirty="0" err="1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isbnType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 </a:t>
            </a:r>
            <a:r>
              <a:rPr lang="en-US" altLang="en-US" sz="2000" dirty="0" err="1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minOccurs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=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“0”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/&gt;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          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“author”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type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</a:t>
            </a:r>
            <a:r>
              <a:rPr lang="en-US" altLang="en-US" sz="2000" dirty="0" err="1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xs:string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/&gt;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          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“title”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type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</a:t>
            </a:r>
            <a:r>
              <a:rPr lang="en-US" altLang="en-US" sz="2000" dirty="0" err="1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xs:string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/&gt;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          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“publisher”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type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</a:t>
            </a:r>
            <a:r>
              <a:rPr lang="en-US" altLang="en-US" sz="2000" dirty="0" err="1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xs:string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/&gt;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“price”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type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</a:t>
            </a:r>
            <a:r>
              <a:rPr lang="en-US" altLang="en-US" sz="2000" dirty="0" err="1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priceType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/&gt;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“year”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type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</a:t>
            </a:r>
            <a:r>
              <a:rPr lang="en-US" altLang="en-US" sz="2000" dirty="0" err="1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yearType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/&gt;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&lt;/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xs:sequence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&lt;/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xs:complexType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&lt;/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&lt;/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xs:sequence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&lt;/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xs:complexType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&lt;/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</p:txBody>
      </p:sp>
      <p:sp>
        <p:nvSpPr>
          <p:cNvPr id="315396" name="Rectangle 4"/>
          <p:cNvSpPr>
            <a:spLocks noChangeArrowheads="1"/>
          </p:cNvSpPr>
          <p:nvPr/>
        </p:nvSpPr>
        <p:spPr bwMode="auto">
          <a:xfrm>
            <a:off x="3550486" y="4460875"/>
            <a:ext cx="5329989" cy="190500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dirty="0" err="1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xs:simpleType</a:t>
            </a:r>
            <a:r>
              <a:rPr lang="en-US" altLang="en-US" dirty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dirty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</a:t>
            </a:r>
            <a:r>
              <a:rPr lang="en-US" altLang="en-US" dirty="0" err="1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priceType</a:t>
            </a:r>
            <a:r>
              <a:rPr lang="en-US" altLang="en-US" dirty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dirty="0" err="1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xs:restriction</a:t>
            </a:r>
            <a:r>
              <a:rPr lang="en-US" altLang="en-US" dirty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base =</a:t>
            </a:r>
            <a:r>
              <a:rPr lang="en-US" altLang="en-US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dirty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</a:t>
            </a:r>
            <a:r>
              <a:rPr lang="en-US" altLang="en-US" dirty="0" err="1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xs:decimal</a:t>
            </a:r>
            <a:r>
              <a:rPr lang="en-US" altLang="en-US" dirty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  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dirty="0" err="1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xs:fractionDigits</a:t>
            </a:r>
            <a:r>
              <a:rPr lang="en-US" altLang="en-US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value =</a:t>
            </a:r>
            <a:r>
              <a:rPr lang="en-US" altLang="en-US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dirty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“2”</a:t>
            </a:r>
            <a:r>
              <a:rPr lang="en-US" altLang="en-US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/&gt;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  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dirty="0" err="1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xs:maxInclusive</a:t>
            </a:r>
            <a:r>
              <a:rPr lang="en-US" altLang="en-US" dirty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value =</a:t>
            </a:r>
            <a:r>
              <a:rPr lang="en-US" altLang="en-US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dirty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“1000.00”</a:t>
            </a:r>
            <a:r>
              <a:rPr lang="en-US" altLang="en-US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/&gt;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&lt;/</a:t>
            </a:r>
            <a:r>
              <a:rPr lang="en-US" altLang="en-US" dirty="0" err="1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xs:restriction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&lt;/</a:t>
            </a:r>
            <a:r>
              <a:rPr lang="en-US" altLang="en-US" dirty="0" err="1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xs:simpleType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</p:txBody>
      </p:sp>
      <p:sp>
        <p:nvSpPr>
          <p:cNvPr id="315398" name="AutoShape 6"/>
          <p:cNvSpPr>
            <a:spLocks noChangeArrowheads="1"/>
          </p:cNvSpPr>
          <p:nvPr/>
        </p:nvSpPr>
        <p:spPr bwMode="auto">
          <a:xfrm rot="18240971">
            <a:off x="7078969" y="3891756"/>
            <a:ext cx="472461" cy="654634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vert="eaVert"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15399" name="Oval 7"/>
          <p:cNvSpPr>
            <a:spLocks noChangeArrowheads="1"/>
          </p:cNvSpPr>
          <p:nvPr/>
        </p:nvSpPr>
        <p:spPr bwMode="auto">
          <a:xfrm>
            <a:off x="5284874" y="3811085"/>
            <a:ext cx="1736725" cy="3905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" name="Text Box 94"/>
          <p:cNvSpPr txBox="1">
            <a:spLocks noChangeArrowheads="1"/>
          </p:cNvSpPr>
          <p:nvPr/>
        </p:nvSpPr>
        <p:spPr bwMode="auto">
          <a:xfrm>
            <a:off x="6970468" y="2121985"/>
            <a:ext cx="1792531" cy="380947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Tipos</a:t>
            </a:r>
            <a:r>
              <a:rPr lang="en-US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Built-in</a:t>
            </a:r>
            <a:endParaRPr lang="en-US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11" name="Curved Connector 11"/>
          <p:cNvCxnSpPr>
            <a:stCxn id="12" idx="1"/>
          </p:cNvCxnSpPr>
          <p:nvPr/>
        </p:nvCxnSpPr>
        <p:spPr>
          <a:xfrm rot="10800000" flipH="1">
            <a:off x="7315200" y="2687638"/>
            <a:ext cx="990600" cy="682625"/>
          </a:xfrm>
          <a:prstGeom prst="curvedConnector3">
            <a:avLst>
              <a:gd name="adj1" fmla="val 99650"/>
            </a:avLst>
          </a:prstGeom>
          <a:ln w="38100">
            <a:solidFill>
              <a:schemeClr val="bg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Brace 11"/>
          <p:cNvSpPr/>
          <p:nvPr/>
        </p:nvSpPr>
        <p:spPr>
          <a:xfrm>
            <a:off x="7086600" y="2989263"/>
            <a:ext cx="228600" cy="762000"/>
          </a:xfrm>
          <a:prstGeom prst="rightBrace">
            <a:avLst>
              <a:gd name="adj1" fmla="val 83333"/>
              <a:gd name="adj2" fmla="val 50000"/>
            </a:avLst>
          </a:prstGeom>
          <a:ln w="38100"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822960" y="-26219"/>
            <a:ext cx="7997513" cy="7388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>
                <a:solidFill>
                  <a:schemeClr val="tx1"/>
                </a:solidFill>
              </a:rPr>
              <a:t>Esquema: Gramática para libro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89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6" grpId="0" animBg="1"/>
      <p:bldP spid="315398" grpId="0" animBg="1"/>
      <p:bldP spid="315399" grpId="0" animBg="1"/>
      <p:bldP spid="10" grpId="0" animBg="1" autoUpdateAnimBg="0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3965065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Restricciones en XML: </a:t>
            </a:r>
            <a:r>
              <a:rPr lang="es-ES" i="1" dirty="0" err="1" smtClean="0">
                <a:solidFill>
                  <a:schemeClr val="tx1"/>
                </a:solidFill>
              </a:rPr>
              <a:t>Facets</a:t>
            </a:r>
            <a:endParaRPr lang="es-ES" i="1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21</a:t>
            </a:fld>
            <a:endParaRPr lang="es-ES"/>
          </a:p>
        </p:txBody>
      </p:sp>
      <p:graphicFrame>
        <p:nvGraphicFramePr>
          <p:cNvPr id="9" name="Group 6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1863231"/>
              </p:ext>
            </p:extLst>
          </p:nvPr>
        </p:nvGraphicFramePr>
        <p:xfrm>
          <a:off x="4816406" y="999624"/>
          <a:ext cx="4080935" cy="5272490"/>
        </p:xfrm>
        <a:graphic>
          <a:graphicData uri="http://schemas.openxmlformats.org/drawingml/2006/table">
            <a:tbl>
              <a:tblPr/>
              <a:tblGrid>
                <a:gridCol w="1920695"/>
                <a:gridCol w="2160240"/>
              </a:tblGrid>
              <a:tr h="46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Restricciones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frontera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Otras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restricciones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maxOccurs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enumeration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minOccurs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use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length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fractionDigits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maxExclusive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pattern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maxInclusive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nillable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maxLength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whiteSpace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minExclusive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unique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minInclusive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minLength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totalDigits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81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99751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Generación de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7362"/>
            <a:ext cx="7061409" cy="4571958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s-ES" altLang="en-US" b="1" dirty="0" smtClean="0">
                <a:solidFill>
                  <a:srgbClr val="00B0F0"/>
                </a:solidFill>
              </a:rPr>
              <a:t>Test válidos</a:t>
            </a:r>
            <a:endParaRPr lang="es-ES" altLang="en-US" b="1" dirty="0">
              <a:solidFill>
                <a:schemeClr val="tx1"/>
              </a:solidFill>
            </a:endParaRPr>
          </a:p>
          <a:p>
            <a:pPr lvl="1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Generar </a:t>
            </a:r>
            <a:r>
              <a:rPr lang="es-ES" altLang="en-US" sz="2000" dirty="0" err="1" smtClean="0">
                <a:solidFill>
                  <a:schemeClr val="tx1"/>
                </a:solidFill>
              </a:rPr>
              <a:t>tests</a:t>
            </a:r>
            <a:r>
              <a:rPr lang="es-ES" altLang="en-US" sz="2000" dirty="0" smtClean="0">
                <a:solidFill>
                  <a:schemeClr val="tx1"/>
                </a:solidFill>
              </a:rPr>
              <a:t> como </a:t>
            </a:r>
            <a:r>
              <a:rPr lang="es-ES" altLang="en-US" sz="2000" dirty="0" smtClean="0">
                <a:solidFill>
                  <a:srgbClr val="00B0F0"/>
                </a:solidFill>
              </a:rPr>
              <a:t>mensajes XML</a:t>
            </a:r>
            <a:r>
              <a:rPr lang="es-ES" altLang="en-US" sz="2000" dirty="0" smtClean="0">
                <a:solidFill>
                  <a:schemeClr val="tx1"/>
                </a:solidFill>
              </a:rPr>
              <a:t> derivando cadenas a partir de la gramática.</a:t>
            </a:r>
          </a:p>
          <a:p>
            <a:pPr lvl="1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Usar </a:t>
            </a:r>
            <a:r>
              <a:rPr lang="es-ES" altLang="en-US" sz="2000" dirty="0" smtClean="0">
                <a:solidFill>
                  <a:srgbClr val="00B0F0"/>
                </a:solidFill>
              </a:rPr>
              <a:t>cada producción </a:t>
            </a:r>
            <a:r>
              <a:rPr lang="es-ES" altLang="en-US" sz="2000" dirty="0" smtClean="0">
                <a:solidFill>
                  <a:schemeClr val="tx1"/>
                </a:solidFill>
              </a:rPr>
              <a:t>al menos una vez.</a:t>
            </a:r>
          </a:p>
          <a:p>
            <a:pPr lvl="1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Usar todas las </a:t>
            </a:r>
            <a:r>
              <a:rPr lang="es-ES" altLang="en-US" sz="2000" dirty="0" smtClean="0">
                <a:solidFill>
                  <a:srgbClr val="00B0F0"/>
                </a:solidFill>
              </a:rPr>
              <a:t>opciones</a:t>
            </a:r>
            <a:r>
              <a:rPr lang="es-ES" altLang="en-US" sz="2000" dirty="0" smtClean="0">
                <a:solidFill>
                  <a:schemeClr val="tx1"/>
                </a:solidFill>
              </a:rPr>
              <a:t>…. Teniendo en cuenta que cláusulas </a:t>
            </a:r>
            <a:r>
              <a:rPr lang="es-ES" altLang="en-US" sz="2000" i="1" dirty="0" err="1" smtClean="0">
                <a:solidFill>
                  <a:schemeClr val="tx1"/>
                </a:solidFill>
              </a:rPr>
              <a:t>maxOccurs</a:t>
            </a:r>
            <a:r>
              <a:rPr lang="es-ES" altLang="en-US" sz="2000" dirty="0" smtClean="0">
                <a:solidFill>
                  <a:schemeClr val="tx1"/>
                </a:solidFill>
              </a:rPr>
              <a:t> =“</a:t>
            </a:r>
            <a:r>
              <a:rPr lang="es-ES" altLang="en-US" sz="2000" i="1" dirty="0" err="1" smtClean="0">
                <a:solidFill>
                  <a:schemeClr val="tx1"/>
                </a:solidFill>
              </a:rPr>
              <a:t>unbounded</a:t>
            </a:r>
            <a:r>
              <a:rPr lang="es-ES" altLang="en-US" sz="2000" dirty="0" smtClean="0">
                <a:solidFill>
                  <a:schemeClr val="tx1"/>
                </a:solidFill>
              </a:rPr>
              <a:t>” significa 0,1 y más de 1 veces.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s-ES" altLang="en-US" b="1" dirty="0" smtClean="0">
                <a:solidFill>
                  <a:srgbClr val="00B0F0"/>
                </a:solidFill>
              </a:rPr>
              <a:t>Test inválidos</a:t>
            </a:r>
            <a:endParaRPr lang="es-ES" altLang="en-US" b="1" dirty="0">
              <a:solidFill>
                <a:schemeClr val="tx1"/>
              </a:solidFill>
            </a:endParaRPr>
          </a:p>
          <a:p>
            <a:pPr lvl="1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rgbClr val="00B0F0"/>
                </a:solidFill>
              </a:rPr>
              <a:t>Mutar</a:t>
            </a:r>
            <a:r>
              <a:rPr lang="es-ES" altLang="en-US" sz="2000" dirty="0" smtClean="0">
                <a:solidFill>
                  <a:schemeClr val="tx1"/>
                </a:solidFill>
              </a:rPr>
              <a:t> la gramática de forma estructurada.</a:t>
            </a:r>
          </a:p>
          <a:p>
            <a:pPr lvl="1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Crear mensajes XML que son </a:t>
            </a:r>
            <a:r>
              <a:rPr lang="es-ES" altLang="en-US" sz="2000" i="1" dirty="0" smtClean="0">
                <a:solidFill>
                  <a:srgbClr val="00B0F0"/>
                </a:solidFill>
              </a:rPr>
              <a:t>casi</a:t>
            </a:r>
            <a:r>
              <a:rPr lang="es-ES" altLang="en-US" sz="2000" dirty="0" smtClean="0">
                <a:solidFill>
                  <a:srgbClr val="00B0F0"/>
                </a:solidFill>
              </a:rPr>
              <a:t> </a:t>
            </a:r>
            <a:r>
              <a:rPr lang="es-ES" altLang="en-US" sz="2000" dirty="0" smtClean="0">
                <a:solidFill>
                  <a:schemeClr val="tx1"/>
                </a:solidFill>
              </a:rPr>
              <a:t>válidos.</a:t>
            </a:r>
          </a:p>
          <a:p>
            <a:pPr lvl="1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Esto sirve para explorar el </a:t>
            </a:r>
            <a:r>
              <a:rPr lang="es-ES" altLang="en-US" sz="2000" dirty="0" smtClean="0">
                <a:solidFill>
                  <a:srgbClr val="00B0F0"/>
                </a:solidFill>
              </a:rPr>
              <a:t>espacio gris </a:t>
            </a:r>
            <a:r>
              <a:rPr lang="es-ES" altLang="en-US" sz="2000" dirty="0" smtClean="0">
                <a:solidFill>
                  <a:schemeClr val="tx1"/>
                </a:solidFill>
              </a:rPr>
              <a:t>en el dominio de inputs.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082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99751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Generación de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7362"/>
            <a:ext cx="7061409" cy="4571958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Los criterios que vimos al principio del tema (</a:t>
            </a:r>
            <a:r>
              <a:rPr lang="es-ES" altLang="en-US" dirty="0" smtClean="0">
                <a:solidFill>
                  <a:srgbClr val="00B0F0"/>
                </a:solidFill>
              </a:rPr>
              <a:t>cobertura</a:t>
            </a:r>
            <a:r>
              <a:rPr lang="es-ES" altLang="en-US" dirty="0" smtClean="0">
                <a:solidFill>
                  <a:schemeClr val="tx1"/>
                </a:solidFill>
              </a:rPr>
              <a:t> de </a:t>
            </a:r>
            <a:r>
              <a:rPr lang="es-ES" altLang="en-US" dirty="0" smtClean="0">
                <a:solidFill>
                  <a:srgbClr val="00B0F0"/>
                </a:solidFill>
              </a:rPr>
              <a:t>producciones</a:t>
            </a:r>
            <a:r>
              <a:rPr lang="es-ES" altLang="en-US" dirty="0" smtClean="0">
                <a:solidFill>
                  <a:schemeClr val="tx1"/>
                </a:solidFill>
              </a:rPr>
              <a:t> y de símbolos </a:t>
            </a:r>
            <a:r>
              <a:rPr lang="es-ES" altLang="en-US" dirty="0" smtClean="0">
                <a:solidFill>
                  <a:srgbClr val="00B0F0"/>
                </a:solidFill>
              </a:rPr>
              <a:t>terminales</a:t>
            </a:r>
            <a:r>
              <a:rPr lang="es-ES" altLang="en-US" dirty="0" smtClean="0">
                <a:solidFill>
                  <a:schemeClr val="tx1"/>
                </a:solidFill>
              </a:rPr>
              <a:t>) se pueden usar en este contexto.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En el caso de la gramática para libros, la única elección se basa en “</a:t>
            </a:r>
            <a:r>
              <a:rPr lang="es-ES" altLang="en-US" dirty="0" err="1" smtClean="0">
                <a:solidFill>
                  <a:schemeClr val="tx1"/>
                </a:solidFill>
              </a:rPr>
              <a:t>minOccurs</a:t>
            </a:r>
            <a:r>
              <a:rPr lang="es-ES" altLang="en-US" dirty="0" smtClean="0">
                <a:solidFill>
                  <a:schemeClr val="tx1"/>
                </a:solidFill>
              </a:rPr>
              <a:t>” que aparece en ISBN.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s-ES" altLang="en-U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183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Book Grammar – Schema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113" y="817563"/>
            <a:ext cx="8615362" cy="5583237"/>
          </a:xfrm>
          <a:solidFill>
            <a:srgbClr val="EAEAEA"/>
          </a:solidFill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“books”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xs:complexType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xs:sequence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“book”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maxOccurs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“unbounded”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xs:complexType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xs:sequence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“ISBN”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type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</a:t>
            </a:r>
            <a:r>
              <a:rPr lang="en-US" altLang="en-US" sz="2000" dirty="0" err="1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isbnType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 </a:t>
            </a:r>
            <a:r>
              <a:rPr lang="en-US" altLang="en-US" sz="2000" dirty="0" err="1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minOccurs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=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“0”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/&gt;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          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“author”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type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</a:t>
            </a:r>
            <a:r>
              <a:rPr lang="en-US" altLang="en-US" sz="2000" dirty="0" err="1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xs:string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/&gt;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          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“title”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type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</a:t>
            </a:r>
            <a:r>
              <a:rPr lang="en-US" altLang="en-US" sz="2000" dirty="0" err="1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xs:string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/&gt;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          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“publisher”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type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</a:t>
            </a:r>
            <a:r>
              <a:rPr lang="en-US" altLang="en-US" sz="2000" dirty="0" err="1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xs:string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/&gt;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“price”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type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</a:t>
            </a:r>
            <a:r>
              <a:rPr lang="en-US" altLang="en-US" sz="2000" dirty="0" err="1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priceType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/&gt;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name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“year”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type =</a:t>
            </a: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</a:t>
            </a:r>
            <a:r>
              <a:rPr lang="en-US" altLang="en-US" sz="2000" dirty="0" err="1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yearType</a:t>
            </a:r>
            <a:r>
              <a:rPr lang="en-US" altLang="en-US" sz="2000" dirty="0" smtClean="0">
                <a:solidFill>
                  <a:srgbClr val="0033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/&gt;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&lt;/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xs:sequence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&lt;/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xs:complexType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&lt;/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&lt;/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xs:sequence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&lt;/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xs:complexType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&lt;/</a:t>
            </a:r>
            <a:r>
              <a:rPr lang="en-US" altLang="en-US" sz="2000" dirty="0" err="1" smtClean="0">
                <a:solidFill>
                  <a:srgbClr val="CC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xs:element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</a:t>
            </a:r>
          </a:p>
        </p:txBody>
      </p:sp>
      <p:sp>
        <p:nvSpPr>
          <p:cNvPr id="315398" name="AutoShape 6"/>
          <p:cNvSpPr>
            <a:spLocks noChangeArrowheads="1"/>
          </p:cNvSpPr>
          <p:nvPr/>
        </p:nvSpPr>
        <p:spPr bwMode="auto">
          <a:xfrm rot="2262686">
            <a:off x="7314731" y="1941003"/>
            <a:ext cx="472461" cy="654634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vert="eaVert"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822960" y="-26219"/>
            <a:ext cx="7997513" cy="7388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>
                <a:solidFill>
                  <a:schemeClr val="tx1"/>
                </a:solidFill>
              </a:rPr>
              <a:t>Esquema: Gramática para libro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254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99751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Generación de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7362"/>
            <a:ext cx="7061409" cy="4571958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Los criterios que vimos al principio del tema (</a:t>
            </a:r>
            <a:r>
              <a:rPr lang="es-ES" altLang="en-US" dirty="0" smtClean="0">
                <a:solidFill>
                  <a:srgbClr val="00B0F0"/>
                </a:solidFill>
              </a:rPr>
              <a:t>cobertura</a:t>
            </a:r>
            <a:r>
              <a:rPr lang="es-ES" altLang="en-US" dirty="0" smtClean="0">
                <a:solidFill>
                  <a:schemeClr val="tx1"/>
                </a:solidFill>
              </a:rPr>
              <a:t> de </a:t>
            </a:r>
            <a:r>
              <a:rPr lang="es-ES" altLang="en-US" dirty="0" smtClean="0">
                <a:solidFill>
                  <a:srgbClr val="00B0F0"/>
                </a:solidFill>
              </a:rPr>
              <a:t>producciones</a:t>
            </a:r>
            <a:r>
              <a:rPr lang="es-ES" altLang="en-US" dirty="0" smtClean="0">
                <a:solidFill>
                  <a:schemeClr val="tx1"/>
                </a:solidFill>
              </a:rPr>
              <a:t> y de símbolos </a:t>
            </a:r>
            <a:r>
              <a:rPr lang="es-ES" altLang="en-US" dirty="0" smtClean="0">
                <a:solidFill>
                  <a:srgbClr val="00B0F0"/>
                </a:solidFill>
              </a:rPr>
              <a:t>terminales</a:t>
            </a:r>
            <a:r>
              <a:rPr lang="es-ES" altLang="en-US" dirty="0" smtClean="0">
                <a:solidFill>
                  <a:schemeClr val="tx1"/>
                </a:solidFill>
              </a:rPr>
              <a:t>) se pueden usar en este contexto.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En el caso de la gramática para libros, la única elección se basa en “</a:t>
            </a:r>
            <a:r>
              <a:rPr lang="es-ES" altLang="en-US" dirty="0" err="1" smtClean="0">
                <a:solidFill>
                  <a:schemeClr val="tx1"/>
                </a:solidFill>
              </a:rPr>
              <a:t>minOccurs</a:t>
            </a:r>
            <a:r>
              <a:rPr lang="es-ES" altLang="en-US" dirty="0" smtClean="0">
                <a:solidFill>
                  <a:schemeClr val="tx1"/>
                </a:solidFill>
              </a:rPr>
              <a:t>” que aparece en ISBN.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Cobertura de producciones (</a:t>
            </a:r>
            <a:r>
              <a:rPr lang="es-ES" altLang="en-US" dirty="0" smtClean="0">
                <a:solidFill>
                  <a:srgbClr val="00B0F0"/>
                </a:solidFill>
              </a:rPr>
              <a:t>PC</a:t>
            </a:r>
            <a:r>
              <a:rPr lang="es-ES" altLang="en-US" dirty="0" smtClean="0">
                <a:solidFill>
                  <a:schemeClr val="tx1"/>
                </a:solidFill>
              </a:rPr>
              <a:t>) requiere </a:t>
            </a:r>
            <a:r>
              <a:rPr lang="es-ES" altLang="en-US" dirty="0" smtClean="0">
                <a:solidFill>
                  <a:srgbClr val="00B0F0"/>
                </a:solidFill>
              </a:rPr>
              <a:t>dos</a:t>
            </a:r>
            <a:r>
              <a:rPr lang="es-ES" altLang="en-US" dirty="0" smtClean="0">
                <a:solidFill>
                  <a:schemeClr val="tx1"/>
                </a:solidFill>
              </a:rPr>
              <a:t> </a:t>
            </a:r>
            <a:r>
              <a:rPr lang="es-ES" altLang="en-US" dirty="0" err="1" smtClean="0">
                <a:solidFill>
                  <a:srgbClr val="00B0F0"/>
                </a:solidFill>
              </a:rPr>
              <a:t>tests</a:t>
            </a:r>
            <a:r>
              <a:rPr lang="es-ES" altLang="en-US" dirty="0" smtClean="0">
                <a:solidFill>
                  <a:schemeClr val="tx1"/>
                </a:solidFill>
              </a:rPr>
              <a:t>: </a:t>
            </a:r>
            <a:r>
              <a:rPr lang="es-ES" altLang="en-US" dirty="0" smtClean="0">
                <a:solidFill>
                  <a:srgbClr val="00B0F0"/>
                </a:solidFill>
              </a:rPr>
              <a:t>aparece ISBN </a:t>
            </a:r>
            <a:r>
              <a:rPr lang="es-ES" altLang="en-US" dirty="0" smtClean="0">
                <a:solidFill>
                  <a:schemeClr val="tx1"/>
                </a:solidFill>
              </a:rPr>
              <a:t>y </a:t>
            </a:r>
            <a:r>
              <a:rPr lang="es-ES" altLang="en-US" dirty="0" smtClean="0">
                <a:solidFill>
                  <a:srgbClr val="00B0F0"/>
                </a:solidFill>
              </a:rPr>
              <a:t>no aparece ISBN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Se usan </a:t>
            </a:r>
            <a:r>
              <a:rPr lang="es-ES" altLang="en-US" dirty="0" err="1" smtClean="0">
                <a:solidFill>
                  <a:schemeClr val="tx1"/>
                </a:solidFill>
              </a:rPr>
              <a:t>facets</a:t>
            </a:r>
            <a:r>
              <a:rPr lang="es-ES" altLang="en-US" dirty="0" smtClean="0">
                <a:solidFill>
                  <a:schemeClr val="tx1"/>
                </a:solidFill>
              </a:rPr>
              <a:t> para generar valores que son válidos…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s-ES" altLang="en-US" dirty="0">
                <a:solidFill>
                  <a:schemeClr val="tx1"/>
                </a:solidFill>
              </a:rPr>
              <a:t>p</a:t>
            </a:r>
            <a:r>
              <a:rPr lang="es-ES" altLang="en-US" dirty="0" smtClean="0">
                <a:solidFill>
                  <a:schemeClr val="tx1"/>
                </a:solidFill>
              </a:rPr>
              <a:t>ero también queremos valores que </a:t>
            </a:r>
            <a:r>
              <a:rPr lang="es-ES" altLang="en-US" dirty="0" smtClean="0">
                <a:solidFill>
                  <a:srgbClr val="00B0F0"/>
                </a:solidFill>
              </a:rPr>
              <a:t>no</a:t>
            </a:r>
            <a:r>
              <a:rPr lang="es-ES" altLang="en-US" dirty="0" smtClean="0">
                <a:solidFill>
                  <a:schemeClr val="tx1"/>
                </a:solidFill>
              </a:rPr>
              <a:t> sean </a:t>
            </a:r>
            <a:r>
              <a:rPr lang="es-ES" altLang="en-US" dirty="0" smtClean="0">
                <a:solidFill>
                  <a:srgbClr val="00B0F0"/>
                </a:solidFill>
              </a:rPr>
              <a:t>válidos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90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99751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Mutación de gramáticas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7362"/>
            <a:ext cx="7061409" cy="4571958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Los mutantes son </a:t>
            </a:r>
            <a:r>
              <a:rPr lang="es-ES" altLang="en-US" dirty="0" err="1" smtClean="0">
                <a:solidFill>
                  <a:srgbClr val="00B0F0"/>
                </a:solidFill>
              </a:rPr>
              <a:t>tests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Se crean cadenas </a:t>
            </a:r>
            <a:r>
              <a:rPr lang="es-ES" altLang="en-US" dirty="0" smtClean="0">
                <a:solidFill>
                  <a:srgbClr val="00B0F0"/>
                </a:solidFill>
              </a:rPr>
              <a:t>válidas</a:t>
            </a:r>
            <a:r>
              <a:rPr lang="es-ES" altLang="en-US" dirty="0" smtClean="0">
                <a:solidFill>
                  <a:schemeClr val="tx1"/>
                </a:solidFill>
              </a:rPr>
              <a:t> e </a:t>
            </a:r>
            <a:r>
              <a:rPr lang="es-ES" altLang="en-US" dirty="0" smtClean="0">
                <a:solidFill>
                  <a:srgbClr val="00B0F0"/>
                </a:solidFill>
              </a:rPr>
              <a:t>inválidas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No hay cadenas básicas: </a:t>
            </a:r>
            <a:r>
              <a:rPr lang="es-ES" altLang="en-US" dirty="0" smtClean="0">
                <a:solidFill>
                  <a:srgbClr val="00B0F0"/>
                </a:solidFill>
              </a:rPr>
              <a:t>no mataremos</a:t>
            </a:r>
            <a:r>
              <a:rPr lang="es-ES" altLang="en-US" dirty="0" smtClean="0">
                <a:solidFill>
                  <a:schemeClr val="tx1"/>
                </a:solidFill>
              </a:rPr>
              <a:t> mutantes.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Vamos a ver una serie de operadores de mutación muy </a:t>
            </a:r>
            <a:r>
              <a:rPr lang="es-ES" altLang="en-US" dirty="0" smtClean="0">
                <a:solidFill>
                  <a:srgbClr val="00B0F0"/>
                </a:solidFill>
              </a:rPr>
              <a:t>genéricos </a:t>
            </a:r>
            <a:r>
              <a:rPr lang="es-ES" altLang="en-US" dirty="0" smtClean="0">
                <a:solidFill>
                  <a:schemeClr val="tx1"/>
                </a:solidFill>
              </a:rPr>
              <a:t>pero que se deberían refinar para gramáticas específicas.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007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99751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Mutación de gramáticas: operadores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7362"/>
            <a:ext cx="7061409" cy="4571958"/>
          </a:xfrm>
        </p:spPr>
        <p:txBody>
          <a:bodyPr>
            <a:noAutofit/>
          </a:bodyPr>
          <a:lstStyle/>
          <a:p>
            <a:pPr marL="457200" indent="-457200">
              <a:spcBef>
                <a:spcPts val="400"/>
              </a:spcBef>
              <a:spcAft>
                <a:spcPts val="400"/>
              </a:spcAft>
              <a:buClrTx/>
              <a:buFont typeface="+mj-lt"/>
              <a:buAutoNum type="arabicPeriod"/>
            </a:pPr>
            <a:r>
              <a:rPr lang="es-ES" altLang="en-US" b="1" dirty="0" smtClean="0">
                <a:solidFill>
                  <a:schemeClr val="tx1"/>
                </a:solidFill>
              </a:rPr>
              <a:t>Sustitución de un no terminal.</a:t>
            </a:r>
          </a:p>
          <a:p>
            <a:pPr marL="475488" lvl="2" indent="0">
              <a:spcBef>
                <a:spcPts val="400"/>
              </a:spcBef>
              <a:buClrTx/>
              <a:buNone/>
            </a:pPr>
            <a:r>
              <a:rPr lang="es-ES" altLang="en-US" sz="2000" dirty="0" smtClean="0">
                <a:solidFill>
                  <a:schemeClr val="tx1"/>
                </a:solidFill>
              </a:rPr>
              <a:t>Cada símbolo no terminal de cada producción se sustituye por otros símbolos no terminales.</a:t>
            </a: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ClrTx/>
              <a:buFont typeface="+mj-lt"/>
              <a:buAutoNum type="arabicPeriod"/>
            </a:pPr>
            <a:r>
              <a:rPr lang="es-ES" altLang="en-US" b="1" dirty="0" smtClean="0">
                <a:solidFill>
                  <a:schemeClr val="tx1"/>
                </a:solidFill>
              </a:rPr>
              <a:t>Sustitución de un terminal.</a:t>
            </a:r>
          </a:p>
          <a:p>
            <a:pPr marL="475488" lvl="2" indent="0">
              <a:spcBef>
                <a:spcPts val="400"/>
              </a:spcBef>
              <a:buClrTx/>
              <a:buNone/>
            </a:pPr>
            <a:r>
              <a:rPr lang="es-ES" altLang="en-US" sz="2000" dirty="0">
                <a:solidFill>
                  <a:schemeClr val="tx1"/>
                </a:solidFill>
              </a:rPr>
              <a:t>Cada símbolo </a:t>
            </a:r>
            <a:r>
              <a:rPr lang="es-ES" altLang="en-US" sz="2000" dirty="0" smtClean="0">
                <a:solidFill>
                  <a:schemeClr val="tx1"/>
                </a:solidFill>
              </a:rPr>
              <a:t>terminal </a:t>
            </a:r>
            <a:r>
              <a:rPr lang="es-ES" altLang="en-US" sz="2000" dirty="0">
                <a:solidFill>
                  <a:schemeClr val="tx1"/>
                </a:solidFill>
              </a:rPr>
              <a:t>de cada producción se sustituye por otros símbolos </a:t>
            </a:r>
            <a:r>
              <a:rPr lang="es-ES" altLang="en-US" sz="2000" dirty="0" smtClean="0">
                <a:solidFill>
                  <a:schemeClr val="tx1"/>
                </a:solidFill>
              </a:rPr>
              <a:t>terminales.</a:t>
            </a:r>
            <a:endParaRPr lang="es-ES" altLang="en-US" sz="2000" b="1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ClrTx/>
              <a:buFont typeface="+mj-lt"/>
              <a:buAutoNum type="arabicPeriod"/>
            </a:pPr>
            <a:r>
              <a:rPr lang="es-ES" altLang="en-US" b="1" dirty="0" smtClean="0">
                <a:solidFill>
                  <a:schemeClr val="tx1"/>
                </a:solidFill>
              </a:rPr>
              <a:t>Eliminación de terminales y no terminales.</a:t>
            </a:r>
          </a:p>
          <a:p>
            <a:pPr marL="475488" lvl="2" indent="0">
              <a:spcBef>
                <a:spcPts val="400"/>
              </a:spcBef>
              <a:buClrTx/>
              <a:buNone/>
            </a:pPr>
            <a:r>
              <a:rPr lang="es-ES" altLang="en-US" sz="2000" dirty="0">
                <a:solidFill>
                  <a:schemeClr val="tx1"/>
                </a:solidFill>
              </a:rPr>
              <a:t>Cada símbolo terminal </a:t>
            </a:r>
            <a:r>
              <a:rPr lang="es-ES" altLang="en-US" sz="2000" dirty="0" smtClean="0">
                <a:solidFill>
                  <a:schemeClr val="tx1"/>
                </a:solidFill>
              </a:rPr>
              <a:t>y no terminal de </a:t>
            </a:r>
            <a:r>
              <a:rPr lang="es-ES" altLang="en-US" sz="2000" dirty="0">
                <a:solidFill>
                  <a:schemeClr val="tx1"/>
                </a:solidFill>
              </a:rPr>
              <a:t>cada producción se </a:t>
            </a:r>
            <a:r>
              <a:rPr lang="es-ES" altLang="en-US" sz="2000" dirty="0" smtClean="0">
                <a:solidFill>
                  <a:schemeClr val="tx1"/>
                </a:solidFill>
              </a:rPr>
              <a:t>elimina.</a:t>
            </a:r>
            <a:endParaRPr lang="es-ES" altLang="en-US" sz="2000" b="1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ClrTx/>
              <a:buFont typeface="+mj-lt"/>
              <a:buAutoNum type="arabicPeriod"/>
            </a:pPr>
            <a:r>
              <a:rPr lang="es-ES" altLang="en-US" b="1" dirty="0" smtClean="0">
                <a:solidFill>
                  <a:schemeClr val="tx1"/>
                </a:solidFill>
              </a:rPr>
              <a:t>Duplicación </a:t>
            </a:r>
            <a:r>
              <a:rPr lang="es-ES" altLang="en-US" b="1" dirty="0">
                <a:solidFill>
                  <a:schemeClr val="tx1"/>
                </a:solidFill>
              </a:rPr>
              <a:t>de terminales y no terminales</a:t>
            </a:r>
            <a:r>
              <a:rPr lang="es-ES" altLang="en-US" b="1" dirty="0" smtClean="0">
                <a:solidFill>
                  <a:schemeClr val="tx1"/>
                </a:solidFill>
              </a:rPr>
              <a:t>.</a:t>
            </a:r>
          </a:p>
          <a:p>
            <a:pPr marL="475488" lvl="2" indent="0">
              <a:spcBef>
                <a:spcPts val="400"/>
              </a:spcBef>
              <a:buClrTx/>
              <a:buNone/>
            </a:pPr>
            <a:r>
              <a:rPr lang="es-ES" altLang="en-US" sz="2000" dirty="0" smtClean="0">
                <a:solidFill>
                  <a:schemeClr val="tx1"/>
                </a:solidFill>
              </a:rPr>
              <a:t>Cada </a:t>
            </a:r>
            <a:r>
              <a:rPr lang="es-ES" altLang="en-US" sz="2000" dirty="0">
                <a:solidFill>
                  <a:schemeClr val="tx1"/>
                </a:solidFill>
              </a:rPr>
              <a:t>símbolo terminal y no terminal de cada producción se </a:t>
            </a:r>
            <a:r>
              <a:rPr lang="es-ES" altLang="en-US" sz="2000" dirty="0" smtClean="0">
                <a:solidFill>
                  <a:schemeClr val="tx1"/>
                </a:solidFill>
              </a:rPr>
              <a:t>duplica.</a:t>
            </a:r>
            <a:endParaRPr lang="es-ES" altLang="en-US" sz="2000" b="1" dirty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ClrTx/>
              <a:buNone/>
            </a:pPr>
            <a:endParaRPr lang="es-ES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578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99751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Operadores de mutación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7362"/>
            <a:ext cx="7061409" cy="4571958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spcAft>
                <a:spcPts val="400"/>
              </a:spcAft>
              <a:buClrTx/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Muchas cadenas puede ser </a:t>
            </a:r>
            <a:r>
              <a:rPr lang="es-ES" altLang="en-US" dirty="0" smtClean="0">
                <a:solidFill>
                  <a:srgbClr val="00B0F0"/>
                </a:solidFill>
              </a:rPr>
              <a:t>inútiles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ClrTx/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ClrTx/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Hay que usar </a:t>
            </a:r>
            <a:r>
              <a:rPr lang="es-ES" altLang="en-US" dirty="0" smtClean="0">
                <a:solidFill>
                  <a:srgbClr val="00B0F0"/>
                </a:solidFill>
              </a:rPr>
              <a:t>información</a:t>
            </a:r>
            <a:r>
              <a:rPr lang="es-ES" altLang="en-US" dirty="0" smtClean="0">
                <a:solidFill>
                  <a:schemeClr val="tx1"/>
                </a:solidFill>
              </a:rPr>
              <a:t> adicional sobre </a:t>
            </a:r>
            <a:r>
              <a:rPr lang="es-ES" altLang="en-US" dirty="0" smtClean="0">
                <a:solidFill>
                  <a:srgbClr val="00B0F0"/>
                </a:solidFill>
              </a:rPr>
              <a:t>tipos</a:t>
            </a:r>
            <a:r>
              <a:rPr lang="es-ES" altLang="en-US" dirty="0" smtClean="0">
                <a:solidFill>
                  <a:schemeClr val="tx1"/>
                </a:solidFill>
              </a:rPr>
              <a:t>, si es posible.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ClrTx/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ClrTx/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Hay que </a:t>
            </a:r>
            <a:r>
              <a:rPr lang="es-ES" altLang="en-US" dirty="0" smtClean="0">
                <a:solidFill>
                  <a:srgbClr val="00B0F0"/>
                </a:solidFill>
              </a:rPr>
              <a:t>tener cuidado </a:t>
            </a:r>
            <a:r>
              <a:rPr lang="es-ES" altLang="en-US" dirty="0" smtClean="0">
                <a:solidFill>
                  <a:schemeClr val="tx1"/>
                </a:solidFill>
              </a:rPr>
              <a:t>a la hora de descartar </a:t>
            </a:r>
            <a:r>
              <a:rPr lang="es-ES" altLang="en-US" dirty="0" err="1" smtClean="0">
                <a:solidFill>
                  <a:schemeClr val="tx1"/>
                </a:solidFill>
              </a:rPr>
              <a:t>tests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ClrTx/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ClrTx/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Solamente se debería usar una </a:t>
            </a:r>
            <a:r>
              <a:rPr lang="es-ES" altLang="en-US" dirty="0" smtClean="0">
                <a:solidFill>
                  <a:srgbClr val="00B0F0"/>
                </a:solidFill>
              </a:rPr>
              <a:t>sustitución</a:t>
            </a:r>
            <a:r>
              <a:rPr lang="es-ES" altLang="en-US" dirty="0" smtClean="0">
                <a:solidFill>
                  <a:schemeClr val="tx1"/>
                </a:solidFill>
              </a:rPr>
              <a:t> si </a:t>
            </a:r>
            <a:r>
              <a:rPr lang="es-ES" altLang="en-US" i="1" dirty="0" smtClean="0">
                <a:solidFill>
                  <a:srgbClr val="00B0F0"/>
                </a:solidFill>
              </a:rPr>
              <a:t>tiene sentido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ClrTx/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ClrTx/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Veamos unos </a:t>
            </a:r>
            <a:r>
              <a:rPr lang="es-ES" altLang="en-US" dirty="0" smtClean="0">
                <a:solidFill>
                  <a:srgbClr val="00B0F0"/>
                </a:solidFill>
              </a:rPr>
              <a:t>ejemplos</a:t>
            </a:r>
            <a:r>
              <a:rPr lang="es-ES" altLang="en-US" dirty="0" smtClean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85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Ejemplos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061409" cy="4463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Realizaremos mutaciones sobre la gramática vista anteriormente</a:t>
            </a:r>
            <a:endParaRPr lang="es-ES" altLang="en-US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29</a:t>
            </a:fld>
            <a:endParaRPr lang="es-ES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591238" y="2761782"/>
            <a:ext cx="7524850" cy="2631490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b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anco      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::=  </a:t>
            </a: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acción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*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acción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    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::=  dep  |  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ret</a:t>
            </a:r>
            <a:endParaRPr lang="en-US" altLang="zh-CN" dirty="0">
              <a:solidFill>
                <a:schemeClr val="bg1"/>
              </a:solidFill>
              <a:latin typeface="+mn-lt"/>
              <a:ea typeface="宋体" pitchFamily="2" charset="-122"/>
            </a:endParaRP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dep       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  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::=  “</a:t>
            </a: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depósito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” </a:t>
            </a: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cuenta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cantidad</a:t>
            </a:r>
            <a:endParaRPr lang="en-US" altLang="zh-CN" dirty="0">
              <a:solidFill>
                <a:schemeClr val="bg1"/>
              </a:solidFill>
              <a:latin typeface="+mn-lt"/>
              <a:ea typeface="宋体" pitchFamily="2" charset="-122"/>
            </a:endParaRP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deb        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 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::=  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“</a:t>
            </a: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retiro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”  </a:t>
            </a: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cuenta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cantidad</a:t>
            </a:r>
            <a:endParaRPr lang="en-US" altLang="zh-CN" dirty="0">
              <a:solidFill>
                <a:schemeClr val="bg1"/>
              </a:solidFill>
              <a:latin typeface="+mn-lt"/>
              <a:ea typeface="宋体" pitchFamily="2" charset="-122"/>
            </a:endParaRP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 err="1">
                <a:solidFill>
                  <a:schemeClr val="bg1"/>
                </a:solidFill>
                <a:latin typeface="+mn-lt"/>
                <a:ea typeface="宋体" pitchFamily="2" charset="-122"/>
              </a:rPr>
              <a:t>c</a:t>
            </a: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uenta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   ::=  dígito</a:t>
            </a:r>
            <a:r>
              <a:rPr lang="en-US" altLang="zh-CN" baseline="30000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4</a:t>
            </a:r>
            <a:endParaRPr lang="en-US" altLang="zh-CN" baseline="30000" dirty="0">
              <a:solidFill>
                <a:schemeClr val="bg1"/>
              </a:solidFill>
              <a:latin typeface="+mn-lt"/>
              <a:ea typeface="宋体" pitchFamily="2" charset="-122"/>
            </a:endParaRP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 err="1">
                <a:solidFill>
                  <a:schemeClr val="bg1"/>
                </a:solidFill>
                <a:latin typeface="+mn-lt"/>
                <a:ea typeface="宋体" pitchFamily="2" charset="-122"/>
              </a:rPr>
              <a:t>c</a:t>
            </a: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antidad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::=  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“$” </a:t>
            </a: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dígito</a:t>
            </a:r>
            <a:r>
              <a:rPr lang="en-US" altLang="zh-CN" baseline="30000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+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“.” 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dígito</a:t>
            </a:r>
            <a:r>
              <a:rPr lang="en-US" altLang="zh-CN" baseline="30000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2</a:t>
            </a:r>
            <a:endParaRPr lang="en-US" altLang="zh-CN" baseline="30000" dirty="0">
              <a:solidFill>
                <a:schemeClr val="bg1"/>
              </a:solidFill>
              <a:latin typeface="+mn-lt"/>
              <a:ea typeface="宋体" pitchFamily="2" charset="-122"/>
            </a:endParaRP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dígito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      ::=  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“0” | “1” | “2” | “3” | “4” | “5” | “6” 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| 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“7” | “8” | “9”</a:t>
            </a:r>
          </a:p>
        </p:txBody>
      </p:sp>
    </p:spTree>
    <p:extLst>
      <p:ext uri="{BB962C8B-B14F-4D97-AF65-F5344CB8AC3E}">
        <p14:creationId xmlns:p14="http://schemas.microsoft.com/office/powerpoint/2010/main" val="222197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Gramáticas para espacios de inputs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061409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La mayoría de los espacios de inputs se pueden </a:t>
            </a:r>
            <a:r>
              <a:rPr lang="es-ES" altLang="en-US" dirty="0" smtClean="0">
                <a:solidFill>
                  <a:srgbClr val="00B0F0"/>
                </a:solidFill>
              </a:rPr>
              <a:t>expresar</a:t>
            </a:r>
            <a:r>
              <a:rPr lang="es-ES" altLang="en-US" dirty="0" smtClean="0">
                <a:solidFill>
                  <a:schemeClr val="tx1"/>
                </a:solidFill>
              </a:rPr>
              <a:t> como una </a:t>
            </a:r>
            <a:r>
              <a:rPr lang="es-ES" altLang="en-US" dirty="0" smtClean="0">
                <a:solidFill>
                  <a:srgbClr val="00B0F0"/>
                </a:solidFill>
              </a:rPr>
              <a:t>gramática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rgbClr val="00B0F0"/>
                </a:solidFill>
              </a:rPr>
              <a:t>Usualmente</a:t>
            </a:r>
            <a:r>
              <a:rPr lang="es-ES" altLang="en-US" dirty="0" smtClean="0">
                <a:solidFill>
                  <a:schemeClr val="tx1"/>
                </a:solidFill>
              </a:rPr>
              <a:t> </a:t>
            </a:r>
            <a:r>
              <a:rPr lang="es-ES" altLang="en-US" dirty="0" smtClean="0">
                <a:solidFill>
                  <a:srgbClr val="00B0F0"/>
                </a:solidFill>
              </a:rPr>
              <a:t>no</a:t>
            </a:r>
            <a:r>
              <a:rPr lang="es-ES" altLang="en-US" dirty="0" smtClean="0">
                <a:solidFill>
                  <a:schemeClr val="tx1"/>
                </a:solidFill>
              </a:rPr>
              <a:t> hay </a:t>
            </a:r>
            <a:r>
              <a:rPr lang="es-ES" altLang="en-US" dirty="0" smtClean="0">
                <a:solidFill>
                  <a:srgbClr val="00B0F0"/>
                </a:solidFill>
              </a:rPr>
              <a:t>gramáticas</a:t>
            </a:r>
            <a:r>
              <a:rPr lang="es-ES" altLang="en-US" dirty="0" smtClean="0">
                <a:solidFill>
                  <a:schemeClr val="tx1"/>
                </a:solidFill>
              </a:rPr>
              <a:t> disponibles, pero crearlas suele ser muy útil para el </a:t>
            </a:r>
            <a:r>
              <a:rPr lang="es-ES" altLang="en-US" dirty="0" err="1" smtClean="0">
                <a:solidFill>
                  <a:schemeClr val="tx1"/>
                </a:solidFill>
              </a:rPr>
              <a:t>testeador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De hecho, se pueden </a:t>
            </a:r>
            <a:r>
              <a:rPr lang="es-ES" altLang="en-US" dirty="0" smtClean="0">
                <a:solidFill>
                  <a:srgbClr val="00B0F0"/>
                </a:solidFill>
              </a:rPr>
              <a:t>encontrar</a:t>
            </a:r>
            <a:r>
              <a:rPr lang="es-ES" altLang="en-US" dirty="0" smtClean="0">
                <a:solidFill>
                  <a:schemeClr val="tx1"/>
                </a:solidFill>
              </a:rPr>
              <a:t> algunos </a:t>
            </a:r>
            <a:r>
              <a:rPr lang="es-ES" altLang="en-US" dirty="0" smtClean="0">
                <a:solidFill>
                  <a:srgbClr val="00B0F0"/>
                </a:solidFill>
              </a:rPr>
              <a:t>errores</a:t>
            </a:r>
            <a:r>
              <a:rPr lang="es-ES" altLang="en-US" dirty="0" smtClean="0">
                <a:solidFill>
                  <a:schemeClr val="tx1"/>
                </a:solidFill>
              </a:rPr>
              <a:t> simplemente creando una </a:t>
            </a:r>
            <a:r>
              <a:rPr lang="es-ES" altLang="en-US" dirty="0" smtClean="0">
                <a:solidFill>
                  <a:srgbClr val="00B0F0"/>
                </a:solidFill>
              </a:rPr>
              <a:t>gramática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399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Ejemplos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30</a:t>
            </a:fld>
            <a:endParaRPr lang="es-ES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0" y="1755835"/>
            <a:ext cx="4700842" cy="1477328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Sustitución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de no terminal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dep          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::=  “</a:t>
            </a: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depósito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” </a:t>
            </a: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cuenta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cantidad</a:t>
            </a:r>
            <a:endParaRPr lang="en-US" altLang="zh-CN" dirty="0">
              <a:solidFill>
                <a:schemeClr val="bg1"/>
              </a:solidFill>
              <a:latin typeface="+mn-lt"/>
              <a:ea typeface="宋体" pitchFamily="2" charset="-122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dep          ::=  “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depósito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” </a:t>
            </a:r>
            <a:r>
              <a:rPr lang="en-US" altLang="zh-CN" dirty="0" err="1" smtClean="0">
                <a:solidFill>
                  <a:srgbClr val="FFFF00"/>
                </a:solidFill>
                <a:latin typeface="+mn-lt"/>
                <a:ea typeface="宋体" pitchFamily="2" charset="-122"/>
              </a:rPr>
              <a:t>cantidad</a:t>
            </a:r>
            <a:r>
              <a:rPr lang="en-US" altLang="zh-CN" dirty="0" smtClean="0">
                <a:solidFill>
                  <a:srgbClr val="FFFF00"/>
                </a:solidFill>
                <a:latin typeface="+mn-lt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rgbClr val="FFFF00"/>
                </a:solidFill>
                <a:latin typeface="+mn-lt"/>
                <a:ea typeface="宋体" pitchFamily="2" charset="-122"/>
              </a:rPr>
              <a:t>cantidad</a:t>
            </a:r>
            <a:endParaRPr lang="en-US" altLang="zh-CN" dirty="0" smtClean="0">
              <a:solidFill>
                <a:srgbClr val="FFFF00"/>
              </a:solidFill>
              <a:latin typeface="+mn-lt"/>
              <a:ea typeface="宋体" pitchFamily="2" charset="-122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FFFF00"/>
                </a:solidFill>
                <a:latin typeface="+mn-lt"/>
              </a:rPr>
              <a:t>dep          ::=  “</a:t>
            </a:r>
            <a:r>
              <a:rPr lang="en-US" altLang="zh-CN" dirty="0" err="1">
                <a:solidFill>
                  <a:srgbClr val="FFFF00"/>
                </a:solidFill>
                <a:latin typeface="+mn-lt"/>
              </a:rPr>
              <a:t>depósito</a:t>
            </a:r>
            <a:r>
              <a:rPr lang="en-US" altLang="zh-CN" dirty="0">
                <a:solidFill>
                  <a:srgbClr val="FFFF00"/>
                </a:solidFill>
                <a:latin typeface="+mn-lt"/>
              </a:rPr>
              <a:t>” </a:t>
            </a:r>
            <a:r>
              <a:rPr lang="en-US" altLang="zh-CN" dirty="0" err="1">
                <a:solidFill>
                  <a:srgbClr val="FFFF00"/>
                </a:solidFill>
                <a:latin typeface="+mn-lt"/>
              </a:rPr>
              <a:t>cuenta</a:t>
            </a:r>
            <a:r>
              <a:rPr lang="en-US" altLang="zh-CN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altLang="zh-CN" dirty="0" err="1" smtClean="0">
                <a:solidFill>
                  <a:srgbClr val="FFFF00"/>
                </a:solidFill>
                <a:latin typeface="+mn-lt"/>
              </a:rPr>
              <a:t>cuenta</a:t>
            </a:r>
            <a:endParaRPr lang="en-US" altLang="zh-CN" dirty="0">
              <a:solidFill>
                <a:srgbClr val="FFFF00"/>
              </a:solidFill>
              <a:latin typeface="+mn-lt"/>
              <a:ea typeface="宋体" pitchFamily="2" charset="-122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517811" y="2574483"/>
            <a:ext cx="3578836" cy="707886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dirty="0" err="1" smtClean="0">
                <a:solidFill>
                  <a:srgbClr val="FFFF00"/>
                </a:solidFill>
                <a:latin typeface="Helvetica" charset="0"/>
                <a:ea typeface="宋体" pitchFamily="2" charset="-122"/>
              </a:rPr>
              <a:t>depósito</a:t>
            </a:r>
            <a:r>
              <a:rPr lang="en-US" altLang="zh-CN" dirty="0" smtClean="0">
                <a:solidFill>
                  <a:srgbClr val="FFFF00"/>
                </a:solidFill>
                <a:latin typeface="Helvetica" charset="0"/>
                <a:ea typeface="宋体" pitchFamily="2" charset="-122"/>
              </a:rPr>
              <a:t> </a:t>
            </a:r>
            <a:r>
              <a:rPr lang="en-US" altLang="zh-CN" dirty="0">
                <a:solidFill>
                  <a:srgbClr val="FFFF00"/>
                </a:solidFill>
                <a:latin typeface="Helvetica" charset="0"/>
                <a:ea typeface="宋体" pitchFamily="2" charset="-122"/>
              </a:rPr>
              <a:t>$1500.00 $3789.88</a:t>
            </a:r>
          </a:p>
          <a:p>
            <a:pPr algn="l"/>
            <a:r>
              <a:rPr lang="en-US" altLang="zh-CN" dirty="0" err="1" smtClean="0">
                <a:solidFill>
                  <a:srgbClr val="FFFF00"/>
                </a:solidFill>
                <a:latin typeface="Helvetica" charset="0"/>
                <a:ea typeface="宋体" pitchFamily="2" charset="-122"/>
              </a:rPr>
              <a:t>depósito</a:t>
            </a:r>
            <a:r>
              <a:rPr lang="en-US" altLang="zh-CN" dirty="0" smtClean="0">
                <a:solidFill>
                  <a:srgbClr val="FFFF00"/>
                </a:solidFill>
                <a:latin typeface="Helvetica" charset="0"/>
                <a:ea typeface="宋体" pitchFamily="2" charset="-122"/>
              </a:rPr>
              <a:t> </a:t>
            </a:r>
            <a:r>
              <a:rPr lang="en-US" altLang="zh-CN" dirty="0">
                <a:solidFill>
                  <a:srgbClr val="FFFF00"/>
                </a:solidFill>
                <a:latin typeface="Helvetica" charset="0"/>
                <a:ea typeface="宋体" pitchFamily="2" charset="-122"/>
              </a:rPr>
              <a:t>4400 5</a:t>
            </a:r>
            <a:endParaRPr lang="en-US" altLang="zh-CN" u="sng" dirty="0">
              <a:solidFill>
                <a:srgbClr val="FFFF00"/>
              </a:solidFill>
              <a:latin typeface="Helvetica" charset="0"/>
              <a:ea typeface="宋体" pitchFamily="2" charset="-122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4739323" y="2656955"/>
            <a:ext cx="812730" cy="377857"/>
          </a:xfrm>
          <a:prstGeom prst="rightArrow">
            <a:avLst>
              <a:gd name="adj1" fmla="val 50000"/>
              <a:gd name="adj2" fmla="val 64487"/>
            </a:avLst>
          </a:prstGeom>
          <a:solidFill>
            <a:srgbClr val="0000FF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0" y="3354123"/>
            <a:ext cx="4700842" cy="1862048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 err="1">
                <a:solidFill>
                  <a:schemeClr val="bg1"/>
                </a:solidFill>
                <a:latin typeface="+mn-lt"/>
                <a:ea typeface="宋体" pitchFamily="2" charset="-122"/>
              </a:rPr>
              <a:t>Sustitución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 de no terminal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 err="1">
                <a:solidFill>
                  <a:schemeClr val="bg1"/>
                </a:solidFill>
                <a:latin typeface="+mn-lt"/>
                <a:ea typeface="宋体" pitchFamily="2" charset="-122"/>
              </a:rPr>
              <a:t>cantidad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 ::=  “$” </a:t>
            </a:r>
            <a:r>
              <a:rPr lang="en-US" altLang="zh-CN" dirty="0" err="1">
                <a:solidFill>
                  <a:schemeClr val="bg1"/>
                </a:solidFill>
                <a:latin typeface="+mn-lt"/>
                <a:ea typeface="宋体" pitchFamily="2" charset="-122"/>
              </a:rPr>
              <a:t>dígito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+ “.” 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dígito</a:t>
            </a:r>
            <a:r>
              <a:rPr lang="en-US" altLang="zh-CN" b="0" baseline="30000" dirty="0">
                <a:solidFill>
                  <a:prstClr val="white"/>
                </a:solidFill>
                <a:latin typeface="Calibri" panose="020F0502020204030204"/>
              </a:rPr>
              <a:t>2</a:t>
            </a:r>
            <a:endParaRPr lang="en-US" altLang="zh-CN" dirty="0">
              <a:solidFill>
                <a:schemeClr val="bg1"/>
              </a:solidFill>
              <a:latin typeface="+mn-lt"/>
              <a:ea typeface="宋体" pitchFamily="2" charset="-122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cantidad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::=  </a:t>
            </a:r>
            <a:r>
              <a:rPr lang="en-US" altLang="zh-CN" dirty="0" smtClean="0">
                <a:solidFill>
                  <a:srgbClr val="FFFF00"/>
                </a:solidFill>
                <a:latin typeface="+mn-lt"/>
                <a:ea typeface="宋体" pitchFamily="2" charset="-122"/>
              </a:rPr>
              <a:t>“.” 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dígito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+ “.” </a:t>
            </a:r>
            <a:r>
              <a:rPr lang="en-US" altLang="zh-CN" dirty="0" smtClean="0">
                <a:solidFill>
                  <a:srgbClr val="FFFF00"/>
                </a:solidFill>
                <a:latin typeface="+mn-lt"/>
                <a:ea typeface="宋体" pitchFamily="2" charset="-122"/>
              </a:rPr>
              <a:t>dígito</a:t>
            </a:r>
            <a:r>
              <a:rPr lang="en-US" altLang="zh-CN" sz="1800" b="0" baseline="30000" dirty="0">
                <a:solidFill>
                  <a:srgbClr val="FFFF00"/>
                </a:solidFill>
                <a:latin typeface="Calibri" panose="020F0502020204030204"/>
              </a:rPr>
              <a:t>2</a:t>
            </a:r>
            <a:endParaRPr lang="en-US" altLang="zh-CN" dirty="0">
              <a:solidFill>
                <a:srgbClr val="FFFF00"/>
              </a:solidFill>
              <a:latin typeface="+mn-lt"/>
              <a:ea typeface="宋体" pitchFamily="2" charset="-122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cantidad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::=  “$” 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dígito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+ </a:t>
            </a:r>
            <a:r>
              <a:rPr lang="en-US" altLang="zh-CN" dirty="0" smtClean="0">
                <a:solidFill>
                  <a:srgbClr val="FFFF00"/>
                </a:solidFill>
                <a:latin typeface="+mn-lt"/>
                <a:ea typeface="宋体" pitchFamily="2" charset="-122"/>
              </a:rPr>
              <a:t>“$” dígito</a:t>
            </a:r>
            <a:r>
              <a:rPr lang="en-US" altLang="zh-CN" b="0" baseline="30000" dirty="0">
                <a:solidFill>
                  <a:srgbClr val="FFFF00"/>
                </a:solidFill>
                <a:latin typeface="Calibri" panose="020F0502020204030204"/>
              </a:rPr>
              <a:t>2</a:t>
            </a:r>
            <a:endParaRPr lang="en-US" altLang="zh-CN" dirty="0">
              <a:solidFill>
                <a:srgbClr val="FFFF00"/>
              </a:solidFill>
              <a:latin typeface="+mn-lt"/>
              <a:ea typeface="宋体" pitchFamily="2" charset="-122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cantidad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::=  “$” 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dígito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+ </a:t>
            </a:r>
            <a:r>
              <a:rPr lang="en-US" altLang="zh-CN" dirty="0" smtClean="0">
                <a:solidFill>
                  <a:srgbClr val="FFFF00"/>
                </a:solidFill>
                <a:latin typeface="+mn-lt"/>
                <a:ea typeface="宋体" pitchFamily="2" charset="-122"/>
              </a:rPr>
              <a:t>“1” dígito</a:t>
            </a:r>
            <a:r>
              <a:rPr lang="en-US" altLang="zh-CN" b="0" baseline="30000" dirty="0">
                <a:solidFill>
                  <a:srgbClr val="FFFF00"/>
                </a:solidFill>
                <a:latin typeface="Calibri" panose="020F0502020204030204"/>
              </a:rPr>
              <a:t>2</a:t>
            </a:r>
            <a:endParaRPr lang="en-US" altLang="zh-CN" dirty="0">
              <a:solidFill>
                <a:srgbClr val="FFFF00"/>
              </a:solidFill>
              <a:latin typeface="+mn-lt"/>
              <a:ea typeface="宋体" pitchFamily="2" charset="-122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750990" y="4359444"/>
            <a:ext cx="812730" cy="438879"/>
          </a:xfrm>
          <a:prstGeom prst="rightArrow">
            <a:avLst>
              <a:gd name="adj1" fmla="val 50000"/>
              <a:gd name="adj2" fmla="val 64487"/>
            </a:avLst>
          </a:prstGeom>
          <a:solidFill>
            <a:srgbClr val="0000FF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5529389" y="4168948"/>
            <a:ext cx="3386721" cy="1015663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err="1" smtClean="0">
                <a:solidFill>
                  <a:srgbClr val="FFFF00"/>
                </a:solidFill>
                <a:latin typeface="Helvetica" charset="0"/>
              </a:rPr>
              <a:t>depósito</a:t>
            </a:r>
            <a:r>
              <a:rPr lang="en-US" altLang="zh-CN" dirty="0" smtClean="0">
                <a:solidFill>
                  <a:srgbClr val="FFFF00"/>
                </a:solidFill>
                <a:latin typeface="Helvetica" charset="0"/>
              </a:rPr>
              <a:t> </a:t>
            </a:r>
            <a:r>
              <a:rPr lang="en-US" altLang="zh-CN" dirty="0">
                <a:solidFill>
                  <a:srgbClr val="FFFF00"/>
                </a:solidFill>
                <a:latin typeface="Helvetica" charset="0"/>
              </a:rPr>
              <a:t>4400  .1500.00</a:t>
            </a:r>
          </a:p>
          <a:p>
            <a:r>
              <a:rPr lang="en-US" altLang="zh-CN" dirty="0" err="1" smtClean="0">
                <a:solidFill>
                  <a:srgbClr val="FFFF00"/>
                </a:solidFill>
                <a:latin typeface="Helvetica" charset="0"/>
              </a:rPr>
              <a:t>depósito</a:t>
            </a:r>
            <a:r>
              <a:rPr lang="en-US" altLang="zh-CN" dirty="0" smtClean="0">
                <a:solidFill>
                  <a:srgbClr val="FFFF00"/>
                </a:solidFill>
                <a:latin typeface="Helvetica" charset="0"/>
              </a:rPr>
              <a:t> </a:t>
            </a:r>
            <a:r>
              <a:rPr lang="en-US" altLang="zh-CN" dirty="0" smtClean="0">
                <a:solidFill>
                  <a:srgbClr val="FFFF00"/>
                </a:solidFill>
                <a:latin typeface="Helvetica" charset="0"/>
              </a:rPr>
              <a:t>4400  </a:t>
            </a:r>
            <a:r>
              <a:rPr lang="en-US" altLang="zh-CN" dirty="0">
                <a:solidFill>
                  <a:srgbClr val="FFFF00"/>
                </a:solidFill>
                <a:latin typeface="Helvetica" charset="0"/>
              </a:rPr>
              <a:t>$1500$00</a:t>
            </a:r>
          </a:p>
          <a:p>
            <a:r>
              <a:rPr lang="en-US" altLang="zh-CN" dirty="0" err="1" smtClean="0">
                <a:solidFill>
                  <a:srgbClr val="FFFF00"/>
                </a:solidFill>
                <a:latin typeface="Helvetica" charset="0"/>
              </a:rPr>
              <a:t>depósito</a:t>
            </a:r>
            <a:r>
              <a:rPr lang="en-US" altLang="zh-CN" dirty="0" smtClean="0">
                <a:solidFill>
                  <a:srgbClr val="FFFF00"/>
                </a:solidFill>
                <a:latin typeface="Helvetica" charset="0"/>
              </a:rPr>
              <a:t> </a:t>
            </a:r>
            <a:r>
              <a:rPr lang="en-US" altLang="zh-CN" dirty="0" smtClean="0">
                <a:solidFill>
                  <a:srgbClr val="FFFF00"/>
                </a:solidFill>
                <a:latin typeface="Helvetica" charset="0"/>
              </a:rPr>
              <a:t>4400  </a:t>
            </a:r>
            <a:r>
              <a:rPr lang="en-US" altLang="zh-CN" dirty="0">
                <a:solidFill>
                  <a:srgbClr val="FFFF00"/>
                </a:solidFill>
                <a:latin typeface="Helvetica" charset="0"/>
              </a:rPr>
              <a:t>$1500100</a:t>
            </a:r>
            <a:endParaRPr lang="en-US" altLang="zh-CN" u="sng" dirty="0">
              <a:solidFill>
                <a:srgbClr val="FFFF00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194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Ejemplos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31</a:t>
            </a:fld>
            <a:endParaRPr lang="es-ES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0" y="1755835"/>
            <a:ext cx="4700842" cy="1862048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Eliminación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de terminal y no terminal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dep          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::=  “</a:t>
            </a: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depósito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” </a:t>
            </a: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cuenta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cantidad</a:t>
            </a:r>
            <a:endParaRPr lang="en-US" altLang="zh-CN" dirty="0">
              <a:solidFill>
                <a:schemeClr val="bg1"/>
              </a:solidFill>
              <a:latin typeface="+mn-lt"/>
              <a:ea typeface="宋体" pitchFamily="2" charset="-122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dep          ::=  </a:t>
            </a:r>
            <a:r>
              <a:rPr lang="en-US" altLang="zh-CN" dirty="0" err="1" smtClean="0">
                <a:solidFill>
                  <a:srgbClr val="FFFF00"/>
                </a:solidFill>
                <a:latin typeface="+mn-lt"/>
                <a:ea typeface="宋体" pitchFamily="2" charset="-122"/>
              </a:rPr>
              <a:t>cuenta</a:t>
            </a:r>
            <a:r>
              <a:rPr lang="en-US" altLang="zh-CN" dirty="0" smtClean="0">
                <a:solidFill>
                  <a:srgbClr val="FFFF00"/>
                </a:solidFill>
                <a:latin typeface="+mn-lt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rgbClr val="FFFF00"/>
                </a:solidFill>
                <a:latin typeface="+mn-lt"/>
                <a:ea typeface="宋体" pitchFamily="2" charset="-122"/>
              </a:rPr>
              <a:t>cantidad</a:t>
            </a:r>
            <a:endParaRPr lang="en-US" altLang="zh-CN" dirty="0" smtClean="0">
              <a:solidFill>
                <a:srgbClr val="FFFF00"/>
              </a:solidFill>
              <a:latin typeface="+mn-lt"/>
              <a:ea typeface="宋体" pitchFamily="2" charset="-122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FFFF00"/>
                </a:solidFill>
                <a:latin typeface="+mn-lt"/>
              </a:rPr>
              <a:t>dep          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::=  “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depósito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” 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cantidad</a:t>
            </a:r>
            <a:endParaRPr lang="en-US" altLang="zh-CN" dirty="0">
              <a:solidFill>
                <a:srgbClr val="FFFF00"/>
              </a:solidFill>
              <a:latin typeface="+mn-lt"/>
              <a:ea typeface="宋体" pitchFamily="2" charset="-122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dep          ::=  “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depósito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” </a:t>
            </a:r>
            <a:r>
              <a:rPr lang="en-US" altLang="zh-CN" dirty="0" err="1" smtClean="0">
                <a:solidFill>
                  <a:srgbClr val="FFFF00"/>
                </a:solidFill>
                <a:latin typeface="+mn-lt"/>
                <a:ea typeface="宋体" pitchFamily="2" charset="-122"/>
              </a:rPr>
              <a:t>cuenta</a:t>
            </a:r>
            <a:endParaRPr lang="en-US" altLang="zh-CN" dirty="0">
              <a:solidFill>
                <a:srgbClr val="FFFF00"/>
              </a:solidFill>
              <a:latin typeface="+mn-lt"/>
              <a:ea typeface="宋体" pitchFamily="2" charset="-122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517811" y="2574483"/>
            <a:ext cx="3578836" cy="1015663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>
                <a:solidFill>
                  <a:srgbClr val="FFFF00"/>
                </a:solidFill>
                <a:latin typeface="Helvetica" charset="0"/>
              </a:rPr>
              <a:t>4400 $1500.00</a:t>
            </a:r>
          </a:p>
          <a:p>
            <a:r>
              <a:rPr lang="en-US" altLang="zh-CN" dirty="0" err="1" smtClean="0">
                <a:solidFill>
                  <a:srgbClr val="FFFF00"/>
                </a:solidFill>
                <a:latin typeface="Helvetica" charset="0"/>
              </a:rPr>
              <a:t>depósito</a:t>
            </a:r>
            <a:r>
              <a:rPr lang="en-US" altLang="zh-CN" dirty="0" smtClean="0">
                <a:solidFill>
                  <a:srgbClr val="FFFF00"/>
                </a:solidFill>
                <a:latin typeface="Helvetica" charset="0"/>
              </a:rPr>
              <a:t> </a:t>
            </a:r>
            <a:r>
              <a:rPr lang="en-US" altLang="zh-CN" dirty="0">
                <a:solidFill>
                  <a:srgbClr val="FFFF00"/>
                </a:solidFill>
                <a:latin typeface="Helvetica" charset="0"/>
              </a:rPr>
              <a:t>$1500.00</a:t>
            </a:r>
            <a:endParaRPr lang="en-US" altLang="zh-CN" u="sng" dirty="0">
              <a:solidFill>
                <a:srgbClr val="FFFF00"/>
              </a:solidFill>
              <a:latin typeface="Helvetica" charset="0"/>
            </a:endParaRPr>
          </a:p>
          <a:p>
            <a:r>
              <a:rPr lang="en-US" altLang="zh-CN" dirty="0" err="1" smtClean="0">
                <a:solidFill>
                  <a:srgbClr val="FFFF00"/>
                </a:solidFill>
                <a:latin typeface="Helvetica" charset="0"/>
              </a:rPr>
              <a:t>depósito</a:t>
            </a:r>
            <a:r>
              <a:rPr lang="en-US" altLang="zh-CN" dirty="0" smtClean="0">
                <a:solidFill>
                  <a:srgbClr val="FFFF00"/>
                </a:solidFill>
                <a:latin typeface="Helvetica" charset="0"/>
              </a:rPr>
              <a:t> </a:t>
            </a:r>
            <a:r>
              <a:rPr lang="en-US" altLang="zh-CN" dirty="0">
                <a:solidFill>
                  <a:srgbClr val="FFFF00"/>
                </a:solidFill>
                <a:latin typeface="Helvetica" charset="0"/>
              </a:rPr>
              <a:t>4400</a:t>
            </a:r>
            <a:endParaRPr lang="en-US" altLang="zh-CN" u="sng" dirty="0">
              <a:solidFill>
                <a:srgbClr val="FFFF00"/>
              </a:solidFill>
              <a:latin typeface="Helvetica" charset="0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4739323" y="2656955"/>
            <a:ext cx="812730" cy="377857"/>
          </a:xfrm>
          <a:prstGeom prst="rightArrow">
            <a:avLst>
              <a:gd name="adj1" fmla="val 50000"/>
              <a:gd name="adj2" fmla="val 64487"/>
            </a:avLst>
          </a:prstGeom>
          <a:solidFill>
            <a:srgbClr val="0000FF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 rot="2982692">
            <a:off x="5749830" y="5009277"/>
            <a:ext cx="812730" cy="438879"/>
          </a:xfrm>
          <a:prstGeom prst="rightArrow">
            <a:avLst>
              <a:gd name="adj1" fmla="val 50000"/>
              <a:gd name="adj2" fmla="val 64487"/>
            </a:avLst>
          </a:prstGeom>
          <a:solidFill>
            <a:srgbClr val="0000FF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822959" y="5680588"/>
            <a:ext cx="8273688" cy="707886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err="1" smtClean="0">
                <a:solidFill>
                  <a:srgbClr val="FFFF00"/>
                </a:solidFill>
                <a:latin typeface="Helvetica" charset="0"/>
              </a:rPr>
              <a:t>depósito</a:t>
            </a:r>
            <a:r>
              <a:rPr lang="en-US" altLang="zh-CN" dirty="0" smtClean="0">
                <a:solidFill>
                  <a:srgbClr val="FFFF00"/>
                </a:solidFill>
                <a:latin typeface="Helvetica" charset="0"/>
              </a:rPr>
              <a:t> </a:t>
            </a:r>
            <a:r>
              <a:rPr lang="en-US" altLang="zh-CN" dirty="0" err="1">
                <a:solidFill>
                  <a:srgbClr val="FFFF00"/>
                </a:solidFill>
                <a:latin typeface="Helvetica" charset="0"/>
              </a:rPr>
              <a:t>depósito</a:t>
            </a:r>
            <a:r>
              <a:rPr lang="en-US" altLang="zh-CN" dirty="0">
                <a:solidFill>
                  <a:srgbClr val="FFFF00"/>
                </a:solidFill>
                <a:latin typeface="Helvetica" charset="0"/>
              </a:rPr>
              <a:t> </a:t>
            </a:r>
            <a:r>
              <a:rPr lang="en-US" altLang="zh-CN" dirty="0" smtClean="0">
                <a:solidFill>
                  <a:srgbClr val="FFFF00"/>
                </a:solidFill>
                <a:latin typeface="Helvetica" charset="0"/>
              </a:rPr>
              <a:t>4400  </a:t>
            </a:r>
            <a:r>
              <a:rPr lang="en-US" altLang="zh-CN" dirty="0">
                <a:solidFill>
                  <a:srgbClr val="FFFF00"/>
                </a:solidFill>
                <a:latin typeface="Helvetica" charset="0"/>
              </a:rPr>
              <a:t>$</a:t>
            </a:r>
            <a:r>
              <a:rPr lang="en-US" altLang="zh-CN" dirty="0" smtClean="0">
                <a:solidFill>
                  <a:srgbClr val="FFFF00"/>
                </a:solidFill>
                <a:latin typeface="Helvetica" charset="0"/>
              </a:rPr>
              <a:t>1500.00      </a:t>
            </a:r>
            <a:r>
              <a:rPr lang="en-US" altLang="zh-CN" dirty="0" err="1" smtClean="0">
                <a:solidFill>
                  <a:srgbClr val="FFFF00"/>
                </a:solidFill>
                <a:latin typeface="Helvetica" charset="0"/>
              </a:rPr>
              <a:t>depósito</a:t>
            </a:r>
            <a:r>
              <a:rPr lang="en-US" altLang="zh-CN" dirty="0" smtClean="0">
                <a:solidFill>
                  <a:srgbClr val="FFFF00"/>
                </a:solidFill>
                <a:latin typeface="Helvetica" charset="0"/>
              </a:rPr>
              <a:t> </a:t>
            </a:r>
            <a:r>
              <a:rPr lang="en-US" altLang="zh-CN" dirty="0">
                <a:solidFill>
                  <a:srgbClr val="FFFF00"/>
                </a:solidFill>
                <a:latin typeface="Helvetica" charset="0"/>
              </a:rPr>
              <a:t>4400 4400 $</a:t>
            </a:r>
            <a:r>
              <a:rPr lang="en-US" altLang="zh-CN" dirty="0" smtClean="0">
                <a:solidFill>
                  <a:srgbClr val="FFFF00"/>
                </a:solidFill>
                <a:latin typeface="Helvetica" charset="0"/>
              </a:rPr>
              <a:t>1500.00</a:t>
            </a:r>
            <a:endParaRPr lang="en-US" altLang="zh-CN" u="sng" dirty="0">
              <a:solidFill>
                <a:schemeClr val="accent1">
                  <a:lumMod val="50000"/>
                </a:schemeClr>
              </a:solidFill>
              <a:latin typeface="Helvetica" charset="0"/>
            </a:endParaRPr>
          </a:p>
          <a:p>
            <a:r>
              <a:rPr lang="en-US" altLang="zh-CN" dirty="0" err="1" smtClean="0">
                <a:solidFill>
                  <a:srgbClr val="FFFF00"/>
                </a:solidFill>
                <a:latin typeface="Helvetica" charset="0"/>
              </a:rPr>
              <a:t>depósito</a:t>
            </a:r>
            <a:r>
              <a:rPr lang="en-US" altLang="zh-CN" dirty="0" smtClean="0">
                <a:solidFill>
                  <a:srgbClr val="FFFF00"/>
                </a:solidFill>
                <a:latin typeface="Helvetica" charset="0"/>
              </a:rPr>
              <a:t> </a:t>
            </a:r>
            <a:r>
              <a:rPr lang="en-US" altLang="zh-CN" dirty="0">
                <a:solidFill>
                  <a:srgbClr val="FFFF00"/>
                </a:solidFill>
                <a:latin typeface="Helvetica" charset="0"/>
              </a:rPr>
              <a:t>4400 $1500.00 $</a:t>
            </a:r>
            <a:r>
              <a:rPr lang="en-US" altLang="zh-CN" dirty="0" smtClean="0">
                <a:solidFill>
                  <a:srgbClr val="FFFF00"/>
                </a:solidFill>
                <a:latin typeface="Helvetica" charset="0"/>
              </a:rPr>
              <a:t>1500.00</a:t>
            </a:r>
            <a:endParaRPr lang="en-US" altLang="zh-CN" dirty="0">
              <a:solidFill>
                <a:srgbClr val="FFFF00"/>
              </a:solidFill>
              <a:latin typeface="Helvetica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0" y="3700355"/>
            <a:ext cx="5726037" cy="1862048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Duplicado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de terminal y no terminal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dep          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::=  “</a:t>
            </a: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depósito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” </a:t>
            </a: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cuenta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cantidad</a:t>
            </a:r>
            <a:endParaRPr lang="en-US" altLang="zh-CN" dirty="0" smtClean="0">
              <a:solidFill>
                <a:srgbClr val="FFFF00"/>
              </a:solidFill>
              <a:latin typeface="+mn-lt"/>
              <a:ea typeface="宋体" pitchFamily="2" charset="-122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FFFF00"/>
                </a:solidFill>
                <a:latin typeface="+mn-lt"/>
              </a:rPr>
              <a:t>dep          ::=  “</a:t>
            </a:r>
            <a:r>
              <a:rPr lang="en-US" altLang="zh-CN" dirty="0" err="1">
                <a:solidFill>
                  <a:srgbClr val="FFFF00"/>
                </a:solidFill>
                <a:latin typeface="+mn-lt"/>
              </a:rPr>
              <a:t>depósito</a:t>
            </a:r>
            <a:r>
              <a:rPr lang="en-US" altLang="zh-CN" dirty="0" smtClean="0">
                <a:solidFill>
                  <a:srgbClr val="FFFF00"/>
                </a:solidFill>
                <a:latin typeface="+mn-lt"/>
              </a:rPr>
              <a:t>”</a:t>
            </a:r>
            <a:r>
              <a:rPr lang="en-US" altLang="zh-CN" dirty="0">
                <a:solidFill>
                  <a:srgbClr val="FFFF00"/>
                </a:solidFill>
                <a:latin typeface="+mn-lt"/>
              </a:rPr>
              <a:t> “</a:t>
            </a:r>
            <a:r>
              <a:rPr lang="en-US" altLang="zh-CN" dirty="0" err="1">
                <a:solidFill>
                  <a:srgbClr val="FFFF00"/>
                </a:solidFill>
                <a:latin typeface="+mn-lt"/>
              </a:rPr>
              <a:t>depósito</a:t>
            </a:r>
            <a:r>
              <a:rPr lang="en-US" altLang="zh-CN" dirty="0">
                <a:solidFill>
                  <a:srgbClr val="FFFF00"/>
                </a:solidFill>
                <a:latin typeface="+mn-lt"/>
              </a:rPr>
              <a:t>”</a:t>
            </a:r>
            <a:r>
              <a:rPr lang="en-US" altLang="zh-CN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en-US" altLang="zh-CN" dirty="0" err="1" smtClean="0">
                <a:solidFill>
                  <a:srgbClr val="FFFF00"/>
                </a:solidFill>
                <a:latin typeface="+mn-lt"/>
              </a:rPr>
              <a:t>cuenta</a:t>
            </a:r>
            <a:r>
              <a:rPr lang="en-US" altLang="zh-CN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en-US" altLang="zh-CN" dirty="0" err="1" smtClean="0">
                <a:solidFill>
                  <a:srgbClr val="FFFF00"/>
                </a:solidFill>
                <a:latin typeface="+mn-lt"/>
              </a:rPr>
              <a:t>cantidad</a:t>
            </a:r>
            <a:endParaRPr lang="en-US" altLang="zh-CN" dirty="0" smtClean="0">
              <a:solidFill>
                <a:srgbClr val="FFFF00"/>
              </a:solidFill>
              <a:latin typeface="+mn-lt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FFFF00"/>
                </a:solidFill>
                <a:latin typeface="+mn-lt"/>
              </a:rPr>
              <a:t>dep          ::=  “</a:t>
            </a:r>
            <a:r>
              <a:rPr lang="en-US" altLang="zh-CN" dirty="0" err="1">
                <a:solidFill>
                  <a:srgbClr val="FFFF00"/>
                </a:solidFill>
                <a:latin typeface="+mn-lt"/>
              </a:rPr>
              <a:t>depósito</a:t>
            </a:r>
            <a:r>
              <a:rPr lang="en-US" altLang="zh-CN" dirty="0">
                <a:solidFill>
                  <a:srgbClr val="FFFF00"/>
                </a:solidFill>
                <a:latin typeface="+mn-lt"/>
              </a:rPr>
              <a:t>” </a:t>
            </a:r>
            <a:r>
              <a:rPr lang="en-US" altLang="zh-CN" dirty="0" err="1" smtClean="0">
                <a:solidFill>
                  <a:srgbClr val="FFFF00"/>
                </a:solidFill>
                <a:latin typeface="+mn-lt"/>
              </a:rPr>
              <a:t>cuenta</a:t>
            </a:r>
            <a:r>
              <a:rPr lang="en-US" altLang="zh-CN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en-US" altLang="zh-CN" dirty="0" err="1">
                <a:solidFill>
                  <a:srgbClr val="FFFF00"/>
                </a:solidFill>
                <a:latin typeface="+mn-lt"/>
              </a:rPr>
              <a:t>cuenta</a:t>
            </a:r>
            <a:r>
              <a:rPr lang="en-US" altLang="zh-CN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altLang="zh-CN" dirty="0" err="1" smtClean="0">
                <a:solidFill>
                  <a:srgbClr val="FFFF00"/>
                </a:solidFill>
                <a:latin typeface="+mn-lt"/>
              </a:rPr>
              <a:t>cantidad</a:t>
            </a:r>
            <a:endParaRPr lang="en-US" altLang="zh-CN" dirty="0">
              <a:solidFill>
                <a:srgbClr val="FFFF00"/>
              </a:solidFill>
              <a:latin typeface="+mn-lt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dirty="0" smtClean="0">
                <a:solidFill>
                  <a:srgbClr val="FFFF00"/>
                </a:solidFill>
                <a:latin typeface="+mn-lt"/>
              </a:rPr>
              <a:t>dep          </a:t>
            </a:r>
            <a:r>
              <a:rPr lang="en-US" altLang="zh-CN" dirty="0">
                <a:solidFill>
                  <a:srgbClr val="FFFF00"/>
                </a:solidFill>
                <a:latin typeface="+mn-lt"/>
              </a:rPr>
              <a:t>::=  “</a:t>
            </a:r>
            <a:r>
              <a:rPr lang="en-US" altLang="zh-CN" dirty="0" err="1">
                <a:solidFill>
                  <a:srgbClr val="FFFF00"/>
                </a:solidFill>
                <a:latin typeface="+mn-lt"/>
              </a:rPr>
              <a:t>depósito</a:t>
            </a:r>
            <a:r>
              <a:rPr lang="en-US" altLang="zh-CN" dirty="0">
                <a:solidFill>
                  <a:srgbClr val="FFFF00"/>
                </a:solidFill>
                <a:latin typeface="+mn-lt"/>
              </a:rPr>
              <a:t>” </a:t>
            </a:r>
            <a:r>
              <a:rPr lang="en-US" altLang="zh-CN" dirty="0" err="1">
                <a:solidFill>
                  <a:srgbClr val="FFFF00"/>
                </a:solidFill>
                <a:latin typeface="+mn-lt"/>
              </a:rPr>
              <a:t>cuenta</a:t>
            </a:r>
            <a:r>
              <a:rPr lang="en-US" altLang="zh-CN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altLang="zh-CN" dirty="0" err="1" smtClean="0">
                <a:solidFill>
                  <a:srgbClr val="FFFF00"/>
                </a:solidFill>
                <a:latin typeface="+mn-lt"/>
              </a:rPr>
              <a:t>cantidad</a:t>
            </a:r>
            <a:r>
              <a:rPr lang="en-US" altLang="zh-CN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en-US" altLang="zh-CN" dirty="0" err="1" smtClean="0">
                <a:solidFill>
                  <a:srgbClr val="FFFF00"/>
                </a:solidFill>
                <a:latin typeface="+mn-lt"/>
              </a:rPr>
              <a:t>cantidad</a:t>
            </a:r>
            <a:endParaRPr lang="en-US" altLang="zh-CN" dirty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6536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99751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Notas y aplicaciones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7362"/>
            <a:ext cx="7061409" cy="4571958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spcAft>
                <a:spcPts val="400"/>
              </a:spcAft>
              <a:buClrTx/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Hay mucha más </a:t>
            </a:r>
            <a:r>
              <a:rPr lang="es-ES" altLang="en-US" dirty="0" smtClean="0">
                <a:solidFill>
                  <a:srgbClr val="00B0F0"/>
                </a:solidFill>
              </a:rPr>
              <a:t>experiencia</a:t>
            </a:r>
            <a:r>
              <a:rPr lang="es-ES" altLang="en-US" dirty="0" smtClean="0">
                <a:solidFill>
                  <a:schemeClr val="tx1"/>
                </a:solidFill>
              </a:rPr>
              <a:t> en mutación de programas que en mutación de gramáticas. Por tanto, los operadores son </a:t>
            </a:r>
            <a:r>
              <a:rPr lang="es-ES" altLang="en-US" dirty="0" smtClean="0">
                <a:solidFill>
                  <a:srgbClr val="00B0F0"/>
                </a:solidFill>
              </a:rPr>
              <a:t>menos </a:t>
            </a:r>
            <a:r>
              <a:rPr lang="es-ES" altLang="en-US" i="1" dirty="0" smtClean="0">
                <a:solidFill>
                  <a:srgbClr val="00B0F0"/>
                </a:solidFill>
              </a:rPr>
              <a:t>precisos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ClrTx/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ClrTx/>
              <a:buNone/>
            </a:pPr>
            <a:r>
              <a:rPr lang="es-ES" altLang="en-US" dirty="0" smtClean="0">
                <a:solidFill>
                  <a:srgbClr val="00B0F0"/>
                </a:solidFill>
              </a:rPr>
              <a:t>Aplicación</a:t>
            </a:r>
            <a:r>
              <a:rPr lang="es-ES" altLang="en-US" dirty="0" smtClean="0">
                <a:solidFill>
                  <a:schemeClr val="tx1"/>
                </a:solidFill>
              </a:rPr>
              <a:t> de operadores de mutación:</a:t>
            </a:r>
          </a:p>
          <a:p>
            <a:pPr lvl="1">
              <a:spcBef>
                <a:spcPts val="400"/>
              </a:spcBef>
              <a:buClr>
                <a:srgbClr val="00B0F0"/>
              </a:buClr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rgbClr val="00B0F0"/>
                </a:solidFill>
              </a:rPr>
              <a:t>Mutar</a:t>
            </a:r>
            <a:r>
              <a:rPr lang="es-ES" altLang="en-US" sz="2000" dirty="0" smtClean="0">
                <a:solidFill>
                  <a:schemeClr val="tx1"/>
                </a:solidFill>
              </a:rPr>
              <a:t> la </a:t>
            </a:r>
            <a:r>
              <a:rPr lang="es-ES" altLang="en-US" sz="2000" dirty="0" smtClean="0">
                <a:solidFill>
                  <a:srgbClr val="00B0F0"/>
                </a:solidFill>
              </a:rPr>
              <a:t>gramática</a:t>
            </a:r>
            <a:r>
              <a:rPr lang="es-ES" altLang="en-US" sz="2000" dirty="0" smtClean="0">
                <a:solidFill>
                  <a:schemeClr val="tx1"/>
                </a:solidFill>
              </a:rPr>
              <a:t> para, a continuación, derivar cadenas.</a:t>
            </a:r>
          </a:p>
          <a:p>
            <a:pPr lvl="1">
              <a:spcBef>
                <a:spcPts val="400"/>
              </a:spcBef>
              <a:buClr>
                <a:srgbClr val="00B0F0"/>
              </a:buClr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Derivar cadenas y </a:t>
            </a:r>
            <a:r>
              <a:rPr lang="es-ES" altLang="en-US" sz="2000" dirty="0" smtClean="0">
                <a:solidFill>
                  <a:srgbClr val="00B0F0"/>
                </a:solidFill>
              </a:rPr>
              <a:t>mutar</a:t>
            </a:r>
            <a:r>
              <a:rPr lang="es-ES" altLang="en-US" sz="2000" dirty="0" smtClean="0">
                <a:solidFill>
                  <a:schemeClr val="tx1"/>
                </a:solidFill>
              </a:rPr>
              <a:t> una </a:t>
            </a:r>
            <a:r>
              <a:rPr lang="es-ES" altLang="en-US" sz="2000" dirty="0" smtClean="0">
                <a:solidFill>
                  <a:srgbClr val="00B0F0"/>
                </a:solidFill>
              </a:rPr>
              <a:t>derivación</a:t>
            </a:r>
            <a:r>
              <a:rPr lang="es-ES" altLang="en-US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ClrTx/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ClrTx/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Algunos mutantes dan cadenas que están en la gramática original (</a:t>
            </a:r>
            <a:r>
              <a:rPr lang="es-ES" altLang="en-US" dirty="0" smtClean="0">
                <a:solidFill>
                  <a:srgbClr val="00B0F0"/>
                </a:solidFill>
              </a:rPr>
              <a:t>equivalente</a:t>
            </a:r>
            <a:r>
              <a:rPr lang="es-ES" altLang="en-US" dirty="0" smtClean="0">
                <a:solidFill>
                  <a:schemeClr val="tx1"/>
                </a:solidFill>
              </a:rPr>
              <a:t>). 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ClrTx/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En este caso, es más </a:t>
            </a:r>
            <a:r>
              <a:rPr lang="es-ES" altLang="en-US" dirty="0" smtClean="0">
                <a:solidFill>
                  <a:srgbClr val="00B0F0"/>
                </a:solidFill>
              </a:rPr>
              <a:t>sencillo</a:t>
            </a:r>
            <a:r>
              <a:rPr lang="es-ES" altLang="en-US" dirty="0" smtClean="0">
                <a:solidFill>
                  <a:schemeClr val="tx1"/>
                </a:solidFill>
              </a:rPr>
              <a:t> reconocer la </a:t>
            </a:r>
            <a:r>
              <a:rPr lang="es-ES" altLang="en-US" dirty="0" smtClean="0">
                <a:solidFill>
                  <a:srgbClr val="00B0F0"/>
                </a:solidFill>
              </a:rPr>
              <a:t>equivalencia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587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99751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Mutación de XML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7362"/>
            <a:ext cx="7349441" cy="4571958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spcAft>
                <a:spcPts val="400"/>
              </a:spcAft>
              <a:buClrTx/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Los </a:t>
            </a:r>
            <a:r>
              <a:rPr lang="es-ES" altLang="en-US" dirty="0" smtClean="0">
                <a:solidFill>
                  <a:srgbClr val="00B0F0"/>
                </a:solidFill>
              </a:rPr>
              <a:t>esquemas</a:t>
            </a:r>
            <a:r>
              <a:rPr lang="es-ES" altLang="en-US" dirty="0" smtClean="0">
                <a:solidFill>
                  <a:schemeClr val="tx1"/>
                </a:solidFill>
              </a:rPr>
              <a:t> de XML se pueden </a:t>
            </a:r>
            <a:r>
              <a:rPr lang="es-ES" altLang="en-US" dirty="0" smtClean="0">
                <a:solidFill>
                  <a:srgbClr val="00B0F0"/>
                </a:solidFill>
              </a:rPr>
              <a:t>mutar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ClrTx/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ClrTx/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Si </a:t>
            </a:r>
            <a:r>
              <a:rPr lang="es-ES" altLang="en-US" dirty="0" smtClean="0">
                <a:solidFill>
                  <a:srgbClr val="00B0F0"/>
                </a:solidFill>
              </a:rPr>
              <a:t>no</a:t>
            </a:r>
            <a:r>
              <a:rPr lang="es-ES" altLang="en-US" dirty="0" smtClean="0">
                <a:solidFill>
                  <a:schemeClr val="tx1"/>
                </a:solidFill>
              </a:rPr>
              <a:t> existe un </a:t>
            </a:r>
            <a:r>
              <a:rPr lang="es-ES" altLang="en-US" dirty="0" smtClean="0">
                <a:solidFill>
                  <a:srgbClr val="00B0F0"/>
                </a:solidFill>
              </a:rPr>
              <a:t>esquema</a:t>
            </a:r>
            <a:r>
              <a:rPr lang="es-ES" altLang="en-US" dirty="0" smtClean="0">
                <a:solidFill>
                  <a:schemeClr val="tx1"/>
                </a:solidFill>
              </a:rPr>
              <a:t>, los </a:t>
            </a:r>
            <a:r>
              <a:rPr lang="es-ES" altLang="en-US" dirty="0" err="1" smtClean="0">
                <a:solidFill>
                  <a:schemeClr val="tx1"/>
                </a:solidFill>
              </a:rPr>
              <a:t>testeadores</a:t>
            </a:r>
            <a:r>
              <a:rPr lang="es-ES" altLang="en-US" dirty="0" smtClean="0">
                <a:solidFill>
                  <a:schemeClr val="tx1"/>
                </a:solidFill>
              </a:rPr>
              <a:t> deberían </a:t>
            </a:r>
            <a:r>
              <a:rPr lang="es-ES" altLang="en-US" dirty="0" smtClean="0">
                <a:solidFill>
                  <a:srgbClr val="00B0F0"/>
                </a:solidFill>
              </a:rPr>
              <a:t>derivar</a:t>
            </a:r>
            <a:r>
              <a:rPr lang="es-ES" altLang="en-US" dirty="0" smtClean="0">
                <a:solidFill>
                  <a:schemeClr val="tx1"/>
                </a:solidFill>
              </a:rPr>
              <a:t> uno. Como siempre, esto les ayudará a encontrar problemas inmediatamente.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ClrTx/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ClrTx/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Muchos </a:t>
            </a:r>
            <a:r>
              <a:rPr lang="es-ES" altLang="en-US" dirty="0" smtClean="0">
                <a:solidFill>
                  <a:srgbClr val="00B0F0"/>
                </a:solidFill>
              </a:rPr>
              <a:t>programas</a:t>
            </a:r>
            <a:r>
              <a:rPr lang="es-ES" altLang="en-US" dirty="0" smtClean="0">
                <a:solidFill>
                  <a:schemeClr val="tx1"/>
                </a:solidFill>
              </a:rPr>
              <a:t> </a:t>
            </a:r>
            <a:r>
              <a:rPr lang="es-ES" altLang="en-US" dirty="0" smtClean="0">
                <a:solidFill>
                  <a:srgbClr val="00B0F0"/>
                </a:solidFill>
              </a:rPr>
              <a:t>validan</a:t>
            </a:r>
            <a:r>
              <a:rPr lang="es-ES" altLang="en-US" dirty="0" smtClean="0">
                <a:solidFill>
                  <a:schemeClr val="tx1"/>
                </a:solidFill>
              </a:rPr>
              <a:t> </a:t>
            </a:r>
            <a:r>
              <a:rPr lang="es-ES" altLang="en-US" dirty="0" smtClean="0">
                <a:solidFill>
                  <a:srgbClr val="00B0F0"/>
                </a:solidFill>
              </a:rPr>
              <a:t>mensajes</a:t>
            </a:r>
            <a:r>
              <a:rPr lang="es-ES" altLang="en-US" dirty="0" smtClean="0">
                <a:solidFill>
                  <a:schemeClr val="tx1"/>
                </a:solidFill>
              </a:rPr>
              <a:t> contra una gramática. 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ClrTx/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ClrTx/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Es </a:t>
            </a:r>
            <a:r>
              <a:rPr lang="es-ES" altLang="en-US" dirty="0" smtClean="0">
                <a:solidFill>
                  <a:srgbClr val="00B0F0"/>
                </a:solidFill>
              </a:rPr>
              <a:t>menos</a:t>
            </a:r>
            <a:r>
              <a:rPr lang="es-ES" altLang="en-US" dirty="0" smtClean="0">
                <a:solidFill>
                  <a:schemeClr val="tx1"/>
                </a:solidFill>
              </a:rPr>
              <a:t> </a:t>
            </a:r>
            <a:r>
              <a:rPr lang="es-ES" altLang="en-US" dirty="0" smtClean="0">
                <a:solidFill>
                  <a:srgbClr val="00B0F0"/>
                </a:solidFill>
              </a:rPr>
              <a:t>frecuente</a:t>
            </a:r>
            <a:r>
              <a:rPr lang="es-ES" altLang="en-US" dirty="0" smtClean="0">
                <a:solidFill>
                  <a:schemeClr val="tx1"/>
                </a:solidFill>
              </a:rPr>
              <a:t> que los programas comprueben todos los </a:t>
            </a:r>
            <a:r>
              <a:rPr lang="es-ES" altLang="en-US" i="1" dirty="0" err="1" smtClean="0">
                <a:solidFill>
                  <a:srgbClr val="00B0F0"/>
                </a:solidFill>
              </a:rPr>
              <a:t>facets</a:t>
            </a:r>
            <a:r>
              <a:rPr lang="es-ES" altLang="en-US" dirty="0" smtClean="0">
                <a:solidFill>
                  <a:srgbClr val="00B0F0"/>
                </a:solidFill>
              </a:rPr>
              <a:t> </a:t>
            </a:r>
            <a:r>
              <a:rPr lang="es-ES" altLang="en-US" dirty="0" smtClean="0">
                <a:solidFill>
                  <a:schemeClr val="tx1"/>
                </a:solidFill>
              </a:rPr>
              <a:t>del esquema.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ClrTx/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ClrTx/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De hecho, la </a:t>
            </a:r>
            <a:r>
              <a:rPr lang="es-ES" altLang="en-US" dirty="0" smtClean="0">
                <a:solidFill>
                  <a:srgbClr val="00B0F0"/>
                </a:solidFill>
              </a:rPr>
              <a:t>mutación</a:t>
            </a:r>
            <a:r>
              <a:rPr lang="es-ES" altLang="en-US" dirty="0" smtClean="0">
                <a:solidFill>
                  <a:schemeClr val="tx1"/>
                </a:solidFill>
              </a:rPr>
              <a:t> de </a:t>
            </a:r>
            <a:r>
              <a:rPr lang="es-ES" altLang="en-US" dirty="0" err="1" smtClean="0">
                <a:solidFill>
                  <a:srgbClr val="00B0F0"/>
                </a:solidFill>
              </a:rPr>
              <a:t>facets</a:t>
            </a:r>
            <a:r>
              <a:rPr lang="es-ES" altLang="en-US" dirty="0" smtClean="0">
                <a:solidFill>
                  <a:srgbClr val="00B0F0"/>
                </a:solidFill>
              </a:rPr>
              <a:t> </a:t>
            </a:r>
            <a:r>
              <a:rPr lang="es-ES" altLang="en-US" dirty="0" smtClean="0">
                <a:solidFill>
                  <a:schemeClr val="tx1"/>
                </a:solidFill>
              </a:rPr>
              <a:t>puede dar lugar a </a:t>
            </a:r>
            <a:r>
              <a:rPr lang="es-ES" altLang="en-US" dirty="0" err="1" smtClean="0">
                <a:solidFill>
                  <a:srgbClr val="00B0F0"/>
                </a:solidFill>
              </a:rPr>
              <a:t>tests</a:t>
            </a:r>
            <a:r>
              <a:rPr lang="es-ES" altLang="en-US" dirty="0" smtClean="0">
                <a:solidFill>
                  <a:srgbClr val="00B0F0"/>
                </a:solidFill>
              </a:rPr>
              <a:t> </a:t>
            </a:r>
            <a:r>
              <a:rPr lang="es-ES" altLang="en-US" dirty="0" smtClean="0">
                <a:solidFill>
                  <a:schemeClr val="tx1"/>
                </a:solidFill>
              </a:rPr>
              <a:t>muy </a:t>
            </a:r>
            <a:r>
              <a:rPr lang="es-ES" altLang="en-US" dirty="0" smtClean="0">
                <a:solidFill>
                  <a:srgbClr val="00B0F0"/>
                </a:solidFill>
              </a:rPr>
              <a:t>efectivos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543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152400" y="1142999"/>
            <a:ext cx="5139680" cy="24034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u="sng" dirty="0" err="1" smtClean="0">
                <a:solidFill>
                  <a:srgbClr val="000000"/>
                </a:solidFill>
                <a:latin typeface="Gill Sans MT" panose="020B0502020104020203" pitchFamily="34" charset="0"/>
              </a:rPr>
              <a:t>Esquema</a:t>
            </a:r>
            <a:r>
              <a:rPr lang="en-US" altLang="en-US" b="0" u="sng" dirty="0">
                <a:solidFill>
                  <a:srgbClr val="000000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u="sng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original (</a:t>
            </a:r>
            <a:r>
              <a:rPr lang="en-US" altLang="en-US" b="0" u="sng" dirty="0" err="1" smtClean="0">
                <a:solidFill>
                  <a:srgbClr val="000000"/>
                </a:solidFill>
                <a:latin typeface="Gill Sans MT" panose="020B0502020104020203" pitchFamily="34" charset="0"/>
              </a:rPr>
              <a:t>parcial</a:t>
            </a:r>
            <a:r>
              <a:rPr lang="en-US" altLang="en-US" b="0" u="sng" dirty="0">
                <a:solidFill>
                  <a:srgbClr val="000000"/>
                </a:solidFill>
                <a:latin typeface="Gill Sans MT" panose="020B0502020104020203" pitchFamily="34" charset="0"/>
              </a:rPr>
              <a:t>)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 err="1">
                <a:solidFill>
                  <a:srgbClr val="CC0099"/>
                </a:solidFill>
                <a:latin typeface="Gill Sans MT" panose="020B0502020104020203" pitchFamily="34" charset="0"/>
              </a:rPr>
              <a:t>xs:simpleType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name =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“</a:t>
            </a:r>
            <a:r>
              <a:rPr lang="en-US" altLang="en-US" b="0" dirty="0" err="1">
                <a:solidFill>
                  <a:srgbClr val="0033CC"/>
                </a:solidFill>
                <a:latin typeface="Gill Sans MT" panose="020B0502020104020203" pitchFamily="34" charset="0"/>
              </a:rPr>
              <a:t>priceType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”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 err="1">
                <a:solidFill>
                  <a:srgbClr val="CC0099"/>
                </a:solidFill>
                <a:latin typeface="Gill Sans MT" panose="020B0502020104020203" pitchFamily="34" charset="0"/>
              </a:rPr>
              <a:t>xs:restriction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base =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“</a:t>
            </a:r>
            <a:r>
              <a:rPr lang="en-US" altLang="en-US" b="0" dirty="0" err="1">
                <a:solidFill>
                  <a:srgbClr val="0033CC"/>
                </a:solidFill>
                <a:latin typeface="Gill Sans MT" panose="020B0502020104020203" pitchFamily="34" charset="0"/>
              </a:rPr>
              <a:t>xs:decimal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”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 err="1">
                <a:solidFill>
                  <a:srgbClr val="CC0099"/>
                </a:solidFill>
                <a:latin typeface="Gill Sans MT" panose="020B0502020104020203" pitchFamily="34" charset="0"/>
              </a:rPr>
              <a:t>xs:fractionDigits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value =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“2”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/&gt;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 err="1">
                <a:solidFill>
                  <a:srgbClr val="CC0099"/>
                </a:solidFill>
                <a:latin typeface="Gill Sans MT" panose="020B0502020104020203" pitchFamily="34" charset="0"/>
              </a:rPr>
              <a:t>xs:maxInclusive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value =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“1000.00”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/&gt;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    &lt;/</a:t>
            </a:r>
            <a:r>
              <a:rPr lang="en-US" altLang="en-US" b="0" dirty="0" err="1">
                <a:solidFill>
                  <a:srgbClr val="CC0099"/>
                </a:solidFill>
                <a:latin typeface="Gill Sans MT" panose="020B0502020104020203" pitchFamily="34" charset="0"/>
              </a:rPr>
              <a:t>xs:restriction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 err="1">
                <a:solidFill>
                  <a:srgbClr val="CC0099"/>
                </a:solidFill>
                <a:latin typeface="Gill Sans MT" panose="020B0502020104020203" pitchFamily="34" charset="0"/>
              </a:rPr>
              <a:t>xs:simpleType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73463" y="1219200"/>
            <a:ext cx="5037138" cy="1028700"/>
            <a:chOff x="2251" y="768"/>
            <a:chExt cx="3173" cy="648"/>
          </a:xfrm>
        </p:grpSpPr>
        <p:sp>
          <p:nvSpPr>
            <p:cNvPr id="40988" name="Text Box 5"/>
            <p:cNvSpPr txBox="1">
              <a:spLocks noChangeArrowheads="1"/>
            </p:cNvSpPr>
            <p:nvPr/>
          </p:nvSpPr>
          <p:spPr bwMode="auto">
            <a:xfrm>
              <a:off x="3456" y="768"/>
              <a:ext cx="1968" cy="434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 b="0" u="sng" dirty="0" err="1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Mutantes</a:t>
              </a:r>
              <a:r>
                <a:rPr lang="en-US" altLang="en-US" b="0" dirty="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: value </a:t>
              </a:r>
              <a:r>
                <a:rPr lang="en-US" altLang="en-US" b="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= </a:t>
              </a:r>
              <a:r>
                <a:rPr lang="en-US" altLang="en-US" b="0" dirty="0">
                  <a:solidFill>
                    <a:srgbClr val="0033CC"/>
                  </a:solidFill>
                  <a:latin typeface="Gill Sans MT" panose="020B0502020104020203" pitchFamily="34" charset="0"/>
                </a:rPr>
                <a:t>“3”</a:t>
              </a:r>
            </a:p>
            <a:p>
              <a:pPr algn="l"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 b="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              </a:t>
              </a:r>
              <a:r>
                <a:rPr lang="en-US" altLang="en-US" b="0" dirty="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     value </a:t>
              </a:r>
              <a:r>
                <a:rPr lang="en-US" altLang="en-US" b="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= </a:t>
              </a:r>
              <a:r>
                <a:rPr lang="en-US" altLang="en-US" b="0" dirty="0">
                  <a:solidFill>
                    <a:srgbClr val="0033CC"/>
                  </a:solidFill>
                  <a:latin typeface="Gill Sans MT" panose="020B0502020104020203" pitchFamily="34" charset="0"/>
                </a:rPr>
                <a:t>“1”</a:t>
              </a:r>
            </a:p>
          </p:txBody>
        </p:sp>
        <p:sp>
          <p:nvSpPr>
            <p:cNvPr id="40989" name="Line 6"/>
            <p:cNvSpPr>
              <a:spLocks noChangeShapeType="1"/>
            </p:cNvSpPr>
            <p:nvPr/>
          </p:nvSpPr>
          <p:spPr bwMode="auto">
            <a:xfrm flipV="1">
              <a:off x="2251" y="960"/>
              <a:ext cx="1205" cy="45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733800" y="2495552"/>
            <a:ext cx="5126038" cy="677863"/>
            <a:chOff x="2352" y="1572"/>
            <a:chExt cx="3229" cy="427"/>
          </a:xfrm>
        </p:grpSpPr>
        <p:sp>
          <p:nvSpPr>
            <p:cNvPr id="40986" name="Text Box 8"/>
            <p:cNvSpPr txBox="1">
              <a:spLocks noChangeArrowheads="1"/>
            </p:cNvSpPr>
            <p:nvPr/>
          </p:nvSpPr>
          <p:spPr bwMode="auto">
            <a:xfrm>
              <a:off x="3495" y="1572"/>
              <a:ext cx="2086" cy="427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 b="0" u="sng" dirty="0" err="1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Mutantes</a:t>
              </a:r>
              <a:r>
                <a:rPr lang="en-US" altLang="en-US" b="0" dirty="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: value </a:t>
              </a:r>
              <a:r>
                <a:rPr lang="en-US" altLang="en-US" b="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= </a:t>
              </a:r>
              <a:r>
                <a:rPr lang="en-US" altLang="en-US" b="0" dirty="0">
                  <a:solidFill>
                    <a:srgbClr val="0033CC"/>
                  </a:solidFill>
                  <a:latin typeface="Gill Sans MT" panose="020B0502020104020203" pitchFamily="34" charset="0"/>
                </a:rPr>
                <a:t>“100”</a:t>
              </a:r>
            </a:p>
            <a:p>
              <a:pPr algn="l"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 b="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              </a:t>
              </a:r>
              <a:r>
                <a:rPr lang="en-US" altLang="en-US" b="0" dirty="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    value </a:t>
              </a:r>
              <a:r>
                <a:rPr lang="en-US" altLang="en-US" b="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= </a:t>
              </a:r>
              <a:r>
                <a:rPr lang="en-US" altLang="en-US" b="0" dirty="0">
                  <a:solidFill>
                    <a:srgbClr val="0033CC"/>
                  </a:solidFill>
                  <a:latin typeface="Gill Sans MT" panose="020B0502020104020203" pitchFamily="34" charset="0"/>
                </a:rPr>
                <a:t>“2000”</a:t>
              </a:r>
            </a:p>
          </p:txBody>
        </p:sp>
        <p:sp>
          <p:nvSpPr>
            <p:cNvPr id="40987" name="Line 9"/>
            <p:cNvSpPr>
              <a:spLocks noChangeShapeType="1"/>
            </p:cNvSpPr>
            <p:nvPr/>
          </p:nvSpPr>
          <p:spPr bwMode="auto">
            <a:xfrm>
              <a:off x="2352" y="1651"/>
              <a:ext cx="1152" cy="144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sp>
        <p:nvSpPr>
          <p:cNvPr id="324618" name="Rectangle 10"/>
          <p:cNvSpPr>
            <a:spLocks noChangeArrowheads="1"/>
          </p:cNvSpPr>
          <p:nvPr/>
        </p:nvSpPr>
        <p:spPr bwMode="auto">
          <a:xfrm>
            <a:off x="152400" y="3581400"/>
            <a:ext cx="4263390" cy="25908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u="sng" dirty="0">
                <a:solidFill>
                  <a:srgbClr val="000000"/>
                </a:solidFill>
                <a:latin typeface="Gill Sans MT" panose="020B0502020104020203" pitchFamily="34" charset="0"/>
              </a:rPr>
              <a:t>XML </a:t>
            </a:r>
            <a:r>
              <a:rPr lang="en-US" altLang="en-US" b="0" u="sng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del </a:t>
            </a:r>
            <a:r>
              <a:rPr lang="en-US" altLang="en-US" b="0" u="sng" dirty="0" err="1" smtClean="0">
                <a:solidFill>
                  <a:srgbClr val="000000"/>
                </a:solidFill>
                <a:latin typeface="Gill Sans MT" panose="020B0502020104020203" pitchFamily="34" charset="0"/>
              </a:rPr>
              <a:t>esquema</a:t>
            </a:r>
            <a:r>
              <a:rPr lang="en-US" altLang="en-US" b="0" u="sng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 original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 smtClean="0">
                <a:solidFill>
                  <a:srgbClr val="CC0099"/>
                </a:solidFill>
                <a:latin typeface="Gill Sans MT" panose="020B0502020104020203" pitchFamily="34" charset="0"/>
              </a:rPr>
              <a:t>books</a:t>
            </a:r>
            <a:r>
              <a:rPr lang="en-US" altLang="en-US" b="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ISBN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0-201-74095-8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ISBN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price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37.95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price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year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2002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year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    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</p:txBody>
      </p:sp>
      <p:sp>
        <p:nvSpPr>
          <p:cNvPr id="324619" name="Rectangle 11"/>
          <p:cNvSpPr>
            <a:spLocks noChangeArrowheads="1"/>
          </p:cNvSpPr>
          <p:nvPr/>
        </p:nvSpPr>
        <p:spPr bwMode="auto">
          <a:xfrm>
            <a:off x="4495800" y="3581400"/>
            <a:ext cx="4191000" cy="24384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Mutant XML 1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books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    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ISBN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0-201-74095-8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ISBN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price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37.95</a:t>
            </a:r>
            <a:r>
              <a:rPr lang="en-US" altLang="en-US" b="0" dirty="0">
                <a:solidFill>
                  <a:schemeClr val="bg1"/>
                </a:solidFill>
                <a:latin typeface="Gill Sans MT" panose="020B0502020104020203" pitchFamily="34" charset="0"/>
              </a:rPr>
              <a:t>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price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year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2002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year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    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324600" y="4724400"/>
            <a:ext cx="609600" cy="388938"/>
            <a:chOff x="3648" y="2160"/>
            <a:chExt cx="384" cy="245"/>
          </a:xfrm>
        </p:grpSpPr>
        <p:sp>
          <p:nvSpPr>
            <p:cNvPr id="40984" name="Text Box 13"/>
            <p:cNvSpPr txBox="1">
              <a:spLocks noChangeArrowheads="1"/>
            </p:cNvSpPr>
            <p:nvPr/>
          </p:nvSpPr>
          <p:spPr bwMode="auto">
            <a:xfrm>
              <a:off x="3648" y="2160"/>
              <a:ext cx="384" cy="21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lnSpc>
                  <a:spcPct val="80000"/>
                </a:lnSpc>
                <a:spcBef>
                  <a:spcPct val="20000"/>
                </a:spcBef>
              </a:pPr>
              <a:r>
                <a:rPr lang="en-US" altLang="en-US" dirty="0">
                  <a:solidFill>
                    <a:srgbClr val="FF0066"/>
                  </a:solidFill>
                </a:rPr>
                <a:t>505 </a:t>
              </a:r>
            </a:p>
          </p:txBody>
        </p:sp>
        <p:sp>
          <p:nvSpPr>
            <p:cNvPr id="40985" name="Oval 14"/>
            <p:cNvSpPr>
              <a:spLocks noChangeArrowheads="1"/>
            </p:cNvSpPr>
            <p:nvPr/>
          </p:nvSpPr>
          <p:spPr bwMode="auto">
            <a:xfrm>
              <a:off x="3648" y="2165"/>
              <a:ext cx="384" cy="240"/>
            </a:xfrm>
            <a:prstGeom prst="ellipse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24623" name="Rectangle 15"/>
          <p:cNvSpPr>
            <a:spLocks noChangeArrowheads="1"/>
          </p:cNvSpPr>
          <p:nvPr/>
        </p:nvSpPr>
        <p:spPr bwMode="auto">
          <a:xfrm>
            <a:off x="4571999" y="3733800"/>
            <a:ext cx="4271401" cy="24384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Mutant XML 2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books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    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ISBN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0-201-74095-8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ISBN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price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37.95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price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year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2002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year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    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400800" y="4937125"/>
            <a:ext cx="381000" cy="388938"/>
            <a:chOff x="3120" y="2112"/>
            <a:chExt cx="240" cy="245"/>
          </a:xfrm>
        </p:grpSpPr>
        <p:sp>
          <p:nvSpPr>
            <p:cNvPr id="40982" name="Text Box 17"/>
            <p:cNvSpPr txBox="1">
              <a:spLocks noChangeArrowheads="1"/>
            </p:cNvSpPr>
            <p:nvPr/>
          </p:nvSpPr>
          <p:spPr bwMode="auto">
            <a:xfrm>
              <a:off x="3120" y="2112"/>
              <a:ext cx="240" cy="21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lnSpc>
                  <a:spcPct val="80000"/>
                </a:lnSpc>
                <a:spcBef>
                  <a:spcPct val="20000"/>
                </a:spcBef>
              </a:pPr>
              <a:r>
                <a:rPr lang="en-US" altLang="en-US" dirty="0">
                  <a:solidFill>
                    <a:srgbClr val="FF0066"/>
                  </a:solidFill>
                </a:rPr>
                <a:t>5 </a:t>
              </a:r>
            </a:p>
          </p:txBody>
        </p:sp>
        <p:sp>
          <p:nvSpPr>
            <p:cNvPr id="40983" name="Oval 18"/>
            <p:cNvSpPr>
              <a:spLocks noChangeArrowheads="1"/>
            </p:cNvSpPr>
            <p:nvPr/>
          </p:nvSpPr>
          <p:spPr bwMode="auto">
            <a:xfrm>
              <a:off x="3120" y="2117"/>
              <a:ext cx="240" cy="240"/>
            </a:xfrm>
            <a:prstGeom prst="ellipse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24627" name="Rectangle 19"/>
          <p:cNvSpPr>
            <a:spLocks noChangeArrowheads="1"/>
          </p:cNvSpPr>
          <p:nvPr/>
        </p:nvSpPr>
        <p:spPr bwMode="auto">
          <a:xfrm>
            <a:off x="4648200" y="3886200"/>
            <a:ext cx="4495800" cy="24384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Mutant XML 3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books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    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ISBN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0-201-74095-8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ISBN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price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37.95</a:t>
            </a:r>
            <a:r>
              <a:rPr lang="en-US" altLang="en-US" b="0" dirty="0">
                <a:solidFill>
                  <a:schemeClr val="accent2"/>
                </a:solidFill>
                <a:latin typeface="Gill Sans MT" panose="020B0502020104020203" pitchFamily="34" charset="0"/>
              </a:rPr>
              <a:t>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price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year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2002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year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    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6096000" y="5089525"/>
            <a:ext cx="914400" cy="388938"/>
            <a:chOff x="3216" y="2208"/>
            <a:chExt cx="576" cy="245"/>
          </a:xfrm>
        </p:grpSpPr>
        <p:sp>
          <p:nvSpPr>
            <p:cNvPr id="40980" name="Text Box 21"/>
            <p:cNvSpPr txBox="1">
              <a:spLocks noChangeArrowheads="1"/>
            </p:cNvSpPr>
            <p:nvPr/>
          </p:nvSpPr>
          <p:spPr bwMode="auto">
            <a:xfrm>
              <a:off x="3216" y="2208"/>
              <a:ext cx="576" cy="21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lnSpc>
                  <a:spcPct val="80000"/>
                </a:lnSpc>
                <a:spcBef>
                  <a:spcPct val="20000"/>
                </a:spcBef>
              </a:pPr>
              <a:r>
                <a:rPr lang="en-US" altLang="en-US">
                  <a:solidFill>
                    <a:srgbClr val="FF0066"/>
                  </a:solidFill>
                </a:rPr>
                <a:t>99.00 </a:t>
              </a:r>
            </a:p>
          </p:txBody>
        </p:sp>
        <p:sp>
          <p:nvSpPr>
            <p:cNvPr id="40981" name="Oval 22"/>
            <p:cNvSpPr>
              <a:spLocks noChangeArrowheads="1"/>
            </p:cNvSpPr>
            <p:nvPr/>
          </p:nvSpPr>
          <p:spPr bwMode="auto">
            <a:xfrm>
              <a:off x="3216" y="2213"/>
              <a:ext cx="576" cy="240"/>
            </a:xfrm>
            <a:prstGeom prst="ellipse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24631" name="Rectangle 23"/>
          <p:cNvSpPr>
            <a:spLocks noChangeArrowheads="1"/>
          </p:cNvSpPr>
          <p:nvPr/>
        </p:nvSpPr>
        <p:spPr bwMode="auto">
          <a:xfrm>
            <a:off x="4794250" y="4073524"/>
            <a:ext cx="4281560" cy="27844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Mutant XML 4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books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    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ISBN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0-201-74095-8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ISBN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price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37.95</a:t>
            </a:r>
            <a:r>
              <a:rPr lang="en-US" altLang="en-US" b="0" dirty="0">
                <a:solidFill>
                  <a:schemeClr val="accent2"/>
                </a:solidFill>
                <a:latin typeface="Gill Sans MT" panose="020B0502020104020203" pitchFamily="34" charset="0"/>
              </a:rPr>
              <a:t>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price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year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  <a:r>
              <a:rPr lang="en-US" altLang="en-US" b="0" dirty="0">
                <a:solidFill>
                  <a:srgbClr val="0033CC"/>
                </a:solidFill>
                <a:latin typeface="Gill Sans MT" panose="020B0502020104020203" pitchFamily="34" charset="0"/>
              </a:rPr>
              <a:t>2002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year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    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85000"/>
            </a:pP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&lt;/</a:t>
            </a:r>
            <a:r>
              <a:rPr lang="en-US" altLang="en-US" b="0" dirty="0">
                <a:solidFill>
                  <a:srgbClr val="CC0099"/>
                </a:solidFill>
                <a:latin typeface="Gill Sans MT" panose="020B0502020104020203" pitchFamily="34" charset="0"/>
              </a:rPr>
              <a:t>book</a:t>
            </a:r>
            <a:r>
              <a:rPr lang="en-US" altLang="en-US" b="0" dirty="0">
                <a:solidFill>
                  <a:srgbClr val="000000"/>
                </a:solidFill>
                <a:latin typeface="Gill Sans MT" panose="020B0502020104020203" pitchFamily="34" charset="0"/>
              </a:rPr>
              <a:t>&gt;</a:t>
            </a:r>
          </a:p>
        </p:txBody>
      </p: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6318250" y="5249863"/>
            <a:ext cx="1066800" cy="388937"/>
            <a:chOff x="3936" y="2304"/>
            <a:chExt cx="720" cy="245"/>
          </a:xfrm>
        </p:grpSpPr>
        <p:sp>
          <p:nvSpPr>
            <p:cNvPr id="40978" name="Text Box 25"/>
            <p:cNvSpPr txBox="1">
              <a:spLocks noChangeArrowheads="1"/>
            </p:cNvSpPr>
            <p:nvPr/>
          </p:nvSpPr>
          <p:spPr bwMode="auto">
            <a:xfrm>
              <a:off x="3936" y="2304"/>
              <a:ext cx="720" cy="21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lnSpc>
                  <a:spcPct val="80000"/>
                </a:lnSpc>
                <a:spcBef>
                  <a:spcPct val="20000"/>
                </a:spcBef>
              </a:pPr>
              <a:r>
                <a:rPr lang="en-US" altLang="en-US">
                  <a:solidFill>
                    <a:srgbClr val="FF0066"/>
                  </a:solidFill>
                </a:rPr>
                <a:t>1500.00 </a:t>
              </a:r>
            </a:p>
          </p:txBody>
        </p:sp>
        <p:sp>
          <p:nvSpPr>
            <p:cNvPr id="40979" name="Oval 26"/>
            <p:cNvSpPr>
              <a:spLocks noChangeArrowheads="1"/>
            </p:cNvSpPr>
            <p:nvPr/>
          </p:nvSpPr>
          <p:spPr bwMode="auto">
            <a:xfrm>
              <a:off x="3936" y="2309"/>
              <a:ext cx="624" cy="240"/>
            </a:xfrm>
            <a:prstGeom prst="ellipse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845888" y="261302"/>
            <a:ext cx="7997513" cy="754698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Generación de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: Ejemplo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538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324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32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32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animBg="1" autoUpdateAnimBg="0"/>
      <p:bldP spid="324618" grpId="0" animBg="1" autoUpdateAnimBg="0"/>
      <p:bldP spid="324619" grpId="0" animBg="1" autoUpdateAnimBg="0"/>
      <p:bldP spid="324623" grpId="0" animBg="1" autoUpdateAnimBg="0"/>
      <p:bldP spid="324627" grpId="0" animBg="1" autoUpdateAnimBg="0"/>
      <p:bldP spid="324631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99751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Conclusiones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7362"/>
            <a:ext cx="7349441" cy="3923886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spcAft>
                <a:spcPts val="400"/>
              </a:spcAft>
              <a:buClrTx/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Esta aplicación de la mutación (a las gramáticas que definen espacios de inputs) es </a:t>
            </a:r>
            <a:r>
              <a:rPr lang="es-ES" altLang="en-US" dirty="0" smtClean="0">
                <a:solidFill>
                  <a:srgbClr val="00B0F0"/>
                </a:solidFill>
              </a:rPr>
              <a:t>bastante nueva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ClrTx/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ClrTx/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No existen herramientas para automatizar el proceso.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ClrTx/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ClrTx/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Las técnicas se pueden usar </a:t>
            </a:r>
            <a:r>
              <a:rPr lang="es-ES" altLang="en-US" i="1" dirty="0" smtClean="0">
                <a:solidFill>
                  <a:srgbClr val="00B0F0"/>
                </a:solidFill>
              </a:rPr>
              <a:t>a mano </a:t>
            </a:r>
            <a:r>
              <a:rPr lang="es-ES" altLang="en-US" dirty="0" smtClean="0">
                <a:solidFill>
                  <a:schemeClr val="tx1"/>
                </a:solidFill>
              </a:rPr>
              <a:t>para conseguir </a:t>
            </a:r>
            <a:r>
              <a:rPr lang="es-ES" altLang="en-US" dirty="0" smtClean="0">
                <a:solidFill>
                  <a:srgbClr val="00B0F0"/>
                </a:solidFill>
              </a:rPr>
              <a:t>ad-hoc </a:t>
            </a:r>
            <a:r>
              <a:rPr lang="es-ES" altLang="en-US" dirty="0" err="1" smtClean="0">
                <a:solidFill>
                  <a:schemeClr val="tx1"/>
                </a:solidFill>
              </a:rPr>
              <a:t>tests</a:t>
            </a:r>
            <a:r>
              <a:rPr lang="es-ES" altLang="en-US" dirty="0" smtClean="0">
                <a:solidFill>
                  <a:schemeClr val="tx1"/>
                </a:solidFill>
              </a:rPr>
              <a:t> </a:t>
            </a:r>
            <a:r>
              <a:rPr lang="es-ES" altLang="en-US" dirty="0" smtClean="0">
                <a:solidFill>
                  <a:srgbClr val="00B0F0"/>
                </a:solidFill>
              </a:rPr>
              <a:t>efectivos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ClrTx/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ClrTx/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Existen aplicaciones para gramáticas de </a:t>
            </a:r>
            <a:r>
              <a:rPr lang="es-ES" altLang="en-US" smtClean="0">
                <a:solidFill>
                  <a:schemeClr val="tx1"/>
                </a:solidFill>
              </a:rPr>
              <a:t>propósito específico </a:t>
            </a:r>
            <a:r>
              <a:rPr lang="es-ES" altLang="en-US" dirty="0" smtClean="0">
                <a:solidFill>
                  <a:schemeClr val="tx1"/>
                </a:solidFill>
              </a:rPr>
              <a:t>(en contra de las de propósito general) muy prometedoras: XML, SQL y HTML.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752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Usando gramáticas para inputs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061409" cy="4463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El software debe </a:t>
            </a:r>
            <a:r>
              <a:rPr lang="es-ES" altLang="en-US" dirty="0" smtClean="0">
                <a:solidFill>
                  <a:srgbClr val="00B0F0"/>
                </a:solidFill>
              </a:rPr>
              <a:t>rechazar</a:t>
            </a:r>
            <a:r>
              <a:rPr lang="es-ES" altLang="en-US" dirty="0" smtClean="0">
                <a:solidFill>
                  <a:schemeClr val="tx1"/>
                </a:solidFill>
              </a:rPr>
              <a:t> o </a:t>
            </a:r>
            <a:r>
              <a:rPr lang="es-ES" altLang="en-US" dirty="0" smtClean="0">
                <a:solidFill>
                  <a:srgbClr val="00B0F0"/>
                </a:solidFill>
              </a:rPr>
              <a:t>manejar</a:t>
            </a:r>
            <a:r>
              <a:rPr lang="es-ES" altLang="en-US" dirty="0" smtClean="0">
                <a:solidFill>
                  <a:schemeClr val="tx1"/>
                </a:solidFill>
              </a:rPr>
              <a:t> los datos inválidos.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Los programas suelen hacer esto de forma </a:t>
            </a:r>
            <a:r>
              <a:rPr lang="es-ES" altLang="en-US" dirty="0" smtClean="0">
                <a:solidFill>
                  <a:srgbClr val="00B0F0"/>
                </a:solidFill>
              </a:rPr>
              <a:t>incorrecta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Algunos programas </a:t>
            </a:r>
            <a:r>
              <a:rPr lang="es-ES" altLang="en-US" dirty="0" smtClean="0">
                <a:solidFill>
                  <a:srgbClr val="00B0F0"/>
                </a:solidFill>
              </a:rPr>
              <a:t>asumen</a:t>
            </a:r>
            <a:r>
              <a:rPr lang="es-ES" altLang="en-US" dirty="0" smtClean="0">
                <a:solidFill>
                  <a:schemeClr val="tx1"/>
                </a:solidFill>
              </a:rPr>
              <a:t> (¡mal hecho!) que todos los </a:t>
            </a:r>
            <a:r>
              <a:rPr lang="es-ES" altLang="en-US" dirty="0" smtClean="0">
                <a:solidFill>
                  <a:srgbClr val="00B0F0"/>
                </a:solidFill>
              </a:rPr>
              <a:t>inputs</a:t>
            </a:r>
            <a:r>
              <a:rPr lang="es-ES" altLang="en-US" dirty="0" smtClean="0">
                <a:solidFill>
                  <a:schemeClr val="tx1"/>
                </a:solidFill>
              </a:rPr>
              <a:t> son </a:t>
            </a:r>
            <a:r>
              <a:rPr lang="es-ES" altLang="en-US" dirty="0" smtClean="0">
                <a:solidFill>
                  <a:srgbClr val="00B0F0"/>
                </a:solidFill>
              </a:rPr>
              <a:t>correctos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Esto ocurre incluso </a:t>
            </a:r>
            <a:r>
              <a:rPr lang="es-ES" altLang="en-US" dirty="0" smtClean="0">
                <a:solidFill>
                  <a:srgbClr val="00B0F0"/>
                </a:solidFill>
              </a:rPr>
              <a:t>a día de hoy:</a:t>
            </a:r>
            <a:endParaRPr lang="es-ES" altLang="en-US" sz="2000" dirty="0" smtClean="0">
              <a:solidFill>
                <a:schemeClr val="tx1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¿Qué ocurre después de que el programa tenga </a:t>
            </a:r>
            <a:r>
              <a:rPr lang="es-ES" altLang="en-US" sz="2000" dirty="0" smtClean="0">
                <a:solidFill>
                  <a:srgbClr val="00B0F0"/>
                </a:solidFill>
              </a:rPr>
              <a:t>cambios</a:t>
            </a:r>
            <a:r>
              <a:rPr lang="es-ES" altLang="en-US" sz="2000" dirty="0" smtClean="0">
                <a:solidFill>
                  <a:schemeClr val="tx1"/>
                </a:solidFill>
              </a:rPr>
              <a:t> debidos a </a:t>
            </a:r>
            <a:r>
              <a:rPr lang="es-ES" altLang="en-US" sz="2000" dirty="0" smtClean="0">
                <a:solidFill>
                  <a:srgbClr val="00B0F0"/>
                </a:solidFill>
              </a:rPr>
              <a:t>mantenimiento</a:t>
            </a:r>
            <a:r>
              <a:rPr lang="es-ES" altLang="en-US" sz="2000" dirty="0" smtClean="0">
                <a:solidFill>
                  <a:schemeClr val="tx1"/>
                </a:solidFill>
              </a:rPr>
              <a:t>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altLang="en-US" sz="2000" dirty="0">
                <a:solidFill>
                  <a:schemeClr val="tx1"/>
                </a:solidFill>
              </a:rPr>
              <a:t>¿Qué ocurre </a:t>
            </a:r>
            <a:r>
              <a:rPr lang="es-ES" altLang="en-US" sz="2000" dirty="0" smtClean="0">
                <a:solidFill>
                  <a:schemeClr val="tx1"/>
                </a:solidFill>
              </a:rPr>
              <a:t>si una componente se </a:t>
            </a:r>
            <a:r>
              <a:rPr lang="es-ES" altLang="en-US" sz="2000" dirty="0" smtClean="0">
                <a:solidFill>
                  <a:srgbClr val="00B0F0"/>
                </a:solidFill>
              </a:rPr>
              <a:t>reúsa</a:t>
            </a:r>
            <a:r>
              <a:rPr lang="es-ES" altLang="en-US" sz="2000" dirty="0" smtClean="0">
                <a:solidFill>
                  <a:schemeClr val="tx1"/>
                </a:solidFill>
              </a:rPr>
              <a:t> en otro programa?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709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Usando gramáticas para inputs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061409" cy="4463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Las consecuencias de asumir la corrección de los inputs recibidos pueden ser </a:t>
            </a:r>
            <a:r>
              <a:rPr lang="es-ES" altLang="en-US" dirty="0" smtClean="0">
                <a:solidFill>
                  <a:srgbClr val="00B0F0"/>
                </a:solidFill>
              </a:rPr>
              <a:t>severas</a:t>
            </a:r>
            <a:r>
              <a:rPr lang="es-ES" altLang="en-US" dirty="0" smtClean="0">
                <a:solidFill>
                  <a:schemeClr val="tx1"/>
                </a:solidFill>
              </a:rPr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La </a:t>
            </a:r>
            <a:r>
              <a:rPr lang="es-ES" altLang="en-US" sz="2000" dirty="0" smtClean="0">
                <a:solidFill>
                  <a:srgbClr val="00B0F0"/>
                </a:solidFill>
              </a:rPr>
              <a:t>base de datos </a:t>
            </a:r>
            <a:r>
              <a:rPr lang="es-ES" altLang="en-US" sz="2000" dirty="0" smtClean="0">
                <a:solidFill>
                  <a:schemeClr val="tx1"/>
                </a:solidFill>
              </a:rPr>
              <a:t>se puede </a:t>
            </a:r>
            <a:r>
              <a:rPr lang="es-ES" altLang="en-US" sz="2000" dirty="0" smtClean="0">
                <a:solidFill>
                  <a:srgbClr val="00B0F0"/>
                </a:solidFill>
              </a:rPr>
              <a:t>corromper</a:t>
            </a:r>
            <a:r>
              <a:rPr lang="es-ES" altLang="en-US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Los </a:t>
            </a:r>
            <a:r>
              <a:rPr lang="es-ES" altLang="en-US" sz="2000" dirty="0" smtClean="0">
                <a:solidFill>
                  <a:srgbClr val="00B0F0"/>
                </a:solidFill>
              </a:rPr>
              <a:t>usuarios</a:t>
            </a:r>
            <a:r>
              <a:rPr lang="es-ES" altLang="en-US" sz="2000" dirty="0" smtClean="0">
                <a:solidFill>
                  <a:schemeClr val="tx1"/>
                </a:solidFill>
              </a:rPr>
              <a:t> no están satisfechos.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Muchas </a:t>
            </a:r>
            <a:r>
              <a:rPr lang="es-ES" altLang="en-US" sz="2000" dirty="0" smtClean="0">
                <a:solidFill>
                  <a:srgbClr val="00B0F0"/>
                </a:solidFill>
              </a:rPr>
              <a:t>vulnerabilidades</a:t>
            </a:r>
            <a:r>
              <a:rPr lang="es-ES" altLang="en-US" sz="2000" dirty="0" smtClean="0">
                <a:solidFill>
                  <a:schemeClr val="tx1"/>
                </a:solidFill>
              </a:rPr>
              <a:t> de seguridad se deben a no controlar excepciones provocadas por </a:t>
            </a:r>
            <a:r>
              <a:rPr lang="es-ES" altLang="en-US" sz="2000" dirty="0" smtClean="0">
                <a:solidFill>
                  <a:srgbClr val="00B0F0"/>
                </a:solidFill>
              </a:rPr>
              <a:t>inputs inválidos</a:t>
            </a:r>
            <a:r>
              <a:rPr lang="es-ES" altLang="en-US" sz="20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1820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Validación de inputs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061409" cy="4463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Básicamente, </a:t>
            </a:r>
            <a:r>
              <a:rPr lang="es-ES" altLang="en-US" dirty="0" smtClean="0">
                <a:solidFill>
                  <a:srgbClr val="00B0F0"/>
                </a:solidFill>
              </a:rPr>
              <a:t>validación de inputs</a:t>
            </a:r>
            <a:r>
              <a:rPr lang="es-ES" altLang="en-US" dirty="0" smtClean="0">
                <a:solidFill>
                  <a:schemeClr val="tx1"/>
                </a:solidFill>
              </a:rPr>
              <a:t> es </a:t>
            </a:r>
            <a:r>
              <a:rPr lang="es-ES" altLang="en-US" dirty="0" smtClean="0">
                <a:solidFill>
                  <a:srgbClr val="00B0F0"/>
                </a:solidFill>
              </a:rPr>
              <a:t>decidir</a:t>
            </a:r>
            <a:r>
              <a:rPr lang="es-ES" altLang="en-US" dirty="0" smtClean="0">
                <a:solidFill>
                  <a:schemeClr val="tx1"/>
                </a:solidFill>
              </a:rPr>
              <a:t> si el software puede procesar los inputs recibidos.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Los </a:t>
            </a:r>
            <a:r>
              <a:rPr lang="es-ES" altLang="en-US" i="1" dirty="0" smtClean="0">
                <a:solidFill>
                  <a:schemeClr val="tx1"/>
                </a:solidFill>
              </a:rPr>
              <a:t>buenos</a:t>
            </a:r>
            <a:r>
              <a:rPr lang="es-ES" altLang="en-US" dirty="0" smtClean="0">
                <a:solidFill>
                  <a:schemeClr val="tx1"/>
                </a:solidFill>
              </a:rPr>
              <a:t> programas deben </a:t>
            </a:r>
            <a:r>
              <a:rPr lang="es-ES" altLang="en-US" dirty="0" smtClean="0">
                <a:solidFill>
                  <a:srgbClr val="00B0F0"/>
                </a:solidFill>
              </a:rPr>
              <a:t>comprobar</a:t>
            </a:r>
            <a:r>
              <a:rPr lang="es-ES" altLang="en-US" dirty="0" smtClean="0">
                <a:solidFill>
                  <a:schemeClr val="tx1"/>
                </a:solidFill>
              </a:rPr>
              <a:t> que los inputs son </a:t>
            </a:r>
            <a:r>
              <a:rPr lang="es-ES" altLang="en-US" dirty="0" smtClean="0">
                <a:solidFill>
                  <a:srgbClr val="00B0F0"/>
                </a:solidFill>
              </a:rPr>
              <a:t>válidos</a:t>
            </a:r>
            <a:r>
              <a:rPr lang="es-ES" altLang="en-US" dirty="0" smtClean="0">
                <a:solidFill>
                  <a:schemeClr val="tx1"/>
                </a:solidFill>
              </a:rPr>
              <a:t> </a:t>
            </a:r>
            <a:r>
              <a:rPr lang="es-ES" altLang="en-US" dirty="0" smtClean="0">
                <a:solidFill>
                  <a:srgbClr val="00B0F0"/>
                </a:solidFill>
              </a:rPr>
              <a:t>antes</a:t>
            </a:r>
            <a:r>
              <a:rPr lang="es-ES" altLang="en-US" dirty="0" smtClean="0">
                <a:solidFill>
                  <a:schemeClr val="tx1"/>
                </a:solidFill>
              </a:rPr>
              <a:t> de empezar a procesarlos.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Se nos plantean, al menos, dos preguntas lícitas: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¿Cómo </a:t>
            </a:r>
            <a:r>
              <a:rPr lang="es-ES" altLang="en-US" sz="2000" dirty="0">
                <a:solidFill>
                  <a:schemeClr val="tx1"/>
                </a:solidFill>
              </a:rPr>
              <a:t>debería </a:t>
            </a:r>
            <a:r>
              <a:rPr lang="es-ES" altLang="en-US" sz="2000" dirty="0">
                <a:solidFill>
                  <a:srgbClr val="00B0F0"/>
                </a:solidFill>
              </a:rPr>
              <a:t>reconocer</a:t>
            </a:r>
            <a:r>
              <a:rPr lang="es-ES" altLang="en-US" sz="2000" dirty="0">
                <a:solidFill>
                  <a:schemeClr val="tx1"/>
                </a:solidFill>
              </a:rPr>
              <a:t> un programa a los inputs inválidos?</a:t>
            </a:r>
            <a:endParaRPr lang="es-ES" altLang="en-US" sz="2000" dirty="0" smtClean="0">
              <a:solidFill>
                <a:schemeClr val="tx1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¿Qué debe </a:t>
            </a:r>
            <a:r>
              <a:rPr lang="es-ES" altLang="en-US" sz="2000" dirty="0" smtClean="0">
                <a:solidFill>
                  <a:srgbClr val="00B0F0"/>
                </a:solidFill>
              </a:rPr>
              <a:t>hacer</a:t>
            </a:r>
            <a:r>
              <a:rPr lang="es-ES" altLang="en-US" sz="2000" dirty="0" smtClean="0">
                <a:solidFill>
                  <a:schemeClr val="tx1"/>
                </a:solidFill>
              </a:rPr>
              <a:t> el programa con los inputs inválidos</a:t>
            </a:r>
            <a:r>
              <a:rPr lang="es-ES" altLang="en-US" sz="2000" dirty="0">
                <a:solidFill>
                  <a:schemeClr val="tx1"/>
                </a:solidFill>
              </a:rPr>
              <a:t>?</a:t>
            </a:r>
            <a:endParaRPr lang="es-ES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57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Validación de inputs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061409" cy="4463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Si tenemos una descripción del espacio de inputs como una gramática, entonces un </a:t>
            </a:r>
            <a:r>
              <a:rPr lang="es-ES" altLang="en-US" dirty="0" err="1" smtClean="0">
                <a:solidFill>
                  <a:srgbClr val="00B0F0"/>
                </a:solidFill>
              </a:rPr>
              <a:t>parser</a:t>
            </a:r>
            <a:r>
              <a:rPr lang="es-ES" altLang="en-US" dirty="0" smtClean="0">
                <a:solidFill>
                  <a:srgbClr val="00B0F0"/>
                </a:solidFill>
              </a:rPr>
              <a:t> </a:t>
            </a:r>
            <a:r>
              <a:rPr lang="es-ES" altLang="en-US" dirty="0" smtClean="0">
                <a:solidFill>
                  <a:schemeClr val="tx1"/>
                </a:solidFill>
              </a:rPr>
              <a:t>puede comprobar automáticamente la validez de los inputs.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Desgraciadamente,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Esto </a:t>
            </a:r>
            <a:r>
              <a:rPr lang="es-ES" altLang="en-US" sz="2000" dirty="0" smtClean="0">
                <a:solidFill>
                  <a:srgbClr val="00B0F0"/>
                </a:solidFill>
              </a:rPr>
              <a:t>no </a:t>
            </a:r>
            <a:r>
              <a:rPr lang="es-ES" altLang="en-US" sz="2000" dirty="0" smtClean="0">
                <a:solidFill>
                  <a:schemeClr val="tx1"/>
                </a:solidFill>
              </a:rPr>
              <a:t>ocurre </a:t>
            </a:r>
            <a:r>
              <a:rPr lang="es-ES" altLang="en-US" sz="2000" dirty="0" smtClean="0">
                <a:solidFill>
                  <a:srgbClr val="00B0F0"/>
                </a:solidFill>
              </a:rPr>
              <a:t>frecuentemente</a:t>
            </a:r>
            <a:r>
              <a:rPr lang="es-ES" altLang="en-US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Es fácil escribir </a:t>
            </a:r>
            <a:r>
              <a:rPr lang="es-ES" altLang="en-US" sz="2000" dirty="0" smtClean="0">
                <a:solidFill>
                  <a:srgbClr val="00B0F0"/>
                </a:solidFill>
              </a:rPr>
              <a:t>comprobadores de inputs</a:t>
            </a:r>
            <a:r>
              <a:rPr lang="es-ES" altLang="en-US" sz="2000" dirty="0" smtClean="0">
                <a:solidFill>
                  <a:schemeClr val="tx1"/>
                </a:solidFill>
              </a:rPr>
              <a:t>… pero también es fácil tener </a:t>
            </a:r>
            <a:r>
              <a:rPr lang="es-ES" altLang="en-US" sz="2000" dirty="0" smtClean="0">
                <a:solidFill>
                  <a:srgbClr val="00B0F0"/>
                </a:solidFill>
              </a:rPr>
              <a:t>errores</a:t>
            </a:r>
            <a:r>
              <a:rPr lang="es-ES" altLang="en-US" sz="20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115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Gramáticas para espacios de inputs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061409" cy="4463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Como ya hemos dicho, los </a:t>
            </a:r>
            <a:r>
              <a:rPr lang="es-ES" altLang="en-US" dirty="0" smtClean="0">
                <a:solidFill>
                  <a:srgbClr val="00B0F0"/>
                </a:solidFill>
              </a:rPr>
              <a:t>espacios de inputs</a:t>
            </a:r>
            <a:r>
              <a:rPr lang="es-ES" altLang="en-US" dirty="0" smtClean="0">
                <a:solidFill>
                  <a:schemeClr val="tx1"/>
                </a:solidFill>
              </a:rPr>
              <a:t> se pueden representar de </a:t>
            </a:r>
            <a:r>
              <a:rPr lang="es-ES" altLang="en-US" dirty="0" smtClean="0">
                <a:solidFill>
                  <a:srgbClr val="00B0F0"/>
                </a:solidFill>
              </a:rPr>
              <a:t>varias formas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Una forma muy común consiste en usar algún tipo de </a:t>
            </a:r>
            <a:r>
              <a:rPr lang="es-ES" altLang="en-US" dirty="0" smtClean="0">
                <a:solidFill>
                  <a:srgbClr val="00B0F0"/>
                </a:solidFill>
              </a:rPr>
              <a:t>gramática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Vamos a considerar </a:t>
            </a:r>
            <a:r>
              <a:rPr lang="es-ES" altLang="en-US" dirty="0" smtClean="0">
                <a:solidFill>
                  <a:srgbClr val="00B0F0"/>
                </a:solidFill>
              </a:rPr>
              <a:t>tres</a:t>
            </a:r>
            <a:r>
              <a:rPr lang="es-ES" altLang="en-US" dirty="0" smtClean="0">
                <a:solidFill>
                  <a:schemeClr val="tx1"/>
                </a:solidFill>
              </a:rPr>
              <a:t> tipos distintos de gramáticas: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Expresiones regulares.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Gramáticas BNF.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Esquemas XML.</a:t>
            </a:r>
            <a:endParaRPr lang="es-ES" altLang="en-US" sz="2000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endParaRPr lang="es-ES" altLang="en-US" sz="2000" dirty="0" smtClean="0">
              <a:solidFill>
                <a:schemeClr val="tx1"/>
              </a:solidFill>
            </a:endParaRPr>
          </a:p>
          <a:p>
            <a:pPr marL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Todas son </a:t>
            </a:r>
            <a:r>
              <a:rPr lang="es-ES" altLang="en-US" dirty="0" smtClean="0">
                <a:solidFill>
                  <a:srgbClr val="00B0F0"/>
                </a:solidFill>
              </a:rPr>
              <a:t>similares</a:t>
            </a:r>
            <a:r>
              <a:rPr lang="es-ES" altLang="en-US" dirty="0" smtClean="0">
                <a:solidFill>
                  <a:schemeClr val="tx1"/>
                </a:solidFill>
              </a:rPr>
              <a:t> y se pueden usar en contextos diferentes.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956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Expresiones regulares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061409" cy="4463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Consideremos un programa que procesa una secuencia de depósitos y retiradas en un banco.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1520" y="2564904"/>
            <a:ext cx="2789238" cy="1384995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75000"/>
              </a:lnSpc>
              <a:spcBef>
                <a:spcPct val="40000"/>
              </a:spcBef>
            </a:pPr>
            <a:r>
              <a:rPr lang="en-US" altLang="en-US" u="sng" dirty="0">
                <a:solidFill>
                  <a:schemeClr val="bg1"/>
                </a:solidFill>
                <a:latin typeface="+mn-lt"/>
              </a:rPr>
              <a:t>Inputs</a:t>
            </a:r>
          </a:p>
          <a:p>
            <a:pPr algn="l">
              <a:lnSpc>
                <a:spcPct val="75000"/>
              </a:lnSpc>
              <a:spcBef>
                <a:spcPct val="40000"/>
              </a:spcBef>
            </a:pPr>
            <a:r>
              <a:rPr lang="en-US" altLang="en-US" b="0" dirty="0" err="1" smtClean="0">
                <a:solidFill>
                  <a:schemeClr val="bg1"/>
                </a:solidFill>
                <a:latin typeface="+mn-lt"/>
              </a:rPr>
              <a:t>depósito</a:t>
            </a:r>
            <a:r>
              <a:rPr lang="en-US" altLang="en-US" b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5306 $4.30</a:t>
            </a:r>
          </a:p>
          <a:p>
            <a:pPr algn="l">
              <a:lnSpc>
                <a:spcPct val="75000"/>
              </a:lnSpc>
              <a:spcBef>
                <a:spcPct val="40000"/>
              </a:spcBef>
            </a:pPr>
            <a:r>
              <a:rPr lang="en-US" altLang="en-US" b="0" dirty="0" err="1" smtClean="0">
                <a:solidFill>
                  <a:schemeClr val="bg1"/>
                </a:solidFill>
                <a:latin typeface="+mn-lt"/>
              </a:rPr>
              <a:t>retiro</a:t>
            </a:r>
            <a:r>
              <a:rPr lang="en-US" altLang="en-US" b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0343 $4.14</a:t>
            </a:r>
          </a:p>
          <a:p>
            <a:pPr algn="l">
              <a:lnSpc>
                <a:spcPct val="75000"/>
              </a:lnSpc>
              <a:spcBef>
                <a:spcPct val="40000"/>
              </a:spcBef>
            </a:pPr>
            <a:r>
              <a:rPr lang="en-US" altLang="en-US" b="0" dirty="0" err="1" smtClean="0">
                <a:solidFill>
                  <a:schemeClr val="bg1"/>
                </a:solidFill>
                <a:latin typeface="+mn-lt"/>
              </a:rPr>
              <a:t>depósito</a:t>
            </a:r>
            <a:r>
              <a:rPr lang="en-US" altLang="en-US" b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5306 $7.29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48720" y="3042741"/>
            <a:ext cx="5734050" cy="677108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75000"/>
              </a:lnSpc>
              <a:spcBef>
                <a:spcPct val="40000"/>
              </a:spcBef>
            </a:pPr>
            <a:r>
              <a:rPr lang="en-US" altLang="en-US" u="sng" dirty="0" err="1" smtClean="0">
                <a:solidFill>
                  <a:schemeClr val="bg1"/>
                </a:solidFill>
                <a:latin typeface="+mn-lt"/>
              </a:rPr>
              <a:t>Expresión</a:t>
            </a:r>
            <a:r>
              <a:rPr lang="en-US" altLang="en-US" u="sng" dirty="0" smtClean="0">
                <a:solidFill>
                  <a:schemeClr val="bg1"/>
                </a:solidFill>
                <a:latin typeface="+mn-lt"/>
              </a:rPr>
              <a:t> Regular </a:t>
            </a:r>
            <a:r>
              <a:rPr lang="en-US" altLang="en-US" u="sng" dirty="0" err="1" smtClean="0">
                <a:solidFill>
                  <a:schemeClr val="bg1"/>
                </a:solidFill>
                <a:latin typeface="+mn-lt"/>
              </a:rPr>
              <a:t>Inicial</a:t>
            </a:r>
            <a:endParaRPr lang="en-US" altLang="en-US" u="sng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ct val="75000"/>
              </a:lnSpc>
              <a:spcBef>
                <a:spcPct val="40000"/>
              </a:spcBef>
            </a:pPr>
            <a:r>
              <a:rPr lang="en-US" altLang="en-US" b="0" dirty="0">
                <a:solidFill>
                  <a:schemeClr val="bg1"/>
                </a:solidFill>
                <a:latin typeface="+mn-lt"/>
              </a:rPr>
              <a:t>(</a:t>
            </a:r>
            <a:r>
              <a:rPr lang="en-US" altLang="en-US" u="sng" dirty="0" err="1" smtClean="0">
                <a:solidFill>
                  <a:schemeClr val="bg1"/>
                </a:solidFill>
                <a:latin typeface="+mn-lt"/>
              </a:rPr>
              <a:t>depósito</a:t>
            </a:r>
            <a:r>
              <a:rPr lang="en-US" altLang="en-US" b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dirty="0" err="1" smtClean="0">
                <a:solidFill>
                  <a:schemeClr val="bg1"/>
                </a:solidFill>
                <a:latin typeface="+mn-lt"/>
              </a:rPr>
              <a:t>cuenta</a:t>
            </a:r>
            <a:r>
              <a:rPr lang="en-US" altLang="en-US" b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dirty="0" err="1" smtClean="0">
                <a:solidFill>
                  <a:schemeClr val="bg1"/>
                </a:solidFill>
                <a:latin typeface="+mn-lt"/>
              </a:rPr>
              <a:t>cantidad</a:t>
            </a:r>
            <a:r>
              <a:rPr lang="en-US" altLang="en-US" b="0" dirty="0" smtClean="0">
                <a:solidFill>
                  <a:schemeClr val="bg1"/>
                </a:solidFill>
                <a:latin typeface="+mn-lt"/>
              </a:rPr>
              <a:t> | </a:t>
            </a:r>
            <a:r>
              <a:rPr lang="en-US" altLang="en-US" u="sng" dirty="0" err="1">
                <a:solidFill>
                  <a:schemeClr val="bg1"/>
                </a:solidFill>
                <a:latin typeface="+mn-lt"/>
              </a:rPr>
              <a:t>retiro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dirty="0" err="1">
                <a:solidFill>
                  <a:schemeClr val="bg1"/>
                </a:solidFill>
                <a:latin typeface="+mn-lt"/>
              </a:rPr>
              <a:t>cuenta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dirty="0" err="1">
                <a:solidFill>
                  <a:schemeClr val="bg1"/>
                </a:solidFill>
                <a:latin typeface="+mn-lt"/>
              </a:rPr>
              <a:t>cantidad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) 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*</a:t>
            </a:r>
          </a:p>
        </p:txBody>
      </p:sp>
      <p:grpSp>
        <p:nvGrpSpPr>
          <p:cNvPr id="10" name="Group 19"/>
          <p:cNvGrpSpPr>
            <a:grpSpLocks/>
          </p:cNvGrpSpPr>
          <p:nvPr/>
        </p:nvGrpSpPr>
        <p:grpSpPr bwMode="auto">
          <a:xfrm>
            <a:off x="2737544" y="4206379"/>
            <a:ext cx="4066703" cy="2105025"/>
            <a:chOff x="2004" y="2495"/>
            <a:chExt cx="2368" cy="1326"/>
          </a:xfrm>
        </p:grpSpPr>
        <p:grpSp>
          <p:nvGrpSpPr>
            <p:cNvPr id="11" name="Group 18"/>
            <p:cNvGrpSpPr>
              <a:grpSpLocks/>
            </p:cNvGrpSpPr>
            <p:nvPr/>
          </p:nvGrpSpPr>
          <p:grpSpPr bwMode="auto">
            <a:xfrm>
              <a:off x="2606" y="2495"/>
              <a:ext cx="1219" cy="984"/>
              <a:chOff x="2342" y="2495"/>
              <a:chExt cx="1219" cy="984"/>
            </a:xfrm>
          </p:grpSpPr>
          <p:sp>
            <p:nvSpPr>
              <p:cNvPr id="13" name="Oval 10"/>
              <p:cNvSpPr>
                <a:spLocks noChangeArrowheads="1"/>
              </p:cNvSpPr>
              <p:nvPr/>
            </p:nvSpPr>
            <p:spPr bwMode="auto">
              <a:xfrm>
                <a:off x="2342" y="2808"/>
                <a:ext cx="735" cy="375"/>
              </a:xfrm>
              <a:prstGeom prst="ellipse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2000" dirty="0" err="1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Preparada</a:t>
                </a:r>
                <a:endParaRPr lang="en-US" sz="20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cxnSp>
            <p:nvCxnSpPr>
              <p:cNvPr id="14" name="AutoShape 12"/>
              <p:cNvCxnSpPr>
                <a:cxnSpLocks noChangeShapeType="1"/>
                <a:stCxn id="13" idx="0"/>
                <a:endCxn id="13" idx="7"/>
              </p:cNvCxnSpPr>
              <p:nvPr/>
            </p:nvCxnSpPr>
            <p:spPr bwMode="auto">
              <a:xfrm rot="5400000" flipV="1">
                <a:off x="2812" y="2706"/>
                <a:ext cx="55" cy="259"/>
              </a:xfrm>
              <a:prstGeom prst="curvedConnector3">
                <a:avLst>
                  <a:gd name="adj1" fmla="val -458185"/>
                </a:avLst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" name="AutoShape 13"/>
              <p:cNvCxnSpPr>
                <a:cxnSpLocks noChangeShapeType="1"/>
                <a:stCxn id="13" idx="4"/>
                <a:endCxn id="13" idx="3"/>
              </p:cNvCxnSpPr>
              <p:nvPr/>
            </p:nvCxnSpPr>
            <p:spPr bwMode="auto">
              <a:xfrm rot="16200000" flipV="1">
                <a:off x="2552" y="3026"/>
                <a:ext cx="55" cy="260"/>
              </a:xfrm>
              <a:prstGeom prst="curvedConnector3">
                <a:avLst>
                  <a:gd name="adj1" fmla="val -574546"/>
                </a:avLst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" name="Text Box 14"/>
              <p:cNvSpPr txBox="1">
                <a:spLocks noChangeArrowheads="1"/>
              </p:cNvSpPr>
              <p:nvPr/>
            </p:nvSpPr>
            <p:spPr bwMode="auto">
              <a:xfrm>
                <a:off x="2873" y="2495"/>
                <a:ext cx="68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b="0" dirty="0" err="1" smtClean="0">
                    <a:solidFill>
                      <a:schemeClr val="tx1"/>
                    </a:solidFill>
                    <a:latin typeface="+mn-lt"/>
                  </a:rPr>
                  <a:t>depósito</a:t>
                </a:r>
                <a:endParaRPr lang="en-US" altLang="en-US" b="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17" name="Text Box 15"/>
              <p:cNvSpPr txBox="1">
                <a:spLocks noChangeArrowheads="1"/>
              </p:cNvSpPr>
              <p:nvPr/>
            </p:nvSpPr>
            <p:spPr bwMode="auto">
              <a:xfrm>
                <a:off x="2649" y="3227"/>
                <a:ext cx="56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b="0" dirty="0" err="1" smtClean="0">
                    <a:solidFill>
                      <a:schemeClr val="tx1"/>
                    </a:solidFill>
                    <a:latin typeface="+mn-lt"/>
                  </a:rPr>
                  <a:t>retiro</a:t>
                </a:r>
                <a:endParaRPr lang="en-US" altLang="en-US" b="0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sp>
          <p:nvSpPr>
            <p:cNvPr id="12" name="Text Box 17"/>
            <p:cNvSpPr txBox="1">
              <a:spLocks noChangeArrowheads="1"/>
            </p:cNvSpPr>
            <p:nvPr/>
          </p:nvSpPr>
          <p:spPr bwMode="auto">
            <a:xfrm>
              <a:off x="2004" y="3569"/>
              <a:ext cx="236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 dirty="0">
                  <a:solidFill>
                    <a:schemeClr val="tx1"/>
                  </a:solidFill>
                  <a:latin typeface="+mn-lt"/>
                </a:rPr>
                <a:t>FSM </a:t>
              </a:r>
              <a:r>
                <a:rPr lang="en-US" altLang="en-US" b="0" dirty="0" smtClean="0">
                  <a:solidFill>
                    <a:schemeClr val="tx1"/>
                  </a:solidFill>
                  <a:latin typeface="+mn-lt"/>
                </a:rPr>
                <a:t>que </a:t>
              </a:r>
              <a:r>
                <a:rPr lang="en-US" altLang="en-US" b="0" dirty="0" err="1" smtClean="0">
                  <a:solidFill>
                    <a:schemeClr val="tx1"/>
                  </a:solidFill>
                  <a:latin typeface="+mn-lt"/>
                </a:rPr>
                <a:t>representa</a:t>
              </a:r>
              <a:r>
                <a:rPr lang="en-US" altLang="en-US" b="0" dirty="0" smtClean="0">
                  <a:solidFill>
                    <a:schemeClr val="tx1"/>
                  </a:solidFill>
                  <a:latin typeface="+mn-lt"/>
                </a:rPr>
                <a:t> a </a:t>
              </a:r>
              <a:r>
                <a:rPr lang="en-US" altLang="en-US" b="0" dirty="0" err="1" smtClean="0">
                  <a:solidFill>
                    <a:schemeClr val="tx1"/>
                  </a:solidFill>
                  <a:latin typeface="+mn-lt"/>
                </a:rPr>
                <a:t>una</a:t>
              </a:r>
              <a:r>
                <a:rPr lang="en-US" altLang="en-US" b="0" dirty="0" smtClean="0">
                  <a:solidFill>
                    <a:schemeClr val="tx1"/>
                  </a:solidFill>
                  <a:latin typeface="+mn-lt"/>
                </a:rPr>
                <a:t> </a:t>
              </a:r>
              <a:r>
                <a:rPr lang="en-US" altLang="en-US" b="0" dirty="0" err="1" smtClean="0">
                  <a:solidFill>
                    <a:schemeClr val="tx1"/>
                  </a:solidFill>
                  <a:latin typeface="+mn-lt"/>
                </a:rPr>
                <a:t>gramática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961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2833</TotalTime>
  <Words>3151</Words>
  <Application>Microsoft Office PowerPoint</Application>
  <PresentationFormat>Presentación en pantalla (4:3)</PresentationFormat>
  <Paragraphs>470</Paragraphs>
  <Slides>35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35</vt:i4>
      </vt:variant>
    </vt:vector>
  </HeadingPairs>
  <TitlesOfParts>
    <vt:vector size="48" baseType="lpstr">
      <vt:lpstr>宋体</vt:lpstr>
      <vt:lpstr>Calibri</vt:lpstr>
      <vt:lpstr>Calibri Light</vt:lpstr>
      <vt:lpstr>Comic Sans MS</vt:lpstr>
      <vt:lpstr>Courier New</vt:lpstr>
      <vt:lpstr>Gill Sans MT</vt:lpstr>
      <vt:lpstr>Helvetica</vt:lpstr>
      <vt:lpstr>Times New Roman</vt:lpstr>
      <vt:lpstr>Wingdings 2</vt:lpstr>
      <vt:lpstr>HDOfficeLightV0</vt:lpstr>
      <vt:lpstr>1_HDOfficeLightV0</vt:lpstr>
      <vt:lpstr>2_HDOfficeLightV0</vt:lpstr>
      <vt:lpstr>Retrospección</vt:lpstr>
      <vt:lpstr>Testing basado en sintaxis: Gramáticas en espacios de inputs</vt:lpstr>
      <vt:lpstr>Gramáticas para espacios de inputs</vt:lpstr>
      <vt:lpstr>Gramáticas para espacios de inputs</vt:lpstr>
      <vt:lpstr>Usando gramáticas para inputs</vt:lpstr>
      <vt:lpstr>Usando gramáticas para inputs</vt:lpstr>
      <vt:lpstr>Validación de inputs</vt:lpstr>
      <vt:lpstr>Validación de inputs</vt:lpstr>
      <vt:lpstr>Gramáticas para espacios de inputs</vt:lpstr>
      <vt:lpstr>Expresiones regulares</vt:lpstr>
      <vt:lpstr>Gramática BNF para el banco</vt:lpstr>
      <vt:lpstr>FSM para la gramática del banco</vt:lpstr>
      <vt:lpstr>FSMs y generación de tests</vt:lpstr>
      <vt:lpstr>XML para describir espacios de inputs</vt:lpstr>
      <vt:lpstr>XML para describir espacios de inputs</vt:lpstr>
      <vt:lpstr>XML: Ejemplo</vt:lpstr>
      <vt:lpstr>Dominios de inputs</vt:lpstr>
      <vt:lpstr>Ejemplo de dominio de inputs</vt:lpstr>
      <vt:lpstr>Dominios de inputs</vt:lpstr>
      <vt:lpstr>Uso de gramáticas para diseñar tests</vt:lpstr>
      <vt:lpstr>Book Grammar – Schema</vt:lpstr>
      <vt:lpstr>Restricciones en XML: Facets</vt:lpstr>
      <vt:lpstr>Generación de tests</vt:lpstr>
      <vt:lpstr>Generación de tests</vt:lpstr>
      <vt:lpstr>Book Grammar – Schema</vt:lpstr>
      <vt:lpstr>Generación de tests</vt:lpstr>
      <vt:lpstr>Mutación de gramáticas</vt:lpstr>
      <vt:lpstr>Mutación de gramáticas: operadores</vt:lpstr>
      <vt:lpstr>Operadores de mutación </vt:lpstr>
      <vt:lpstr>Ejemplos</vt:lpstr>
      <vt:lpstr>Ejemplos</vt:lpstr>
      <vt:lpstr>Ejemplos</vt:lpstr>
      <vt:lpstr>Notas y aplicaciones</vt:lpstr>
      <vt:lpstr>Mutación de XML</vt:lpstr>
      <vt:lpstr>Generación de tests: Ejemplo</vt:lpstr>
      <vt:lpstr>Conclusiones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Software Testing</dc:title>
  <dc:creator>mercedes</dc:creator>
  <cp:lastModifiedBy>Manuel</cp:lastModifiedBy>
  <cp:revision>390</cp:revision>
  <dcterms:created xsi:type="dcterms:W3CDTF">2010-11-18T11:03:00Z</dcterms:created>
  <dcterms:modified xsi:type="dcterms:W3CDTF">2017-11-29T18:01:47Z</dcterms:modified>
</cp:coreProperties>
</file>